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6" r:id="rId1"/>
    <p:sldMasterId id="2147483804" r:id="rId2"/>
  </p:sldMasterIdLst>
  <p:notesMasterIdLst>
    <p:notesMasterId r:id="rId43"/>
  </p:notesMasterIdLst>
  <p:sldIdLst>
    <p:sldId id="256" r:id="rId3"/>
    <p:sldId id="289" r:id="rId4"/>
    <p:sldId id="298" r:id="rId5"/>
    <p:sldId id="312" r:id="rId6"/>
    <p:sldId id="325" r:id="rId7"/>
    <p:sldId id="330" r:id="rId8"/>
    <p:sldId id="328" r:id="rId9"/>
    <p:sldId id="329" r:id="rId10"/>
    <p:sldId id="332" r:id="rId11"/>
    <p:sldId id="390" r:id="rId12"/>
    <p:sldId id="333" r:id="rId13"/>
    <p:sldId id="334" r:id="rId14"/>
    <p:sldId id="318" r:id="rId15"/>
    <p:sldId id="336" r:id="rId16"/>
    <p:sldId id="290" r:id="rId17"/>
    <p:sldId id="321" r:id="rId18"/>
    <p:sldId id="291" r:id="rId19"/>
    <p:sldId id="304" r:id="rId20"/>
    <p:sldId id="337" r:id="rId21"/>
    <p:sldId id="338" r:id="rId22"/>
    <p:sldId id="400" r:id="rId23"/>
    <p:sldId id="259" r:id="rId24"/>
    <p:sldId id="339" r:id="rId25"/>
    <p:sldId id="305" r:id="rId26"/>
    <p:sldId id="346" r:id="rId27"/>
    <p:sldId id="347" r:id="rId28"/>
    <p:sldId id="391" r:id="rId29"/>
    <p:sldId id="392" r:id="rId30"/>
    <p:sldId id="363" r:id="rId31"/>
    <p:sldId id="364" r:id="rId32"/>
    <p:sldId id="399" r:id="rId33"/>
    <p:sldId id="369" r:id="rId34"/>
    <p:sldId id="393" r:id="rId35"/>
    <p:sldId id="394" r:id="rId36"/>
    <p:sldId id="395" r:id="rId37"/>
    <p:sldId id="379" r:id="rId38"/>
    <p:sldId id="384" r:id="rId39"/>
    <p:sldId id="284" r:id="rId40"/>
    <p:sldId id="285" r:id="rId41"/>
    <p:sldId id="396" r:id="rId42"/>
  </p:sldIdLst>
  <p:sldSz cx="10691813" cy="7559675"/>
  <p:notesSz cx="7559675" cy="10691813"/>
  <p:defaultTextStyle>
    <a:defPPr>
      <a:defRPr lang="tr-T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99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139" autoAdjust="0"/>
  </p:normalViewPr>
  <p:slideViewPr>
    <p:cSldViewPr>
      <p:cViewPr>
        <p:scale>
          <a:sx n="66" d="100"/>
          <a:sy n="66" d="100"/>
        </p:scale>
        <p:origin x="-954" y="-738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tr-TR"/>
              <a:t>Notların biçimini düzenlemek için tıklayın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tr-TR"/>
              <a:t>&lt;header&gt;</a:t>
            </a:r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tr-TR"/>
              <a:t>&lt;date/time&gt;</a:t>
            </a:r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tr-TR"/>
              <a:t>&lt;footer&gt;</a:t>
            </a:r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418101F1-41B1-4101-B171-A13121012131}" type="slidenum">
              <a:rPr lang="tr-TR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0168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60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05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215161E1-3121-41E1-B131-01F1B1E1618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1</a:t>
            </a:fld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51E1B1B1-31D1-41C1-91D1-B15151A1F1F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2</a:t>
            </a:fld>
            <a:endParaRPr/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11F13191-C131-4121-B191-E181B10131F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3</a:t>
            </a:fld>
            <a:endParaRPr/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410161F1-A171-4181-A191-A101618141A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15</a:t>
            </a:fld>
            <a:endParaRPr/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D16131C1-F141-41A1-B141-71212181E19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17</a:t>
            </a:fld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01F1D1B1-31C1-4101-B141-91D1A1C1111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22</a:t>
            </a:fld>
            <a:endParaRPr/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21E10171-81C1-4181-9111-C1418121810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24</a:t>
            </a:fld>
            <a:endParaRPr/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61E1E121-D151-4171-8101-C1517181719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38</a:t>
            </a:fld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fld id="{21A1A141-1161-4141-91C1-A1C1F16141D1}" type="slidenum">
              <a:rPr lang="tr-TR" sz="2400">
                <a:solidFill>
                  <a:srgbClr val="FFFFFF"/>
                </a:solidFill>
                <a:latin typeface="Arial"/>
                <a:ea typeface="+mn-ea"/>
              </a:rPr>
              <a:pPr>
                <a:lnSpc>
                  <a:spcPct val="93000"/>
                </a:lnSpc>
              </a:pPr>
              <a:t>39</a:t>
            </a:fld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</p:spPr>
        <p:txBody>
          <a:bodyPr wrap="none" lIns="90000" tIns="45000" rIns="90000" bIns="45000" anchor="ctr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Başlık Slaydı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591783" y="0"/>
            <a:ext cx="1657602" cy="755967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2" y="0"/>
            <a:ext cx="3686448" cy="75596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8070834" y="-12248"/>
            <a:ext cx="354538" cy="7559676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8369685" y="13999"/>
            <a:ext cx="265439" cy="755967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5115737" y="0"/>
            <a:ext cx="1239953" cy="7559675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6266591" y="-19248"/>
            <a:ext cx="852004" cy="7648922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7036922" y="-20999"/>
            <a:ext cx="640394" cy="7648922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7606779" y="0"/>
            <a:ext cx="521598" cy="7559675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8581296" y="57748"/>
            <a:ext cx="159635" cy="7559675"/>
          </a:xfrm>
          <a:prstGeom prst="rect">
            <a:avLst/>
          </a:prstGeom>
          <a:solidFill>
            <a:schemeClr val="accent2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9782266" y="22751"/>
            <a:ext cx="402800" cy="7559675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10131237" y="0"/>
            <a:ext cx="555010" cy="7559675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89098" y="7139694"/>
            <a:ext cx="1880349" cy="27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104274" tIns="52138" rIns="104274" bIns="521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322983" y="6621716"/>
            <a:ext cx="1368033" cy="52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104274" tIns="52138" rIns="104274" bIns="521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9299651" y="5250"/>
            <a:ext cx="159635" cy="7559675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9407312" y="5250"/>
            <a:ext cx="196759" cy="7559675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9561379" y="-12248"/>
            <a:ext cx="269151" cy="7559676"/>
          </a:xfrm>
          <a:prstGeom prst="rect">
            <a:avLst/>
          </a:prstGeom>
          <a:solidFill>
            <a:schemeClr val="accent2">
              <a:alpha val="17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445641" y="1448938"/>
            <a:ext cx="5969596" cy="1620430"/>
          </a:xfrm>
        </p:spPr>
        <p:txBody>
          <a:bodyPr/>
          <a:lstStyle>
            <a:lvl1pPr algn="ctr">
              <a:defRPr sz="5000"/>
            </a:lvl1pPr>
          </a:lstStyle>
          <a:p>
            <a:pPr lvl="0"/>
            <a:r>
              <a:rPr lang="tr-TR" noProof="0" smtClean="0"/>
              <a:t>Asıl başlık stili için tıklatın</a:t>
            </a:r>
            <a:endParaRPr lang="en-US" noProof="0" smtClean="0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454922" y="3044870"/>
            <a:ext cx="6023426" cy="834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tr-TR" noProof="0" smtClean="0"/>
              <a:t>Asıl alt başlık stilini düzenlemek için tıklatın</a:t>
            </a:r>
            <a:endParaRPr lang="en-US" noProof="0" smtClean="0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54216" y="7202690"/>
            <a:ext cx="3385741" cy="258989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8068978" y="7193942"/>
            <a:ext cx="2494756" cy="30273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521245" y="7195692"/>
            <a:ext cx="436211" cy="258989"/>
          </a:xfrm>
        </p:spPr>
        <p:txBody>
          <a:bodyPr/>
          <a:lstStyle>
            <a:lvl1pPr>
              <a:defRPr/>
            </a:lvl1pPr>
          </a:lstStyle>
          <a:p>
            <a:fld id="{C5A8337F-EB94-44F2-9985-0CA4BD7E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1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CB1D7-9B48-43F4-9799-26C6DDD56B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6087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206340" y="71749"/>
            <a:ext cx="2333265" cy="712044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204686" y="71749"/>
            <a:ext cx="6823456" cy="712044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25076-336F-4E64-8711-F7D054D8AA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9337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34387" y="71749"/>
            <a:ext cx="9305218" cy="111470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Grafik Yer Tutucusu 2"/>
          <p:cNvSpPr>
            <a:spLocks noGrp="1"/>
          </p:cNvSpPr>
          <p:nvPr>
            <p:ph type="chart" idx="1"/>
          </p:nvPr>
        </p:nvSpPr>
        <p:spPr>
          <a:xfrm>
            <a:off x="1204686" y="1282697"/>
            <a:ext cx="9308930" cy="5909495"/>
          </a:xfrm>
        </p:spPr>
        <p:txBody>
          <a:bodyPr/>
          <a:lstStyle/>
          <a:p>
            <a:r>
              <a:rPr lang="tr-TR" smtClean="0"/>
              <a:t>Grafik eklemek için simgeyi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1260372" y="7293686"/>
            <a:ext cx="2494756" cy="2659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6827168" y="7293686"/>
            <a:ext cx="3385741" cy="2659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4896702" y="7293686"/>
            <a:ext cx="774043" cy="265989"/>
          </a:xfrm>
        </p:spPr>
        <p:txBody>
          <a:bodyPr/>
          <a:lstStyle>
            <a:lvl1pPr>
              <a:defRPr/>
            </a:lvl1pPr>
          </a:lstStyle>
          <a:p>
            <a:fld id="{22D33AC0-D3AF-47FA-A0FA-ABC753C59B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6346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34240" y="301321"/>
            <a:ext cx="962208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989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01886" y="2348403"/>
            <a:ext cx="9088041" cy="162043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03772" y="4283818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E259-1819-4FD5-ACBF-36716565A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4745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444D3-D2C8-4B5D-94F7-FA967A1C12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9863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4582" y="4857795"/>
            <a:ext cx="9088041" cy="150143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44582" y="3204117"/>
            <a:ext cx="9088041" cy="1653678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2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4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8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99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6C1A-D95D-4D6F-B488-DA3574A396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2853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5550" y="1944167"/>
            <a:ext cx="5535241" cy="55000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38984" y="1944167"/>
            <a:ext cx="5537096" cy="55000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2E0AA-DE8E-4C4E-AD2C-DD2131BC6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8547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34591" y="1692179"/>
            <a:ext cx="4724074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45" indent="0">
              <a:buNone/>
              <a:defRPr sz="2300" b="1"/>
            </a:lvl2pPr>
            <a:lvl3pPr marL="1042487" indent="0">
              <a:buNone/>
              <a:defRPr sz="2100" b="1"/>
            </a:lvl3pPr>
            <a:lvl4pPr marL="1563729" indent="0">
              <a:buNone/>
              <a:defRPr sz="1800" b="1"/>
            </a:lvl4pPr>
            <a:lvl5pPr marL="2084973" indent="0">
              <a:buNone/>
              <a:defRPr sz="1800" b="1"/>
            </a:lvl5pPr>
            <a:lvl6pPr marL="2606215" indent="0">
              <a:buNone/>
              <a:defRPr sz="1800" b="1"/>
            </a:lvl6pPr>
            <a:lvl7pPr marL="3127460" indent="0">
              <a:buNone/>
              <a:defRPr sz="1800" b="1"/>
            </a:lvl7pPr>
            <a:lvl8pPr marL="3648702" indent="0">
              <a:buNone/>
              <a:defRPr sz="1800" b="1"/>
            </a:lvl8pPr>
            <a:lvl9pPr marL="4169946" indent="0">
              <a:buNone/>
              <a:defRPr sz="18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431293" y="1692179"/>
            <a:ext cx="4725930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45" indent="0">
              <a:buNone/>
              <a:defRPr sz="2300" b="1"/>
            </a:lvl2pPr>
            <a:lvl3pPr marL="1042487" indent="0">
              <a:buNone/>
              <a:defRPr sz="2100" b="1"/>
            </a:lvl3pPr>
            <a:lvl4pPr marL="1563729" indent="0">
              <a:buNone/>
              <a:defRPr sz="1800" b="1"/>
            </a:lvl4pPr>
            <a:lvl5pPr marL="2084973" indent="0">
              <a:buNone/>
              <a:defRPr sz="1800" b="1"/>
            </a:lvl5pPr>
            <a:lvl6pPr marL="2606215" indent="0">
              <a:buNone/>
              <a:defRPr sz="1800" b="1"/>
            </a:lvl6pPr>
            <a:lvl7pPr marL="3127460" indent="0">
              <a:buNone/>
              <a:defRPr sz="1800" b="1"/>
            </a:lvl7pPr>
            <a:lvl8pPr marL="3648702" indent="0">
              <a:buNone/>
              <a:defRPr sz="1800" b="1"/>
            </a:lvl8pPr>
            <a:lvl9pPr marL="4169946" indent="0">
              <a:buNone/>
              <a:defRPr sz="18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4D29-C6E8-4353-B745-2EEA98A9E4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6389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C36E3-EFFC-43B7-BB69-9CC74E241C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0648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376BC-201F-4143-8472-B90D9BE6BF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892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7393-625A-4AF9-92DE-5B1E9FB128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4253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5" y="300987"/>
            <a:ext cx="3517533" cy="128094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80202" y="300991"/>
            <a:ext cx="5977020" cy="645197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34595" y="1581936"/>
            <a:ext cx="3517533" cy="5171028"/>
          </a:xfrm>
        </p:spPr>
        <p:txBody>
          <a:bodyPr/>
          <a:lstStyle>
            <a:lvl1pPr marL="0" indent="0">
              <a:buNone/>
              <a:defRPr sz="1600"/>
            </a:lvl1pPr>
            <a:lvl2pPr marL="521245" indent="0">
              <a:buNone/>
              <a:defRPr sz="1400"/>
            </a:lvl2pPr>
            <a:lvl3pPr marL="1042487" indent="0">
              <a:buNone/>
              <a:defRPr sz="1100"/>
            </a:lvl3pPr>
            <a:lvl4pPr marL="1563729" indent="0">
              <a:buNone/>
              <a:defRPr sz="1000"/>
            </a:lvl4pPr>
            <a:lvl5pPr marL="2084973" indent="0">
              <a:buNone/>
              <a:defRPr sz="1000"/>
            </a:lvl5pPr>
            <a:lvl6pPr marL="2606215" indent="0">
              <a:buNone/>
              <a:defRPr sz="1000"/>
            </a:lvl6pPr>
            <a:lvl7pPr marL="3127460" indent="0">
              <a:buNone/>
              <a:defRPr sz="1000"/>
            </a:lvl7pPr>
            <a:lvl8pPr marL="3648702" indent="0">
              <a:buNone/>
              <a:defRPr sz="1000"/>
            </a:lvl8pPr>
            <a:lvl9pPr marL="4169946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F8AF-EA00-4169-A54E-F67D6BC1C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7941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600"/>
            </a:lvl1pPr>
            <a:lvl2pPr marL="521245" indent="0">
              <a:buNone/>
              <a:defRPr sz="3200"/>
            </a:lvl2pPr>
            <a:lvl3pPr marL="1042487" indent="0">
              <a:buNone/>
              <a:defRPr sz="2700"/>
            </a:lvl3pPr>
            <a:lvl4pPr marL="1563729" indent="0">
              <a:buNone/>
              <a:defRPr sz="2300"/>
            </a:lvl4pPr>
            <a:lvl5pPr marL="2084973" indent="0">
              <a:buNone/>
              <a:defRPr sz="2300"/>
            </a:lvl5pPr>
            <a:lvl6pPr marL="2606215" indent="0">
              <a:buNone/>
              <a:defRPr sz="2300"/>
            </a:lvl6pPr>
            <a:lvl7pPr marL="3127460" indent="0">
              <a:buNone/>
              <a:defRPr sz="2300"/>
            </a:lvl7pPr>
            <a:lvl8pPr marL="3648702" indent="0">
              <a:buNone/>
              <a:defRPr sz="2300"/>
            </a:lvl8pPr>
            <a:lvl9pPr marL="4169946" indent="0">
              <a:buNone/>
              <a:defRPr sz="23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600"/>
            </a:lvl1pPr>
            <a:lvl2pPr marL="521245" indent="0">
              <a:buNone/>
              <a:defRPr sz="1400"/>
            </a:lvl2pPr>
            <a:lvl3pPr marL="1042487" indent="0">
              <a:buNone/>
              <a:defRPr sz="1100"/>
            </a:lvl3pPr>
            <a:lvl4pPr marL="1563729" indent="0">
              <a:buNone/>
              <a:defRPr sz="1000"/>
            </a:lvl4pPr>
            <a:lvl5pPr marL="2084973" indent="0">
              <a:buNone/>
              <a:defRPr sz="1000"/>
            </a:lvl5pPr>
            <a:lvl6pPr marL="2606215" indent="0">
              <a:buNone/>
              <a:defRPr sz="1000"/>
            </a:lvl6pPr>
            <a:lvl7pPr marL="3127460" indent="0">
              <a:buNone/>
              <a:defRPr sz="1000"/>
            </a:lvl7pPr>
            <a:lvl8pPr marL="3648702" indent="0">
              <a:buNone/>
              <a:defRPr sz="1000"/>
            </a:lvl8pPr>
            <a:lvl9pPr marL="4169946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C8958-67B9-4918-9038-68C821E31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5974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567A0-4403-4ECF-8EF8-741D3B3595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9132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063912" y="334236"/>
            <a:ext cx="2812169" cy="71099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5546" y="334236"/>
            <a:ext cx="8260168" cy="71099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4B981-12FD-46A3-9476-2DEF1AF41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5655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34240" y="301321"/>
            <a:ext cx="962208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989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4581" y="4857793"/>
            <a:ext cx="9088041" cy="150143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44581" y="3204115"/>
            <a:ext cx="9088041" cy="1653678"/>
          </a:xfrm>
        </p:spPr>
        <p:txBody>
          <a:bodyPr anchor="b"/>
          <a:lstStyle>
            <a:lvl1pPr marL="0" indent="0">
              <a:buNone/>
              <a:defRPr sz="2300"/>
            </a:lvl1pPr>
            <a:lvl2pPr marL="521373" indent="0">
              <a:buNone/>
              <a:defRPr sz="2100"/>
            </a:lvl2pPr>
            <a:lvl3pPr marL="1042744" indent="0">
              <a:buNone/>
              <a:defRPr sz="1800"/>
            </a:lvl3pPr>
            <a:lvl4pPr marL="1564117" indent="0">
              <a:buNone/>
              <a:defRPr sz="1600"/>
            </a:lvl4pPr>
            <a:lvl5pPr marL="2085489" indent="0">
              <a:buNone/>
              <a:defRPr sz="1600"/>
            </a:lvl5pPr>
            <a:lvl6pPr marL="2606860" indent="0">
              <a:buNone/>
              <a:defRPr sz="1600"/>
            </a:lvl6pPr>
            <a:lvl7pPr marL="3128233" indent="0">
              <a:buNone/>
              <a:defRPr sz="1600"/>
            </a:lvl7pPr>
            <a:lvl8pPr marL="3649605" indent="0">
              <a:buNone/>
              <a:defRPr sz="1600"/>
            </a:lvl8pPr>
            <a:lvl9pPr marL="4170977" indent="0">
              <a:buNone/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74CCC-53D7-44BC-88E6-6359315A53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1172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04686" y="1282697"/>
            <a:ext cx="4564438" cy="590949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947321" y="1282697"/>
            <a:ext cx="4566295" cy="590949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5EB4D-68CA-4ED4-B48E-CAACE858A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316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34591" y="1692179"/>
            <a:ext cx="4724074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73" indent="0">
              <a:buNone/>
              <a:defRPr sz="2300" b="1"/>
            </a:lvl2pPr>
            <a:lvl3pPr marL="1042744" indent="0">
              <a:buNone/>
              <a:defRPr sz="2100" b="1"/>
            </a:lvl3pPr>
            <a:lvl4pPr marL="1564117" indent="0">
              <a:buNone/>
              <a:defRPr sz="1800" b="1"/>
            </a:lvl4pPr>
            <a:lvl5pPr marL="2085489" indent="0">
              <a:buNone/>
              <a:defRPr sz="1800" b="1"/>
            </a:lvl5pPr>
            <a:lvl6pPr marL="2606860" indent="0">
              <a:buNone/>
              <a:defRPr sz="1800" b="1"/>
            </a:lvl6pPr>
            <a:lvl7pPr marL="3128233" indent="0">
              <a:buNone/>
              <a:defRPr sz="1800" b="1"/>
            </a:lvl7pPr>
            <a:lvl8pPr marL="3649605" indent="0">
              <a:buNone/>
              <a:defRPr sz="1800" b="1"/>
            </a:lvl8pPr>
            <a:lvl9pPr marL="4170977" indent="0">
              <a:buNone/>
              <a:defRPr sz="18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5431293" y="1692179"/>
            <a:ext cx="4725930" cy="70521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73" indent="0">
              <a:buNone/>
              <a:defRPr sz="2300" b="1"/>
            </a:lvl2pPr>
            <a:lvl3pPr marL="1042744" indent="0">
              <a:buNone/>
              <a:defRPr sz="2100" b="1"/>
            </a:lvl3pPr>
            <a:lvl4pPr marL="1564117" indent="0">
              <a:buNone/>
              <a:defRPr sz="1800" b="1"/>
            </a:lvl4pPr>
            <a:lvl5pPr marL="2085489" indent="0">
              <a:buNone/>
              <a:defRPr sz="1800" b="1"/>
            </a:lvl5pPr>
            <a:lvl6pPr marL="2606860" indent="0">
              <a:buNone/>
              <a:defRPr sz="1800" b="1"/>
            </a:lvl6pPr>
            <a:lvl7pPr marL="3128233" indent="0">
              <a:buNone/>
              <a:defRPr sz="1800" b="1"/>
            </a:lvl7pPr>
            <a:lvl8pPr marL="3649605" indent="0">
              <a:buNone/>
              <a:defRPr sz="1800" b="1"/>
            </a:lvl8pPr>
            <a:lvl9pPr marL="4170977" indent="0">
              <a:buNone/>
              <a:defRPr sz="18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FD2FB-E7BB-487D-A399-76D7E86B24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2455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DC3F0-B614-4855-8D06-B14F6F905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0859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39456-E7C5-4360-991B-42DFB6E784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1857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2" y="300987"/>
            <a:ext cx="3517533" cy="128094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80202" y="300989"/>
            <a:ext cx="5977020" cy="645197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34592" y="1581934"/>
            <a:ext cx="3517533" cy="5171028"/>
          </a:xfrm>
        </p:spPr>
        <p:txBody>
          <a:bodyPr/>
          <a:lstStyle>
            <a:lvl1pPr marL="0" indent="0">
              <a:buNone/>
              <a:defRPr sz="1600"/>
            </a:lvl1pPr>
            <a:lvl2pPr marL="521373" indent="0">
              <a:buNone/>
              <a:defRPr sz="1400"/>
            </a:lvl2pPr>
            <a:lvl3pPr marL="1042744" indent="0">
              <a:buNone/>
              <a:defRPr sz="1100"/>
            </a:lvl3pPr>
            <a:lvl4pPr marL="1564117" indent="0">
              <a:buNone/>
              <a:defRPr sz="1000"/>
            </a:lvl4pPr>
            <a:lvl5pPr marL="2085489" indent="0">
              <a:buNone/>
              <a:defRPr sz="1000"/>
            </a:lvl5pPr>
            <a:lvl6pPr marL="2606860" indent="0">
              <a:buNone/>
              <a:defRPr sz="1000"/>
            </a:lvl6pPr>
            <a:lvl7pPr marL="3128233" indent="0">
              <a:buNone/>
              <a:defRPr sz="1000"/>
            </a:lvl7pPr>
            <a:lvl8pPr marL="3649605" indent="0">
              <a:buNone/>
              <a:defRPr sz="1000"/>
            </a:lvl8pPr>
            <a:lvl9pPr marL="4170977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B2582-AFB5-406B-B2A5-DE3078B431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1751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600"/>
            </a:lvl1pPr>
            <a:lvl2pPr marL="521373" indent="0">
              <a:buNone/>
              <a:defRPr sz="3200"/>
            </a:lvl2pPr>
            <a:lvl3pPr marL="1042744" indent="0">
              <a:buNone/>
              <a:defRPr sz="2700"/>
            </a:lvl3pPr>
            <a:lvl4pPr marL="1564117" indent="0">
              <a:buNone/>
              <a:defRPr sz="2300"/>
            </a:lvl4pPr>
            <a:lvl5pPr marL="2085489" indent="0">
              <a:buNone/>
              <a:defRPr sz="2300"/>
            </a:lvl5pPr>
            <a:lvl6pPr marL="2606860" indent="0">
              <a:buNone/>
              <a:defRPr sz="2300"/>
            </a:lvl6pPr>
            <a:lvl7pPr marL="3128233" indent="0">
              <a:buNone/>
              <a:defRPr sz="2300"/>
            </a:lvl7pPr>
            <a:lvl8pPr marL="3649605" indent="0">
              <a:buNone/>
              <a:defRPr sz="2300"/>
            </a:lvl8pPr>
            <a:lvl9pPr marL="4170977" indent="0">
              <a:buNone/>
              <a:defRPr sz="23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600"/>
            </a:lvl1pPr>
            <a:lvl2pPr marL="521373" indent="0">
              <a:buNone/>
              <a:defRPr sz="1400"/>
            </a:lvl2pPr>
            <a:lvl3pPr marL="1042744" indent="0">
              <a:buNone/>
              <a:defRPr sz="1100"/>
            </a:lvl3pPr>
            <a:lvl4pPr marL="1564117" indent="0">
              <a:buNone/>
              <a:defRPr sz="1000"/>
            </a:lvl4pPr>
            <a:lvl5pPr marL="2085489" indent="0">
              <a:buNone/>
              <a:defRPr sz="1000"/>
            </a:lvl5pPr>
            <a:lvl6pPr marL="2606860" indent="0">
              <a:buNone/>
              <a:defRPr sz="1000"/>
            </a:lvl6pPr>
            <a:lvl7pPr marL="3128233" indent="0">
              <a:buNone/>
              <a:defRPr sz="1000"/>
            </a:lvl7pPr>
            <a:lvl8pPr marL="3649605" indent="0">
              <a:buNone/>
              <a:defRPr sz="1000"/>
            </a:lvl8pPr>
            <a:lvl9pPr marL="4170977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D2C69-2459-42A4-BE35-A9AB5E8645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0583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288217" y="1102453"/>
            <a:ext cx="9160434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315557" y="0"/>
            <a:ext cx="332264" cy="75946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4850" y="0"/>
            <a:ext cx="386093" cy="755967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876135" y="-15750"/>
            <a:ext cx="83530" cy="757542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93991" y="0"/>
            <a:ext cx="196759" cy="7568425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774043" y="1"/>
            <a:ext cx="133648" cy="7575425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234387" y="71749"/>
            <a:ext cx="9305218" cy="111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74" tIns="52138" rIns="104274" bIns="521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4686" y="1282697"/>
            <a:ext cx="9308930" cy="590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60372" y="7293686"/>
            <a:ext cx="2494756" cy="26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27168" y="7293686"/>
            <a:ext cx="3385741" cy="26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96702" y="7293686"/>
            <a:ext cx="774043" cy="26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CED654F6-665D-4674-A105-9C55DB6E75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512318" y="2085912"/>
            <a:ext cx="723925" cy="677221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517885" y="348235"/>
            <a:ext cx="705363" cy="657972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503035" y="1244199"/>
            <a:ext cx="705363" cy="654472"/>
          </a:xfrm>
          <a:prstGeom prst="ellipse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 anchor="ctr"/>
          <a:lstStyle/>
          <a:p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5pPr>
      <a:lvl6pPr marL="521373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6pPr>
      <a:lvl7pPr marL="1042744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7pPr>
      <a:lvl8pPr marL="1564117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8pPr>
      <a:lvl9pPr marL="2085489" algn="l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</a:defRPr>
      </a:lvl9pPr>
    </p:titleStyle>
    <p:bodyStyle>
      <a:lvl1pPr marL="391028" indent="-391028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600" b="1">
          <a:solidFill>
            <a:schemeClr val="accent1"/>
          </a:solidFill>
          <a:latin typeface="+mn-lt"/>
          <a:ea typeface="+mn-ea"/>
          <a:cs typeface="+mn-cs"/>
        </a:defRPr>
      </a:lvl1pPr>
      <a:lvl2pPr marL="847230" indent="-32585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3200">
          <a:solidFill>
            <a:schemeClr val="tx2"/>
          </a:solidFill>
          <a:latin typeface="+mn-lt"/>
        </a:defRPr>
      </a:lvl2pPr>
      <a:lvl3pPr marL="1303431" indent="-26068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700">
          <a:solidFill>
            <a:schemeClr val="tx2"/>
          </a:solidFill>
          <a:latin typeface="+mn-lt"/>
        </a:defRPr>
      </a:lvl3pPr>
      <a:lvl4pPr marL="1824802" indent="-26068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300">
          <a:solidFill>
            <a:schemeClr val="tx2"/>
          </a:solidFill>
          <a:latin typeface="+mn-lt"/>
        </a:defRPr>
      </a:lvl4pPr>
      <a:lvl5pPr marL="2346175" indent="-26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300">
          <a:solidFill>
            <a:schemeClr val="tx2"/>
          </a:solidFill>
          <a:latin typeface="+mn-lt"/>
        </a:defRPr>
      </a:lvl5pPr>
      <a:lvl6pPr marL="2867547" indent="-26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300">
          <a:solidFill>
            <a:schemeClr val="tx2"/>
          </a:solidFill>
          <a:latin typeface="+mn-lt"/>
        </a:defRPr>
      </a:lvl6pPr>
      <a:lvl7pPr marL="3388919" indent="-26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300">
          <a:solidFill>
            <a:schemeClr val="tx2"/>
          </a:solidFill>
          <a:latin typeface="+mn-lt"/>
        </a:defRPr>
      </a:lvl7pPr>
      <a:lvl8pPr marL="3910291" indent="-26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300">
          <a:solidFill>
            <a:schemeClr val="tx2"/>
          </a:solidFill>
          <a:latin typeface="+mn-lt"/>
        </a:defRPr>
      </a:lvl8pPr>
      <a:lvl9pPr marL="4431663" indent="-26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3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73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744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117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489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860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233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605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977" algn="l" defTabSz="104274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104249" tIns="52124" rIns="104249" bIns="52124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34591" y="1763928"/>
            <a:ext cx="9622632" cy="4989036"/>
          </a:xfrm>
          <a:prstGeom prst="rect">
            <a:avLst/>
          </a:prstGeom>
        </p:spPr>
        <p:txBody>
          <a:bodyPr vert="horz" lIns="104249" tIns="52124" rIns="104249" bIns="52124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534591" y="7006702"/>
            <a:ext cx="2494756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653036" y="7006702"/>
            <a:ext cx="3385741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7662466" y="7006702"/>
            <a:ext cx="2494756" cy="402483"/>
          </a:xfrm>
          <a:prstGeom prst="rect">
            <a:avLst/>
          </a:prstGeom>
        </p:spPr>
        <p:txBody>
          <a:bodyPr vert="horz" lIns="104249" tIns="52124" rIns="104249" bIns="5212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654F6-665D-4674-A105-9C55DB6E7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37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xStyles>
    <p:titleStyle>
      <a:lvl1pPr algn="ctr" defTabSz="104248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30" indent="-390930" algn="l" defTabSz="10424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021" indent="-325778" algn="l" defTabSz="10424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109" indent="-260620" algn="l" defTabSz="10424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351" indent="-260620" algn="l" defTabSz="104248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594" indent="-260620" algn="l" defTabSz="1042487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6837" indent="-260620" algn="l" defTabSz="104248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081" indent="-260620" algn="l" defTabSz="104248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324" indent="-260620" algn="l" defTabSz="104248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0568" indent="-260620" algn="l" defTabSz="104248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45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487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729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973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215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460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702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9946" algn="l" defTabSz="10424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openxmlformats.org/officeDocument/2006/relationships/audio" Target="../media/media1.wma"/><Relationship Id="rId6" Type="http://schemas.openxmlformats.org/officeDocument/2006/relationships/image" Target="../media/image4.png"/><Relationship Id="rId5" Type="http://schemas.microsoft.com/office/2007/relationships/media" Target="../media/media1.wma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665386" y="323453"/>
            <a:ext cx="9361040" cy="2232248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endParaRPr lang="tr-TR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</a:pPr>
            <a:r>
              <a:rPr lang="tr-T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EREĞLİ (KONYA )TİCARET VE SANAYİ ODASI</a:t>
            </a:r>
          </a:p>
          <a:p>
            <a:pPr algn="ctr">
              <a:lnSpc>
                <a:spcPct val="95000"/>
              </a:lnSpc>
            </a:pPr>
            <a:r>
              <a:rPr lang="tr-T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1926’DAN GÜNÜMÜZE</a:t>
            </a:r>
            <a:endParaRPr sz="4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216002" y="5940077"/>
            <a:ext cx="10475280" cy="1329679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endParaRPr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02 Within Attractio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93378" y="6660157"/>
            <a:ext cx="609600" cy="609600"/>
          </a:xfrm>
          <a:prstGeom prst="rect">
            <a:avLst/>
          </a:prstGeom>
        </p:spPr>
      </p:pic>
      <p:pic>
        <p:nvPicPr>
          <p:cNvPr id="1027" name="Picture 3" descr="ticaret odası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71" y="2843733"/>
            <a:ext cx="2860453" cy="28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40313" y="34750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>
          <a:xfrm>
            <a:off x="1603772" y="4931965"/>
            <a:ext cx="7484269" cy="128377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ERDİNÇ AKÇA</a:t>
            </a:r>
          </a:p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ÜYESİ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6" name="Picture 2" descr="C:\Users\frisb\Desktop\ODA KURUL RESİMLERİ\MECLİS ÜYE RESİMLERİ\1 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1811" y="683493"/>
            <a:ext cx="2016224" cy="3744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02977" y="5940078"/>
            <a:ext cx="7343329" cy="1152128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ÖMER EĞER</a:t>
            </a:r>
            <a:b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ÜYESİ </a:t>
            </a:r>
            <a:endParaRPr lang="tr-TR" sz="32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93" y="1331565"/>
            <a:ext cx="2448273" cy="382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4771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85466" y="6012086"/>
            <a:ext cx="7484269" cy="1080119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H.CAHİT YAŞAR </a:t>
            </a:r>
            <a:b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ÜYESİ 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47" y="1331566"/>
            <a:ext cx="23042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7767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rat\Desktop\personel\1_3008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02" y="971525"/>
            <a:ext cx="1728192" cy="2275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urat\Desktop\personel\3_3008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8" y="4139877"/>
            <a:ext cx="1656184" cy="2238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urat\Desktop\personel\5_3008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34" y="4139877"/>
            <a:ext cx="1656184" cy="2238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66" y="4139877"/>
            <a:ext cx="1651000" cy="22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321570" y="25144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ODA PERSONELİ</a:t>
            </a:r>
            <a:endParaRPr lang="tr-TR" sz="40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121770" y="341979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MURAT KARPUZCU GENEL SEKRETER </a:t>
            </a:r>
            <a:endParaRPr lang="tr-TR" sz="1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33338" y="6660157"/>
            <a:ext cx="237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NİLAY SOYLU </a:t>
            </a:r>
          </a:p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TİCARET SİCİL MÜDÜRÜ </a:t>
            </a:r>
            <a:endParaRPr lang="tr-TR" sz="1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681610" y="6516141"/>
            <a:ext cx="215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Z.ALPER ÖZKUBAT TAHSİLAT</a:t>
            </a:r>
            <a:endParaRPr lang="tr-TR" sz="1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841850" y="6300117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FERDA SÖYLEMEZ</a:t>
            </a:r>
          </a:p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TİCARET SİCİL PERSONELİ </a:t>
            </a:r>
            <a:endParaRPr lang="tr-TR" sz="1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8442250" y="666015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YUSUF ÖZDOĞAN HİZMETLİ</a:t>
            </a:r>
            <a:endParaRPr lang="tr-TR" sz="1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13" name="12 Başlık"/>
          <p:cNvSpPr>
            <a:spLocks noGrp="1"/>
          </p:cNvSpPr>
          <p:nvPr>
            <p:ph type="title"/>
          </p:nvPr>
        </p:nvSpPr>
        <p:spPr>
          <a:xfrm>
            <a:off x="6714058" y="6372125"/>
            <a:ext cx="1584176" cy="936104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BURCU DELİCE</a:t>
            </a:r>
            <a:b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MUHASEBE PERSONELİ</a:t>
            </a:r>
            <a:endParaRPr lang="tr-TR" sz="1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6" name="Picture 2" descr="C:\Users\frisb\Desktop\BURCU DELİCE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066" y="4211885"/>
            <a:ext cx="1493837" cy="2038350"/>
          </a:xfrm>
          <a:prstGeom prst="rect">
            <a:avLst/>
          </a:prstGeom>
          <a:noFill/>
        </p:spPr>
      </p:pic>
      <p:pic>
        <p:nvPicPr>
          <p:cNvPr id="2" name="Picture 2" descr="C:\Users\frisb\Desktop\FERDA SÖYLEMEZ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3858" y="4139877"/>
            <a:ext cx="1533525" cy="2168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816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107429"/>
            <a:ext cx="9622632" cy="792088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AKREDİTASYON İZLEME KURULU </a:t>
            </a:r>
            <a:endParaRPr lang="tr-TR" sz="32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4591" y="827509"/>
            <a:ext cx="9491835" cy="6264696"/>
          </a:xfrm>
        </p:spPr>
        <p:txBody>
          <a:bodyPr>
            <a:normAutofit fontScale="92500"/>
          </a:bodyPr>
          <a:lstStyle/>
          <a:p>
            <a:pPr algn="just"/>
            <a:r>
              <a:rPr lang="tr-TR" dirty="0" smtClean="0">
                <a:latin typeface="Algerian" pitchFamily="82" charset="0"/>
              </a:rPr>
              <a:t>Mahmut ÖZKOÇ                     Yön.Kur.Bşk.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Halime Demirel AKBEL     </a:t>
            </a:r>
            <a:r>
              <a:rPr lang="tr-TR" dirty="0" err="1" smtClean="0">
                <a:latin typeface="Algerian" pitchFamily="82" charset="0"/>
              </a:rPr>
              <a:t>Yön.Kur.Bşk.Yrd</a:t>
            </a:r>
            <a:r>
              <a:rPr lang="tr-TR" dirty="0" smtClean="0">
                <a:latin typeface="Algerian" pitchFamily="82" charset="0"/>
              </a:rPr>
              <a:t>.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Cengiz UYSAL                       Yön.Kur.</a:t>
            </a:r>
            <a:r>
              <a:rPr lang="tr-TR" dirty="0" err="1" smtClean="0">
                <a:latin typeface="Algerian" pitchFamily="82" charset="0"/>
              </a:rPr>
              <a:t>Bşk.Yrd</a:t>
            </a:r>
            <a:r>
              <a:rPr lang="tr-TR" dirty="0" smtClean="0">
                <a:latin typeface="Algerian" pitchFamily="82" charset="0"/>
              </a:rPr>
              <a:t>.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Erdinç Akça                         Üye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Halil ERCAN                         Sayman Üye 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Ömer EĞER                            Yön.Kur.Üyesi </a:t>
            </a:r>
          </a:p>
          <a:p>
            <a:pPr algn="just"/>
            <a:r>
              <a:rPr lang="tr-TR" dirty="0" err="1" smtClean="0">
                <a:latin typeface="Algerian" pitchFamily="82" charset="0"/>
              </a:rPr>
              <a:t>H.Cahit</a:t>
            </a:r>
            <a:r>
              <a:rPr lang="tr-TR" dirty="0" smtClean="0">
                <a:latin typeface="Algerian" pitchFamily="82" charset="0"/>
              </a:rPr>
              <a:t> YAŞAR                    </a:t>
            </a:r>
            <a:r>
              <a:rPr lang="tr-TR" dirty="0" err="1" smtClean="0">
                <a:latin typeface="Algerian" pitchFamily="82" charset="0"/>
              </a:rPr>
              <a:t>Yön.Kur.Üyesi</a:t>
            </a:r>
            <a:r>
              <a:rPr lang="tr-TR" dirty="0" smtClean="0">
                <a:latin typeface="Algerian" pitchFamily="82" charset="0"/>
              </a:rPr>
              <a:t> 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Ahmet SÜLLÜ                        Meclis </a:t>
            </a:r>
            <a:r>
              <a:rPr lang="tr-TR" dirty="0" err="1" smtClean="0">
                <a:latin typeface="Algerian" pitchFamily="82" charset="0"/>
              </a:rPr>
              <a:t>BŞk.Yrd</a:t>
            </a:r>
            <a:r>
              <a:rPr lang="tr-TR" dirty="0" smtClean="0">
                <a:latin typeface="Algerian" pitchFamily="82" charset="0"/>
              </a:rPr>
              <a:t>. 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Arif YİĞİT                             TOBB Delegesi </a:t>
            </a:r>
          </a:p>
          <a:p>
            <a:pPr algn="just"/>
            <a:r>
              <a:rPr lang="tr-TR" dirty="0" smtClean="0">
                <a:latin typeface="Algerian" pitchFamily="82" charset="0"/>
              </a:rPr>
              <a:t>Oda Personeli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82446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858962" y="442800"/>
            <a:ext cx="8973360" cy="816757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OdamIzIn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 İlk </a:t>
            </a:r>
            <a:r>
              <a:rPr lang="tr-T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ÇIkardIĞI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 Gazete (1971) </a:t>
            </a:r>
            <a:endParaRPr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2050" name="Picture 2" descr="F:\ilk gazetemi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1403574"/>
            <a:ext cx="6336704" cy="554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murat\Desktop\personel\gazet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73" y="1212693"/>
            <a:ext cx="6048672" cy="5735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033538" y="301843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ODA GAZETEMİZ ( 1997) </a:t>
            </a:r>
            <a:endParaRPr lang="tr-TR"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962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665386" y="323453"/>
            <a:ext cx="8973360" cy="1008112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OdamIzIn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 İlk </a:t>
            </a:r>
            <a:r>
              <a:rPr lang="tr-T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ÇIkardIĞI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 </a:t>
            </a:r>
            <a:r>
              <a:rPr lang="tr-TR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Kİtap</a:t>
            </a: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  (1975</a:t>
            </a:r>
            <a:r>
              <a:rPr lang="tr-TR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</a:rPr>
              <a:t>)</a:t>
            </a:r>
            <a:endParaRPr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F:\ilk kitaplarımız\kitap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78" y="1619597"/>
            <a:ext cx="5112568" cy="554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58962" y="323453"/>
            <a:ext cx="8973360" cy="1080120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ODAMIZIN İLK EKONOMİK RAPORU</a:t>
            </a:r>
            <a:endParaRPr sz="3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7170" name="Picture 2" descr="F:\ilk kitaplarımız\Resi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1373410"/>
            <a:ext cx="4913486" cy="5574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9468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240" y="395461"/>
            <a:ext cx="9622080" cy="936104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MİSYONUMUZ</a:t>
            </a:r>
            <a:endParaRPr lang="tr-TR"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37394" y="1475581"/>
            <a:ext cx="9649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i="1" dirty="0" smtClean="0">
                <a:latin typeface="Arial" pitchFamily="34" charset="0"/>
                <a:cs typeface="Arial" pitchFamily="34" charset="0"/>
              </a:rPr>
              <a:t>   5</a:t>
            </a:r>
            <a:r>
              <a:rPr lang="tr-TR" sz="2800" b="1" i="1" dirty="0" smtClean="0">
                <a:latin typeface="Arial" pitchFamily="34" charset="0"/>
                <a:cs typeface="Arial" pitchFamily="34" charset="0"/>
              </a:rPr>
              <a:t>174 Sayılı Kanun kapsamında Ereğli Konya Ticaret ve Sanayi odası olarak üyelerimiz ve personelimizin memnuniyetini sağlamak,üyelerimizin </a:t>
            </a:r>
            <a:r>
              <a:rPr lang="tr-TR" sz="2800" b="1" i="1" dirty="0" err="1" smtClean="0">
                <a:latin typeface="Arial" pitchFamily="34" charset="0"/>
                <a:cs typeface="Arial" pitchFamily="34" charset="0"/>
              </a:rPr>
              <a:t>sosyo</a:t>
            </a:r>
            <a:r>
              <a:rPr lang="tr-TR" sz="2800" b="1" i="1" dirty="0" smtClean="0">
                <a:latin typeface="Arial" pitchFamily="34" charset="0"/>
                <a:cs typeface="Arial" pitchFamily="34" charset="0"/>
              </a:rPr>
              <a:t> ekonomik gelişimine katkıda bulunmak,personelimizin niteliğini artırmak,yerli ve milli üretimi,girişimciliği destekleyerek ülke ekonomimizin gelişmesine katkıda bulunmak</a:t>
            </a:r>
            <a:r>
              <a:rPr lang="tr-TR" sz="4400" b="1" i="1" dirty="0" smtClean="0"/>
              <a:t>.</a:t>
            </a:r>
            <a:endParaRPr lang="tr-TR" sz="4400" b="1" dirty="0"/>
          </a:p>
        </p:txBody>
      </p:sp>
    </p:spTree>
    <p:extLst>
      <p:ext uri="{BB962C8B-B14F-4D97-AF65-F5344CB8AC3E}">
        <p14:creationId xmlns="" xmlns:p14="http://schemas.microsoft.com/office/powerpoint/2010/main" val="2087547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858962" y="442800"/>
            <a:ext cx="8973360" cy="888765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ODAMIZIN KURUCULARI</a:t>
            </a:r>
            <a:endParaRPr sz="3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55" y="2195513"/>
            <a:ext cx="4941887" cy="424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42" y="2195513"/>
            <a:ext cx="5049655" cy="424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/>
          </p:nvPr>
        </p:nvSpPr>
        <p:spPr>
          <a:xfrm>
            <a:off x="534239" y="2195661"/>
            <a:ext cx="9636203" cy="3672408"/>
          </a:xfrm>
        </p:spPr>
        <p:txBody>
          <a:bodyPr>
            <a:normAutofit/>
          </a:bodyPr>
          <a:lstStyle/>
          <a:p>
            <a:endParaRPr lang="tr-TR" sz="4000" b="1" dirty="0" smtClean="0"/>
          </a:p>
          <a:p>
            <a:endParaRPr lang="tr-TR" sz="4000" b="1" dirty="0"/>
          </a:p>
          <a:p>
            <a:endParaRPr lang="tr-TR" sz="4000" b="1" dirty="0" smtClean="0"/>
          </a:p>
          <a:p>
            <a:r>
              <a:rPr lang="tr-TR" sz="3600" b="1" i="1" dirty="0" smtClean="0">
                <a:latin typeface="Arial" pitchFamily="34" charset="0"/>
                <a:cs typeface="Arial" pitchFamily="34" charset="0"/>
              </a:rPr>
              <a:t>Üye sorunlarını doğru biçimde </a:t>
            </a:r>
          </a:p>
          <a:p>
            <a:r>
              <a:rPr lang="tr-TR" sz="3600" b="1" i="1" dirty="0" smtClean="0">
                <a:latin typeface="Arial" pitchFamily="34" charset="0"/>
                <a:cs typeface="Arial" pitchFamily="34" charset="0"/>
              </a:rPr>
              <a:t>tespit eden ve</a:t>
            </a:r>
          </a:p>
          <a:p>
            <a:r>
              <a:rPr lang="tr-TR" sz="3600" b="1" i="1" dirty="0" smtClean="0">
                <a:latin typeface="Arial" pitchFamily="34" charset="0"/>
                <a:cs typeface="Arial" pitchFamily="34" charset="0"/>
              </a:rPr>
              <a:t> etkin çözümler üreten oda olmak.</a:t>
            </a:r>
            <a:endParaRPr lang="tr-TR" sz="3600" dirty="0">
              <a:latin typeface="Arial" pitchFamily="34" charset="0"/>
              <a:cs typeface="Arial" pitchFamily="34" charset="0"/>
            </a:endParaRP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240" y="755501"/>
            <a:ext cx="9622080" cy="1440160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VİZYONUMUZ</a:t>
            </a:r>
            <a:endParaRPr lang="tr-TR"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780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240" y="301321"/>
            <a:ext cx="9622080" cy="958236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İLKE VE DEĞERLERİMİZ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/>
          </p:nvPr>
        </p:nvSpPr>
        <p:spPr>
          <a:xfrm>
            <a:off x="1889522" y="1187549"/>
            <a:ext cx="6120680" cy="5570371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tr-TR" dirty="0" smtClean="0"/>
              <a:t>Güvenilirlik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Yenilikçilik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Sorumluluk 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Hizmet Odaklılık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Stratejik yaklaşım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Yasalara Bağlılık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Katılımcılık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Kültürel Duyarlılık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Ülke Ekonomisine Yararlılık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Sürekli İyileştirme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Tarafsızlık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Etkin ve Kaliteli Olmak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Hoşgörü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Çalışkanlık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Şeffaflık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Dürüstlük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Liderlik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İş Ahlakı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Kalite</a:t>
            </a:r>
          </a:p>
          <a:p>
            <a:pPr>
              <a:buFont typeface="Wingdings" pitchFamily="2" charset="2"/>
              <a:buChar char="Ø"/>
            </a:pPr>
            <a:r>
              <a:rPr lang="tr-TR" dirty="0" smtClean="0"/>
              <a:t>Güç Birliği ve Dayanışma</a:t>
            </a:r>
          </a:p>
          <a:p>
            <a:pPr>
              <a:buFont typeface="Wingdings" pitchFamily="2" charset="2"/>
              <a:buChar char="Ø"/>
            </a:pP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49362" y="323453"/>
            <a:ext cx="9505056" cy="1008112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KALİTE VE ŞİKAYET POLİTİKAMIZ</a:t>
            </a:r>
            <a:endParaRPr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521370" y="1115541"/>
            <a:ext cx="9937104" cy="5904656"/>
          </a:xfrm>
          <a:prstGeom prst="rect">
            <a:avLst/>
          </a:prstGeom>
        </p:spPr>
        <p:txBody>
          <a:bodyPr lIns="0" tIns="10079" rIns="0" bIns="0"/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SzPct val="45000"/>
            </a:pPr>
            <a:r>
              <a:rPr lang="tr-TR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SzPct val="45000"/>
              <a:buFont typeface="Wingdings" pitchFamily="2" charset="2"/>
              <a:buChar char="ü"/>
            </a:pPr>
            <a:endParaRPr lang="tr-TR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SzPct val="45000"/>
              <a:buFont typeface="Wingdings" pitchFamily="2" charset="2"/>
              <a:buChar char="ü"/>
            </a:pPr>
            <a:endParaRPr lang="tr-TR" sz="36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534591" y="1259557"/>
            <a:ext cx="9622632" cy="5493407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Bölgemizin kalkınması ve gelişmesi, üyelerimizin tüm beklentilerinin karşılanması için doğru, güncel, hızlı hizmeti sevgi, saygı ve güven ortamında sunmak, 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Meslek ahlakını koruyan ve üyelerimizin mesleki faaliyetleri ile ilgili ticari gelenekleri tespit etmek,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Yeni gelişmelerin üyelerimize tanıtımını gerçekleştirip, daha ileri teknoloji uygulamalarına destek vermek,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Kentimiz ekonomisini geliştirmek amacıyla hizmet sunmak ve bu amaçla ülkede ve dünyada üyelerimizin tanıtımını yapmak,</a:t>
            </a:r>
          </a:p>
          <a:p>
            <a:pPr lvl="0">
              <a:buFont typeface="Wingdings" pitchFamily="2" charset="2"/>
              <a:buChar char="Ø"/>
            </a:pPr>
            <a:endParaRPr lang="tr-TR" sz="2000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Üyelerimiz ile devlet arasındaki ilişkileri hukukun üstünlüğüne dayanarak tarafsız olarak yürütmek</a:t>
            </a:r>
          </a:p>
          <a:p>
            <a:pPr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Yasal mevzuata uygun olarak hizmet vermek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Faaliyetlerimizin etkinliğini sürekli iyileştirmek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Şikayetleri adil, tarafsız  ve mali yükümlülük getirmeden incelemek</a:t>
            </a:r>
          </a:p>
          <a:p>
            <a:pPr lvl="0">
              <a:buFont typeface="Wingdings" pitchFamily="2" charset="2"/>
              <a:buChar char="Ø"/>
            </a:pPr>
            <a:r>
              <a:rPr lang="tr-TR" sz="2000" i="1" dirty="0" smtClean="0">
                <a:latin typeface="Arial" pitchFamily="34" charset="0"/>
                <a:cs typeface="Arial" pitchFamily="34" charset="0"/>
              </a:rPr>
              <a:t>Kurumsallaşmayı başarmış, üye memnuniyetini sağlayan, modern öncü bir Oda olmaktır.</a:t>
            </a:r>
          </a:p>
          <a:p>
            <a:endParaRPr lang="tr-TR" sz="1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/>
          </p:nvPr>
        </p:nvSpPr>
        <p:spPr>
          <a:xfrm>
            <a:off x="377354" y="1259557"/>
            <a:ext cx="9577064" cy="5256584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Ereğli Ticaret ve Sanayi Odası gelirini üyelere daha iyi hizmet sunmak, üyelerin geliştirilmesini sağlamak için gelirini </a:t>
            </a:r>
          </a:p>
          <a:p>
            <a:pPr lvl="0"/>
            <a:r>
              <a:rPr lang="tr-TR" sz="1400" dirty="0" smtClean="0">
                <a:latin typeface="Arial" pitchFamily="34" charset="0"/>
                <a:cs typeface="Arial" pitchFamily="34" charset="0"/>
              </a:rPr>
              <a:t>günün ekonomik şartlarına uygun olarak güvenli bir şekilde derlendirmeyi ve arttırmayı hedeflemektedir.</a:t>
            </a:r>
          </a:p>
          <a:p>
            <a:pPr lvl="0"/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Ereğli Ticaret ve Sanayi Odası gayrimenkullerinin değerini ve verimini artırıcı tedbirleri alırken, yakın ve orta vadeli 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stratejik planlar yapar. Değeri düşecek veya daha fazla değer artışı yapmayacağına inanılan gayrimenkullerini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 elden çıkarma dahil, portföyün değerini artırmaya yönelik her türlü tedbirleri zamanında alır.</a:t>
            </a:r>
          </a:p>
          <a:p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Ereğli Ticaret ve Sanayi Odası mevcut menkul ve likit değerleri profesyonel şekilde ve aktif olarak yönetir.</a:t>
            </a:r>
          </a:p>
          <a:p>
            <a:pPr>
              <a:buFont typeface="Wingdings" pitchFamily="2" charset="2"/>
              <a:buChar char="Ø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Ereğli Ticaret ve Sanayi Odası yeni fikirlerin hayata geçirilmesine ve bu sayede yeni değerlerin yaratılmasına önem verir. </a:t>
            </a:r>
          </a:p>
          <a:p>
            <a:pPr lvl="0"/>
            <a:r>
              <a:rPr lang="tr-TR" sz="1400" dirty="0" smtClean="0">
                <a:latin typeface="Arial" pitchFamily="34" charset="0"/>
                <a:cs typeface="Arial" pitchFamily="34" charset="0"/>
              </a:rPr>
              <a:t>Bu nedenle Türkiye de ve Dünyadaki gelişmeleri yakından takip eder.</a:t>
            </a:r>
          </a:p>
          <a:p>
            <a:pPr>
              <a:buFont typeface="Wingdings" pitchFamily="2" charset="2"/>
              <a:buChar char="Ø"/>
            </a:pPr>
            <a:endParaRPr lang="tr-TR" sz="1400" dirty="0" smtClean="0"/>
          </a:p>
          <a:p>
            <a:pPr lvl="0"/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endParaRPr lang="tr-TR" sz="1100" dirty="0" smtClean="0">
              <a:solidFill>
                <a:prstClr val="black"/>
              </a:solidFill>
              <a:latin typeface="Times New Roman"/>
            </a:endParaRPr>
          </a:p>
          <a:p>
            <a:endParaRPr lang="tr-TR" dirty="0">
              <a:solidFill>
                <a:prstClr val="black"/>
              </a:solidFill>
              <a:latin typeface="Times New Roman"/>
            </a:endParaRPr>
          </a:p>
          <a:p>
            <a:pPr marL="0" indent="0" algn="l"/>
            <a:endParaRPr lang="tr-TR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endParaRPr lang="tr-TR" dirty="0" smtClean="0">
              <a:solidFill>
                <a:prstClr val="black"/>
              </a:solidFill>
              <a:latin typeface="Times New Roman"/>
            </a:endParaRPr>
          </a:p>
          <a:p>
            <a:pPr marL="0" indent="0">
              <a:buFont typeface="Wingdings" pitchFamily="2" charset="2"/>
              <a:buChar char="Ø"/>
            </a:pPr>
            <a:endParaRPr lang="tr-TR" dirty="0" smtClean="0">
              <a:solidFill>
                <a:prstClr val="black"/>
              </a:solidFill>
              <a:latin typeface="Times New Roman"/>
            </a:endParaRPr>
          </a:p>
          <a:p>
            <a:pPr marL="0" indent="0">
              <a:buFont typeface="Wingdings" pitchFamily="2" charset="2"/>
              <a:buChar char="Ø"/>
            </a:pPr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240" y="251445"/>
            <a:ext cx="9622080" cy="1152128"/>
          </a:xfrm>
        </p:spPr>
        <p:txBody>
          <a:bodyPr>
            <a:normAutofit fontScale="90000"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/>
            </a:r>
            <a:b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MALİ POLİTİKAMIZ</a:t>
            </a:r>
            <a:b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endParaRPr lang="tr-TR" sz="32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083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008002" y="539476"/>
            <a:ext cx="8973360" cy="900163"/>
          </a:xfrm>
          <a:prstGeom prst="rect">
            <a:avLst/>
          </a:prstGeom>
        </p:spPr>
        <p:txBody>
          <a:bodyPr lIns="0" tIns="25197" rIns="0" bIns="0" anchor="ctr"/>
          <a:lstStyle/>
          <a:p>
            <a:pPr lvl="0" algn="ctr">
              <a:lnSpc>
                <a:spcPct val="95000"/>
              </a:lnSpc>
            </a:pPr>
            <a:endParaRPr lang="tr-TR" sz="36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Arial" pitchFamily="34" charset="0"/>
            </a:endParaRPr>
          </a:p>
          <a:p>
            <a:pPr lvl="0" algn="ctr">
              <a:lnSpc>
                <a:spcPct val="95000"/>
              </a:lnSpc>
            </a:pPr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Arial" pitchFamily="34" charset="0"/>
              </a:rPr>
              <a:t>İLETİŞİM POLİTİKAMIZ</a:t>
            </a:r>
            <a:endParaRPr lang="tr-TR" sz="3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endParaRPr sz="4400" dirty="0">
              <a:solidFill>
                <a:schemeClr val="tx1">
                  <a:lumMod val="95000"/>
                </a:schemeClr>
              </a:solidFill>
              <a:latin typeface="Tw Cen MT" pitchFamily="34" charset="0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377354" y="1439639"/>
            <a:ext cx="10153128" cy="5796581"/>
          </a:xfrm>
          <a:prstGeom prst="rect">
            <a:avLst/>
          </a:prstGeom>
        </p:spPr>
        <p:txBody>
          <a:bodyPr lIns="0" tIns="14038" rIns="0" bIns="0"/>
          <a:lstStyle/>
          <a:p>
            <a:pPr marL="571500" indent="-571500" algn="just">
              <a:lnSpc>
                <a:spcPct val="93000"/>
              </a:lnSpc>
            </a:pPr>
            <a:endParaRPr lang="tr-T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3000"/>
              </a:lnSpc>
            </a:pPr>
            <a:endParaRPr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Alt Başlık"/>
          <p:cNvSpPr>
            <a:spLocks noGrp="1"/>
          </p:cNvSpPr>
          <p:nvPr>
            <p:ph type="subTitle"/>
          </p:nvPr>
        </p:nvSpPr>
        <p:spPr>
          <a:xfrm>
            <a:off x="534240" y="2051645"/>
            <a:ext cx="9564194" cy="4706275"/>
          </a:xfrm>
        </p:spPr>
        <p:txBody>
          <a:bodyPr/>
          <a:lstStyle/>
          <a:p>
            <a:pPr algn="ctr">
              <a:buNone/>
            </a:pPr>
            <a:r>
              <a:rPr lang="tr-TR" sz="3200" i="1" dirty="0" smtClean="0">
                <a:latin typeface="Arial" pitchFamily="34" charset="0"/>
                <a:cs typeface="Arial" pitchFamily="34" charset="0"/>
              </a:rPr>
              <a:t>İletişim teknolojisindeki yenilikleri takip ederek,</a:t>
            </a:r>
          </a:p>
          <a:p>
            <a:pPr algn="ctr">
              <a:buNone/>
            </a:pPr>
            <a:r>
              <a:rPr lang="tr-TR" sz="3200" i="1" dirty="0" smtClean="0">
                <a:latin typeface="Arial" pitchFamily="34" charset="0"/>
                <a:cs typeface="Arial" pitchFamily="34" charset="0"/>
              </a:rPr>
              <a:t> hızlı iletişim araçlarını kullanarak;paydaşlarımız</a:t>
            </a:r>
          </a:p>
          <a:p>
            <a:pPr algn="ctr">
              <a:buNone/>
            </a:pPr>
            <a:r>
              <a:rPr lang="tr-TR" sz="3200" i="1" dirty="0" smtClean="0">
                <a:latin typeface="Arial" pitchFamily="34" charset="0"/>
                <a:cs typeface="Arial" pitchFamily="34" charset="0"/>
              </a:rPr>
              <a:t> ve üyelerimiz ile zamanında ve doğru bir şekilde</a:t>
            </a:r>
          </a:p>
          <a:p>
            <a:pPr algn="ctr">
              <a:buNone/>
            </a:pPr>
            <a:r>
              <a:rPr lang="tr-TR" sz="3200" i="1" dirty="0" smtClean="0">
                <a:latin typeface="Arial" pitchFamily="34" charset="0"/>
                <a:cs typeface="Arial" pitchFamily="34" charset="0"/>
              </a:rPr>
              <a:t> haberleşmek</a:t>
            </a:r>
            <a:r>
              <a:rPr lang="tr-TR" i="1" dirty="0" smtClean="0">
                <a:latin typeface="Arial" pitchFamily="34" charset="0"/>
                <a:cs typeface="Arial" pitchFamily="34" charset="0"/>
              </a:rPr>
              <a:t>…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86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028828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İLİŞKİLERİ POLİTİKAMIZ</a:t>
            </a:r>
            <a:endParaRPr lang="tr-TR" sz="36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534591" y="1403573"/>
            <a:ext cx="9622632" cy="5349391"/>
          </a:xfrm>
        </p:spPr>
        <p:txBody>
          <a:bodyPr>
            <a:normAutofit/>
          </a:bodyPr>
          <a:lstStyle/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üye bilgilerinin korunması, istatistiki bilgilerinin doğruluğu, kaynakların etkin  şekilde kullanılması açısından güvenilir kimliğe sahiptir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Şeffaflık ve tarafsızlık; Oda üyeleri; şikâyet, talep ve sorularını; doğru, eksiksiz anlaşılabilir ve kolay bir şekilde istedikleri bilgileri her an ulaştırabilmektedir. 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Tüm iletişim kanallarımız sizlere açıktır. Oda tarafından, üyelerinin herhangi bir konu  hakkında başvurdukları şikâyet, talep ve soruları ön yargısız ve adil bir şekilde  değerlendirilmektedir.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üyeye verdiği hizmetlerin kalitesini artırmayı temel ilke haline getirmiştir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KYS ve Akreditasyon sistemini oluşturmuş ve sürekliliğinin sağlanmasına yönelik çalışmaları  devam etmektedir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Organ üyeleri ve personelin tamamı çalışmalarında mevzuata uygun ve Kalite Yönetim  Sisteminde tanımlaması yapılmış görevinin farkında olarak hareket etmektedir.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Üyelerinden, organ üyelerinden ve diğer kanallardan gelen Odaya ve ilimize ait sorunlar çözerken; çözüm odaklı, hızlı, üretken bir şekilde uygulanabilir çözüm önerileri üretir  ve uygulamaya koyar.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Oda’nın kuruluşundan bugüne üye verilerin korunması son derece önemlidir. Bu  nedenle kişisel veriler her zaman gizli tutulmaktadır.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üyeye ait sicil ve tescil bilgilerini, mali bilgileri, istatistiki bilgileri ve sisteme ait diğer bilgileri daima güncel halde tutar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idari kadrodaki yöneticiler ile çalışan personel iş ahlakına uygun, dürüst ve etik kurallar çerçevesinde çalışır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Oda teknolojik yeniliklere ve yeni yönetim sistemlerine uygun olarak, çalışanları ve üyelerini devamlı eğitim vererek adaptasyon çalışmaları yapar.</a:t>
            </a:r>
          </a:p>
          <a:p>
            <a:r>
              <a:rPr lang="tr-TR" sz="1400" dirty="0" smtClean="0">
                <a:latin typeface="Arial" pitchFamily="34" charset="0"/>
                <a:cs typeface="Arial" pitchFamily="34" charset="0"/>
              </a:rPr>
              <a:t>Ereğli (Konya) Ticaret ve Sanayi Odası Yönetim Kurulu’nun 17/04/2015 tarih ve 78 sayılı kararı  ile oluşturulmuştur.</a:t>
            </a:r>
            <a:endParaRPr lang="tr-TR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02633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04267" y="179437"/>
            <a:ext cx="9088041" cy="792088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BİLGİ İŞLEM POLİTİKAMIZ</a:t>
            </a:r>
            <a:endParaRPr lang="tr-TR"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09402" y="1115542"/>
            <a:ext cx="9217024" cy="54726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tr-TR" sz="2800" dirty="0" smtClean="0"/>
              <a:t>Bilgi işlem politikamız, teknolojiyi takip ederek odamızın gelişimini sağlamak ve üye hizmetlerimizi sürekli geliştirmektir. Bu kapsamda Odamız Bilgi İşlem Politikası şu esaslara göre uygulanmaktadır.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/>
              <a:t>Teknik cihazların, programların ve yıllık bilgisayar sarf malzemelerinin ihtiyaca göre tespit edilmesi, teklif alınması ve satın aldırılması, kullanıma sunulması, ek yardımcı programların yazılması veya yazdırılması,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/>
              <a:t>Bilgi işlem cihazları için gerekli garanti-bakım-onarım-tamir-servis işlerinin organize edilmesi, meydana gelebilecek problemlerin çözülmesi veya çözdürülmesi,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276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028828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Arial" pitchFamily="34" charset="0"/>
              </a:rPr>
              <a:t>BİLGİ İŞLEM POLİTİKAMIZ</a:t>
            </a:r>
            <a:endParaRPr lang="tr-TR" sz="3200" dirty="0">
              <a:latin typeface="Algerian" pitchFamily="82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4591" y="1259557"/>
            <a:ext cx="9622632" cy="549340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Kurulu network (ağ) sisteminin yönetimi ve geliştirilmesi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Servislerde çalışan personelin kullanılan programlar üzerine eğitilerek bilgisayar kullanım oranının yükseltilmesi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Bilgi işlem biriminin evrak yazışmalarını takip edilmesi, gerekli zaman ve yerlerde sistem konusunda brifing, rapor verilmesi ve toplantılar düzenlenmesi</a:t>
            </a:r>
            <a:r>
              <a:rPr lang="tr-TR" dirty="0" smtClean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Server üzerindeki dataların, belli periyotlarda saklanması (</a:t>
            </a:r>
            <a:r>
              <a:rPr lang="tr-TR" sz="2800" dirty="0" err="1" smtClean="0">
                <a:latin typeface="Arial" pitchFamily="34" charset="0"/>
                <a:cs typeface="Arial" pitchFamily="34" charset="0"/>
              </a:rPr>
              <a:t>backup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), dış etkilerden ve özellikle virüslerden korunması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smtClean="0"/>
              <a:t>Gelişen teknoloji takip edilerek, eğitimler alınması, yeniliklerin sisteme uyarlanması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err="1" smtClean="0"/>
              <a:t>ERTSO’nun</a:t>
            </a:r>
            <a:r>
              <a:rPr lang="tr-TR" sz="2800" dirty="0" smtClean="0"/>
              <a:t> internet sayfalarının programlanması ve internet sisteminin yönetilmesi</a:t>
            </a:r>
          </a:p>
          <a:p>
            <a:pPr>
              <a:buFont typeface="Wingdings" pitchFamily="2" charset="2"/>
              <a:buChar char="Ø"/>
            </a:pPr>
            <a:r>
              <a:rPr lang="tr-TR" sz="2800" dirty="0" err="1" smtClean="0"/>
              <a:t>ERTSO’nun</a:t>
            </a:r>
            <a:r>
              <a:rPr lang="tr-TR" sz="2800" dirty="0" smtClean="0"/>
              <a:t>  internet sitesinin, üyelere en üst düzey faydayı sağlaması için sık sık güncellenmesi.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8848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PERSONEL POLİTKAMIZ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4591" y="1331565"/>
            <a:ext cx="9622632" cy="5421399"/>
          </a:xfrm>
        </p:spPr>
        <p:txBody>
          <a:bodyPr>
            <a:normAutofit fontScale="77500" lnSpcReduction="20000"/>
          </a:bodyPr>
          <a:lstStyle/>
          <a:p>
            <a:r>
              <a:rPr lang="tr-TR" i="1" dirty="0" smtClean="0"/>
              <a:t>ERTSO olarak değişen kanun ve yeni yönetmelikleri ve yeni gelişmeleri takip edebilecek,uygulamalarını yapabilecek,gerektiğinde </a:t>
            </a:r>
            <a:r>
              <a:rPr lang="tr-TR" i="1" dirty="0" err="1" smtClean="0"/>
              <a:t>insiyatif</a:t>
            </a:r>
            <a:r>
              <a:rPr lang="tr-TR" i="1" dirty="0" smtClean="0"/>
              <a:t> kullanabilecek ve sorumluluk şuurunu taşıyan personel yetiştirmeye yönelik faaliyetler planlanacak ve uygulamaya konacaktır</a:t>
            </a:r>
          </a:p>
          <a:p>
            <a:r>
              <a:rPr lang="tr-TR" i="1" dirty="0" smtClean="0"/>
              <a:t>ERTSO bünyesinde çalışan personelin eğitim standardını,uluslararası regülasyonlar ve kurallarda belirtilen yeterlilik seviyesine çıkaracak kısa,orta ve uzun vadeli tedbirler alınacaktır</a:t>
            </a:r>
          </a:p>
          <a:p>
            <a:r>
              <a:rPr lang="tr-TR" i="1" dirty="0" smtClean="0"/>
              <a:t>ERTSO olarak üyelerimize yönelik gösterdiğimiz hizmet alanlarında,konularında uzman ve deneyimli personel istihdam edilecek ve kalıcılığı sağlamaya yönelik tedbirler alınacaktır.</a:t>
            </a:r>
          </a:p>
          <a:p>
            <a:r>
              <a:rPr lang="tr-TR" i="1" dirty="0" err="1" smtClean="0"/>
              <a:t>ERTSO’da</a:t>
            </a:r>
            <a:r>
              <a:rPr lang="tr-TR" i="1" dirty="0" smtClean="0"/>
              <a:t> “Grup </a:t>
            </a:r>
            <a:r>
              <a:rPr lang="tr-TR" i="1" dirty="0" err="1" smtClean="0"/>
              <a:t>Çalışması”konsepti</a:t>
            </a:r>
            <a:r>
              <a:rPr lang="tr-TR" i="1" dirty="0" smtClean="0"/>
              <a:t> tesis ve idame edilecektir</a:t>
            </a:r>
            <a:endParaRPr lang="tr-TR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179437"/>
            <a:ext cx="9622632" cy="864096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MECLİS ÜYELERİ İLE TOBB ZİYARETİMİZ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2" descr="https://www.tobb.org.tr/Resimler/MansetResimleri/23134-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7" y="1187549"/>
            <a:ext cx="1011701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40377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595802" y="288001"/>
            <a:ext cx="9555839" cy="1140840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1923  İzmir İktisat Kongresine Gönderilen Mehmet Cemil Efendiye verilen mazbata </a:t>
            </a:r>
            <a:endParaRPr sz="28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9218" name="Picture 2" descr="C:\Users\murat\Desktop\2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1" y="1428394"/>
            <a:ext cx="9358617" cy="564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00862" y="7077756"/>
            <a:ext cx="762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Mazbatayı veren Ticaret Odası Reis Vekili Kazım TOLON </a:t>
            </a:r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81410" y="107429"/>
            <a:ext cx="9622632" cy="1100836"/>
          </a:xfrm>
        </p:spPr>
        <p:txBody>
          <a:bodyPr>
            <a:normAutofit fontScale="90000"/>
          </a:bodyPr>
          <a:lstStyle/>
          <a:p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/>
            </a:r>
            <a:b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YENİ HİZMET BİNAMIZ İÇİN İLK ADIM ATILDI,                   BELEDİYE BAŞKANLIĞI İLE YAPILAN ARSA TAKASI</a:t>
            </a:r>
            <a:endParaRPr lang="tr-TR" sz="28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4" descr="C:\Users\nilay\Desktop\MAYIS 2018\33e711eb-2beb-4b20-ba23-783e63e2684f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34" y="1547589"/>
            <a:ext cx="897060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7236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8848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YENİ ODA HİZMET BİNAMIZ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6146" name="Picture 2" descr="C:\Users\frisb\Desktop\IMG-20191112-WA000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80" y="1187450"/>
            <a:ext cx="9180653" cy="56880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95682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ZİYARETLERİ 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6" name="Picture 2" descr="C:\Users\frisb\Desktop\2019 AKREDİTASYON\1.7 ÜYE İLİŞKİLERİ\1.7.3 ÜYE ZİYARET VE ÜYE ANKETLERİ\ÜYE ZİYARETLERİ\Üye Ziyaretleri\IMG-20190312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743" y="1619250"/>
            <a:ext cx="3852889" cy="5133975"/>
          </a:xfrm>
          <a:prstGeom prst="rect">
            <a:avLst/>
          </a:prstGeom>
          <a:noFill/>
        </p:spPr>
      </p:pic>
      <p:pic>
        <p:nvPicPr>
          <p:cNvPr id="1027" name="Picture 3" descr="C:\Users\frisb\Desktop\2019 AKREDİTASYON\1.7 ÜYE İLİŞKİLERİ\1.7.3 ÜYE ZİYARET VE ÜYE ANKETLERİ\ÜYE ZİYARETLERİ\Üye Ziyaretleri\IMG-20190312-WA0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387" y="1619250"/>
            <a:ext cx="3852889" cy="513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7720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8848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ZİYARETLERİ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2050" name="Picture 2" descr="C:\Users\frisb\Desktop\2019 AKREDİTASYON\1.7 ÜYE İLİŞKİLERİ\1.7.3 ÜYE ZİYARET VE ÜYE ANKETLERİ\ÜYE ZİYARETLERİ\turgutlar sarraciye ve ereğli cezaevi müdrleri ziyaret\IMG-20190619-WA0003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619597"/>
            <a:ext cx="4724400" cy="5256584"/>
          </a:xfrm>
          <a:prstGeom prst="rect">
            <a:avLst/>
          </a:prstGeom>
          <a:noFill/>
        </p:spPr>
      </p:pic>
      <p:pic>
        <p:nvPicPr>
          <p:cNvPr id="2051" name="Picture 3" descr="C:\Users\frisb\Desktop\2019 AKREDİTASYON\1.7 ÜYE İLİŞKİLERİ\1.7.3 ÜYE ZİYARET VE ÜYE ANKETLERİ\ÜYE ZİYARETLERİ\ETHEMOĞLU BULGUR KOSGEB ZİYARETİ 12-09-2019\IMG-20190912-WA00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1619597"/>
            <a:ext cx="4725987" cy="5184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8848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ZİYARETLERİ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3074" name="Picture 2" descr="C:\Users\frisb\Desktop\2019 AKREDİTASYON\1.7 ÜYE İLİŞKİLERİ\1.7.3 ÜYE ZİYARET VE ÜYE ANKETLERİ\ÜYE ZİYARETLERİ\BİL KOLEJİ\IMG-20191011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475581"/>
            <a:ext cx="4724400" cy="5328592"/>
          </a:xfrm>
          <a:prstGeom prst="rect">
            <a:avLst/>
          </a:prstGeom>
          <a:noFill/>
        </p:spPr>
      </p:pic>
      <p:pic>
        <p:nvPicPr>
          <p:cNvPr id="3075" name="Picture 3" descr="C:\Users\frisb\Desktop\2019 AKREDİTASYON\1.7 ÜYE İLİŞKİLERİ\1.7.3 ÜYE ZİYARET VE ÜYE ANKETLERİ\ÜYE ZİYARETLERİ\ARPACI ÜYE ZİYARETİ\IMG-20190919-WA00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1475581"/>
            <a:ext cx="4725987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95682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ZİYARETLERİ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4098" name="Picture 2" descr="C:\Users\frisb\Desktop\2019 AKREDİTASYON\1.7 ÜYE İLİŞKİLERİ\1.7.3 ÜYE ZİYARET VE ÜYE ANKETLERİ\ÜYE ZİYARETLERİ\17-10-2019 ÜYE ZİYARETLERİ\IMG-20191017-WA0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403573"/>
            <a:ext cx="4724400" cy="5472607"/>
          </a:xfrm>
          <a:prstGeom prst="rect">
            <a:avLst/>
          </a:prstGeom>
          <a:noFill/>
        </p:spPr>
      </p:pic>
      <p:pic>
        <p:nvPicPr>
          <p:cNvPr id="4099" name="Picture 3" descr="C:\Users\frisb\Desktop\2019 AKREDİTASYON\1.7 ÜYE İLİŞKİLERİ\1.7.3 ÜYE ZİYARET VE ÜYE ANKETLERİ\ÜYE ZİYARETLERİ\17-10-2019 ÜYE ZİYARETLERİ\IMG-20191017-WA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1403573"/>
            <a:ext cx="4725987" cy="5400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4591" y="179437"/>
            <a:ext cx="9622632" cy="10081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ÜYE MASASI </a:t>
            </a:r>
            <a:endParaRPr lang="tr-TR" sz="32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57473" y="1763928"/>
            <a:ext cx="8280921" cy="498903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74" y="1763613"/>
            <a:ext cx="835292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7779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ORYANTASYON EĞİTİMLERİ</a:t>
            </a:r>
            <a:endParaRPr lang="tr-TR" sz="28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MESLEK KOMİTELERİ 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" y="2555701"/>
            <a:ext cx="4724400" cy="3791124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</a:t>
            </a:r>
            <a:endParaRPr lang="tr-TR" sz="28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8" y="2555701"/>
            <a:ext cx="4725987" cy="3791719"/>
          </a:xfrm>
        </p:spPr>
      </p:pic>
    </p:spTree>
    <p:extLst>
      <p:ext uri="{BB962C8B-B14F-4D97-AF65-F5344CB8AC3E}">
        <p14:creationId xmlns="" xmlns:p14="http://schemas.microsoft.com/office/powerpoint/2010/main" val="4242652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858962" y="323453"/>
            <a:ext cx="8973360" cy="750968"/>
          </a:xfrm>
          <a:prstGeom prst="rect">
            <a:avLst/>
          </a:prstGeom>
        </p:spPr>
        <p:txBody>
          <a:bodyPr lIns="0" tIns="25197" rIns="0" bIns="0" anchor="ctr"/>
          <a:lstStyle/>
          <a:p>
            <a:pPr algn="ctr">
              <a:lnSpc>
                <a:spcPct val="95000"/>
              </a:lnSpc>
            </a:pPr>
            <a:r>
              <a:rPr lang="tr-TR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BELGELERİMİZ</a:t>
            </a:r>
            <a:endParaRPr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961922" y="5186971"/>
            <a:ext cx="9370440" cy="1140840"/>
          </a:xfrm>
          <a:prstGeom prst="rect">
            <a:avLst/>
          </a:prstGeom>
        </p:spPr>
        <p:txBody>
          <a:bodyPr lIns="0" tIns="20157" rIns="0" bIns="0" anchor="ctr"/>
          <a:lstStyle/>
          <a:p>
            <a:pPr algn="ctr">
              <a:lnSpc>
                <a:spcPct val="95000"/>
              </a:lnSpc>
            </a:pPr>
            <a:r>
              <a:rPr lang="tr-TR" sz="3600" b="1" dirty="0">
                <a:solidFill>
                  <a:srgbClr val="0000FF"/>
                </a:solidFill>
                <a:latin typeface="Times New Roman"/>
                <a:ea typeface="msmincho"/>
              </a:rPr>
              <a:t>Proje </a:t>
            </a:r>
            <a:r>
              <a:rPr lang="tr-TR" sz="3600" b="1" dirty="0">
                <a:solidFill>
                  <a:srgbClr val="FFFF00"/>
                </a:solidFill>
                <a:latin typeface="Times New Roman"/>
                <a:ea typeface="msmincho"/>
              </a:rPr>
              <a:t>Yazma</a:t>
            </a:r>
            <a:r>
              <a:rPr lang="tr-TR" sz="3600" b="1" dirty="0">
                <a:solidFill>
                  <a:srgbClr val="FFFFFF"/>
                </a:solidFill>
                <a:latin typeface="Times New Roman"/>
                <a:ea typeface="msmincho"/>
              </a:rPr>
              <a:t> ve </a:t>
            </a:r>
            <a:r>
              <a:rPr lang="tr-TR" sz="3600" b="1" dirty="0">
                <a:solidFill>
                  <a:srgbClr val="00FFFF"/>
                </a:solidFill>
                <a:latin typeface="Times New Roman"/>
                <a:ea typeface="msmincho"/>
              </a:rPr>
              <a:t>Yönetme Teknikleri</a:t>
            </a:r>
            <a:r>
              <a:rPr lang="tr-TR" sz="3600" b="1" dirty="0">
                <a:solidFill>
                  <a:srgbClr val="FFFFFF"/>
                </a:solidFill>
                <a:latin typeface="Times New Roman"/>
                <a:ea typeface="msmincho"/>
              </a:rPr>
              <a:t> </a:t>
            </a:r>
            <a:r>
              <a:rPr lang="tr-TR" sz="3600" b="1" dirty="0">
                <a:solidFill>
                  <a:srgbClr val="FF0000"/>
                </a:solidFill>
                <a:latin typeface="Times New Roman"/>
                <a:ea typeface="msmincho"/>
              </a:rPr>
              <a:t>Eğitimi</a:t>
            </a:r>
            <a:endParaRPr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1547589"/>
            <a:ext cx="95050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6" y="899517"/>
            <a:ext cx="9361040" cy="591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yedek 10.08.2012\masaustu\Desktop\İÇİNDEKİLER\ODA VE BAŞKAN RESİMLERİ\IMG_0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" y="1619597"/>
            <a:ext cx="9145017" cy="5448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033538" y="46746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ODA HİZMET BİNAMIZ</a:t>
            </a:r>
            <a:endParaRPr lang="tr-TR" sz="36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511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risb\Desktop\30729745_2034167310242611_344197952822470246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906" y="350837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097434" y="467469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  <a:cs typeface="Times New Roman" pitchFamily="18" charset="0"/>
              </a:rPr>
              <a:t>ODAMIZIN  TEMSİL  EDİLDİĞİ  KURUM VE KURULUŞLAR </a:t>
            </a:r>
            <a:endParaRPr lang="tr-TR" sz="28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9322" y="1619597"/>
            <a:ext cx="105131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Odamız </a:t>
            </a:r>
            <a:r>
              <a:rPr lang="tr-TR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Kosgeb</a:t>
            </a: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temsilcilik ofisi görevini yürütmektedir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Yönetim Kurulu Başkanı,</a:t>
            </a:r>
            <a:r>
              <a:rPr lang="tr-TR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Tobb</a:t>
            </a: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Tarım Kurulu Üyesi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Yönetim Kurulu Ereğli Organize Sanayi Bölgesi Yönetim Kurulu Üyesidir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tr-T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Mevlana Kalkınma Ajansı( MEVKA) Üyeliği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Ereğli Kaymakamlığı Mutabakat Komisyon Üyeliği</a:t>
            </a:r>
          </a:p>
          <a:p>
            <a:endParaRPr lang="tr-TR" sz="3600" dirty="0"/>
          </a:p>
        </p:txBody>
      </p:sp>
    </p:spTree>
    <p:extLst>
      <p:ext uri="{BB962C8B-B14F-4D97-AF65-F5344CB8AC3E}">
        <p14:creationId xmlns="" xmlns:p14="http://schemas.microsoft.com/office/powerpoint/2010/main" val="3858464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57474" y="6228110"/>
            <a:ext cx="7484269" cy="936104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MAHMUT ÖZKOÇ</a:t>
            </a:r>
            <a:b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BAŞKANI </a:t>
            </a:r>
            <a:endParaRPr lang="tr-TR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62" y="1398588"/>
            <a:ext cx="2664296" cy="45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6582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65386" y="107429"/>
            <a:ext cx="9088041" cy="1080120"/>
          </a:xfrm>
        </p:spPr>
        <p:txBody>
          <a:bodyPr>
            <a:normAutofit fontScale="90000"/>
          </a:bodyPr>
          <a:lstStyle/>
          <a:p>
            <a:r>
              <a:rPr lang="tr-TR" sz="4400" dirty="0" smtClean="0"/>
              <a:t/>
            </a:r>
            <a:br>
              <a:rPr lang="tr-TR" sz="4400" dirty="0" smtClean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85466" y="5868070"/>
            <a:ext cx="7484269" cy="1152128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HALİME DEMİREL AKBEL</a:t>
            </a:r>
            <a:b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BAŞKAN YARDIMCISI</a:t>
            </a:r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/>
            </a:r>
            <a:b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endParaRPr lang="tr-TR" sz="2800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5" name="4 Resim" descr="Halime DEMÄ°REL AKBE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771" y="1691606"/>
            <a:ext cx="2304256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70809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961531" y="5796062"/>
            <a:ext cx="6768752" cy="1224136"/>
          </a:xfrm>
        </p:spPr>
        <p:txBody>
          <a:bodyPr>
            <a:normAutofit fontScale="77500" lnSpcReduction="20000"/>
          </a:bodyPr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CENGİZ UYSAL </a:t>
            </a:r>
            <a:b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YÖNETİM KURULU BAŞKAN YARDIMCISI </a:t>
            </a:r>
            <a:endParaRPr lang="tr-TR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77" y="683493"/>
            <a:ext cx="2520281" cy="42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4732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85466" y="5940078"/>
            <a:ext cx="7484269" cy="1224136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HALİL ERCAN </a:t>
            </a:r>
            <a:b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</a:br>
            <a:r>
              <a:rPr lang="tr-T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SAYMAN ÜYE</a:t>
            </a:r>
            <a:endParaRPr lang="tr-TR" sz="3200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77" y="1398588"/>
            <a:ext cx="2088233" cy="382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6693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Tm="10070">
        <p:checker/>
      </p:transition>
    </mc:Choice>
    <mc:Fallback>
      <p:transition spd="slow" advTm="1007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982</Words>
  <Application>Microsoft Office PowerPoint</Application>
  <PresentationFormat>Özel</PresentationFormat>
  <Paragraphs>182</Paragraphs>
  <Slides>40</Slides>
  <Notes>9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40</vt:i4>
      </vt:variant>
    </vt:vector>
  </HeadingPairs>
  <TitlesOfParts>
    <vt:vector size="42" baseType="lpstr">
      <vt:lpstr>437TGp_bizpeople_light_ani</vt:lpstr>
      <vt:lpstr>Ofis Teması</vt:lpstr>
      <vt:lpstr>Slayt 1</vt:lpstr>
      <vt:lpstr>Slayt 2</vt:lpstr>
      <vt:lpstr>Slayt 3</vt:lpstr>
      <vt:lpstr>Slayt 4</vt:lpstr>
      <vt:lpstr>Slayt 5</vt:lpstr>
      <vt:lpstr>Slayt 6</vt:lpstr>
      <vt:lpstr> </vt:lpstr>
      <vt:lpstr>Slayt 8</vt:lpstr>
      <vt:lpstr>Slayt 9</vt:lpstr>
      <vt:lpstr>Slayt 10</vt:lpstr>
      <vt:lpstr>Slayt 11</vt:lpstr>
      <vt:lpstr>Slayt 12</vt:lpstr>
      <vt:lpstr>BURCU DELİCE MUHASEBE PERSONELİ</vt:lpstr>
      <vt:lpstr>AKREDİTASYON İZLEME KURULU </vt:lpstr>
      <vt:lpstr>Slayt 15</vt:lpstr>
      <vt:lpstr>Slayt 16</vt:lpstr>
      <vt:lpstr>Slayt 17</vt:lpstr>
      <vt:lpstr>Slayt 18</vt:lpstr>
      <vt:lpstr>MİSYONUMUZ</vt:lpstr>
      <vt:lpstr>VİZYONUMUZ</vt:lpstr>
      <vt:lpstr>İLKE VE DEĞERLERİMİZ</vt:lpstr>
      <vt:lpstr>Slayt 22</vt:lpstr>
      <vt:lpstr> MALİ POLİTİKAMIZ </vt:lpstr>
      <vt:lpstr>Slayt 24</vt:lpstr>
      <vt:lpstr>ÜYE İLİŞKİLERİ POLİTİKAMIZ</vt:lpstr>
      <vt:lpstr>BİLGİ İŞLEM POLİTİKAMIZ</vt:lpstr>
      <vt:lpstr>BİLGİ İŞLEM POLİTİKAMIZ</vt:lpstr>
      <vt:lpstr>PERSONEL POLİTKAMIZ</vt:lpstr>
      <vt:lpstr>MECLİS ÜYELERİ İLE TOBB ZİYARETİMİZ</vt:lpstr>
      <vt:lpstr> YENİ HİZMET BİNAMIZ İÇİN İLK ADIM ATILDI,                   BELEDİYE BAŞKANLIĞI İLE YAPILAN ARSA TAKASI</vt:lpstr>
      <vt:lpstr>YENİ ODA HİZMET BİNAMIZ</vt:lpstr>
      <vt:lpstr>ÜYE ZİYARETLERİ </vt:lpstr>
      <vt:lpstr>ÜYE ZİYARETLERİ</vt:lpstr>
      <vt:lpstr>ÜYE ZİYARETLERİ</vt:lpstr>
      <vt:lpstr>ÜYE ZİYARETLERİ</vt:lpstr>
      <vt:lpstr>ÜYE MASASI </vt:lpstr>
      <vt:lpstr>ORYANTASYON EĞİTİMLERİ</vt:lpstr>
      <vt:lpstr>Slayt 38</vt:lpstr>
      <vt:lpstr>Slayt 39</vt:lpstr>
      <vt:lpstr>Slayt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Yusuf</dc:creator>
  <cp:lastModifiedBy>frisb</cp:lastModifiedBy>
  <cp:revision>185</cp:revision>
  <dcterms:modified xsi:type="dcterms:W3CDTF">2019-11-12T11:16:29Z</dcterms:modified>
</cp:coreProperties>
</file>