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345" r:id="rId3"/>
    <p:sldId id="346" r:id="rId4"/>
    <p:sldId id="347" r:id="rId5"/>
    <p:sldId id="281" r:id="rId6"/>
    <p:sldId id="283" r:id="rId7"/>
    <p:sldId id="282" r:id="rId8"/>
    <p:sldId id="285" r:id="rId9"/>
    <p:sldId id="287" r:id="rId10"/>
    <p:sldId id="289" r:id="rId11"/>
    <p:sldId id="291" r:id="rId12"/>
    <p:sldId id="338" r:id="rId13"/>
    <p:sldId id="292" r:id="rId14"/>
    <p:sldId id="293" r:id="rId15"/>
    <p:sldId id="295" r:id="rId16"/>
    <p:sldId id="286" r:id="rId17"/>
    <p:sldId id="296" r:id="rId18"/>
    <p:sldId id="297" r:id="rId19"/>
    <p:sldId id="308" r:id="rId20"/>
    <p:sldId id="298" r:id="rId21"/>
    <p:sldId id="261" r:id="rId22"/>
    <p:sldId id="260" r:id="rId23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AAL&#304;YET%20RAPOR%20&#199;ALI&#350;MA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AAL&#304;YET%20RAPOR%20&#199;ALI&#350;MAS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FAAL&#304;YET%20RAPOR%20&#199;ALI&#350;MA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FAAL&#304;YET%20RAPOR%20&#199;ALI&#350;MA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FAAL&#304;YET%20RAPOR%20&#199;ALI&#350;MA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tr-TR" sz="1800" dirty="0" smtClean="0">
                <a:solidFill>
                  <a:srgbClr val="FF0000"/>
                </a:solidFill>
              </a:rPr>
              <a:t>2022 YILI AYLAR İTİBARİYLE </a:t>
            </a:r>
            <a:r>
              <a:rPr lang="tr-TR" sz="1800" dirty="0">
                <a:solidFill>
                  <a:srgbClr val="FF0000"/>
                </a:solidFill>
              </a:rPr>
              <a:t>VERİLEN KAPASİTE RAPOR SAYILARI </a:t>
            </a:r>
          </a:p>
          <a:p>
            <a:pPr>
              <a:defRPr sz="1200"/>
            </a:pPr>
            <a:endParaRPr lang="tr-TR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905074365704287E-2"/>
          <c:y val="0.2426042578011082"/>
          <c:w val="0.9115393700787402"/>
          <c:h val="0.53614537766112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KAP.RAP.SAY.!$B$3</c:f>
              <c:strCache>
                <c:ptCount val="1"/>
                <c:pt idx="0">
                  <c:v>ADET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KAP.RAP.SAY.!$A$4:$A$16</c:f>
              <c:strCache>
                <c:ptCount val="13"/>
                <c:pt idx="0">
                  <c:v>OCAK</c:v>
                </c:pt>
                <c:pt idx="1">
                  <c:v>ŞUBAT</c:v>
                </c:pt>
                <c:pt idx="2">
                  <c:v>MART </c:v>
                </c:pt>
                <c:pt idx="3">
                  <c:v>NİSAN</c:v>
                </c:pt>
                <c:pt idx="4">
                  <c:v>MAYIS</c:v>
                </c:pt>
                <c:pt idx="5">
                  <c:v>HAZİRAN</c:v>
                </c:pt>
                <c:pt idx="6">
                  <c:v>TEMMUZ </c:v>
                </c:pt>
                <c:pt idx="7">
                  <c:v>AĞUSTOS </c:v>
                </c:pt>
                <c:pt idx="8">
                  <c:v>EYLÜL</c:v>
                </c:pt>
                <c:pt idx="9">
                  <c:v>EKİM</c:v>
                </c:pt>
                <c:pt idx="10">
                  <c:v>KASIM</c:v>
                </c:pt>
                <c:pt idx="11">
                  <c:v>ARALIK</c:v>
                </c:pt>
                <c:pt idx="12">
                  <c:v>TOPLAM</c:v>
                </c:pt>
              </c:strCache>
            </c:strRef>
          </c:cat>
          <c:val>
            <c:numRef>
              <c:f>KAP.RAP.SAY.!$B$4:$B$16</c:f>
              <c:numCache>
                <c:formatCode>General</c:formatCode>
                <c:ptCount val="13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16</c:v>
                </c:pt>
                <c:pt idx="4">
                  <c:v>15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1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B9-4150-AA07-438F438B6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65176096"/>
        <c:axId val="-1765172288"/>
      </c:barChart>
      <c:catAx>
        <c:axId val="-176517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65172288"/>
        <c:crosses val="autoZero"/>
        <c:auto val="1"/>
        <c:lblAlgn val="ctr"/>
        <c:lblOffset val="100"/>
        <c:noMultiLvlLbl val="0"/>
      </c:catAx>
      <c:valAx>
        <c:axId val="-176517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6517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'AYLIK KAYIT TERKİN'!$A$2:$A$3</c:f>
              <c:strCache>
                <c:ptCount val="2"/>
                <c:pt idx="0">
                  <c:v>KAYIT</c:v>
                </c:pt>
                <c:pt idx="1">
                  <c:v>TERKİN</c:v>
                </c:pt>
              </c:strCache>
            </c:strRef>
          </c:cat>
          <c:val>
            <c:numRef>
              <c:f>'AYLIK KAYIT TERKİN'!$B$2:$B$3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D-46D5-A89E-A0499F96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65175008"/>
        <c:axId val="-1765173376"/>
      </c:barChart>
      <c:catAx>
        <c:axId val="-176517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65173376"/>
        <c:crosses val="autoZero"/>
        <c:auto val="1"/>
        <c:lblAlgn val="ctr"/>
        <c:lblOffset val="100"/>
        <c:noMultiLvlLbl val="0"/>
      </c:catAx>
      <c:valAx>
        <c:axId val="-176517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6517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'YIL İTİBARİYLE KAYIT TERKİNLER'!$A$2:$A$3</c:f>
              <c:strCache>
                <c:ptCount val="2"/>
                <c:pt idx="0">
                  <c:v>2021/AĞUSTOS</c:v>
                </c:pt>
                <c:pt idx="1">
                  <c:v>2022/AĞUSTOS</c:v>
                </c:pt>
              </c:strCache>
            </c:strRef>
          </c:cat>
          <c:val>
            <c:numRef>
              <c:f>'YIL İTİBARİYLE KAYIT TERKİNLER'!$B$2:$B$3</c:f>
              <c:numCache>
                <c:formatCode>General</c:formatCode>
                <c:ptCount val="2"/>
                <c:pt idx="0">
                  <c:v>11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F1-4DE6-A03B-959CA4366F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5174464"/>
        <c:axId val="-1765173920"/>
      </c:barChart>
      <c:catAx>
        <c:axId val="-17651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765173920"/>
        <c:crosses val="autoZero"/>
        <c:auto val="1"/>
        <c:lblAlgn val="ctr"/>
        <c:lblOffset val="100"/>
        <c:noMultiLvlLbl val="0"/>
      </c:catAx>
      <c:valAx>
        <c:axId val="-17651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7651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'YIL İTİBARİYLE KAYIT TERKİNLER'!$L$2:$L$3</c:f>
              <c:strCache>
                <c:ptCount val="2"/>
                <c:pt idx="0">
                  <c:v>2021/AĞUSTOS</c:v>
                </c:pt>
                <c:pt idx="1">
                  <c:v>2022/AĞUSTOS</c:v>
                </c:pt>
              </c:strCache>
            </c:strRef>
          </c:cat>
          <c:val>
            <c:numRef>
              <c:f>'YIL İTİBARİYLE KAYIT TERKİNLER'!$M$2:$M$3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AA-4CEA-9561-2BE0B838C4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765171744"/>
        <c:axId val="-1765172832"/>
      </c:barChart>
      <c:catAx>
        <c:axId val="-17651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765172832"/>
        <c:crosses val="autoZero"/>
        <c:auto val="1"/>
        <c:lblAlgn val="ctr"/>
        <c:lblOffset val="100"/>
        <c:noMultiLvlLbl val="0"/>
      </c:catAx>
      <c:valAx>
        <c:axId val="-17651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7651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'KURULAN ŞİRKET SAYISI'!$C$2:$C$3</c:f>
              <c:strCache>
                <c:ptCount val="2"/>
                <c:pt idx="0">
                  <c:v>2021/AĞUSTOS</c:v>
                </c:pt>
                <c:pt idx="1">
                  <c:v>2022/AĞUSTOS</c:v>
                </c:pt>
              </c:strCache>
            </c:strRef>
          </c:cat>
          <c:val>
            <c:numRef>
              <c:f>'KURULAN ŞİRKET SAYISI'!$D$2:$D$3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4B-4631-A092-21B4CEF498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5185888"/>
        <c:axId val="-1765185344"/>
      </c:barChart>
      <c:catAx>
        <c:axId val="-17651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765185344"/>
        <c:crosses val="autoZero"/>
        <c:auto val="1"/>
        <c:lblAlgn val="ctr"/>
        <c:lblOffset val="100"/>
        <c:noMultiLvlLbl val="0"/>
      </c:catAx>
      <c:valAx>
        <c:axId val="-1765185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76518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3A23-151F-4957-BF8F-D1F169461515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48B3B-8533-4B85-AD1E-CE7DB7C6212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554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3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9731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25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3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78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9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512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36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34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04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3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30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01363" y="2461846"/>
            <a:ext cx="8053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YILI AĞUSTOS AYI </a:t>
            </a:r>
            <a:b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FAALİYET RAPORU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11771" y="211581"/>
            <a:ext cx="6232357" cy="401855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2022 </a:t>
            </a:r>
            <a:r>
              <a:rPr lang="tr-TR" sz="2000" b="1" dirty="0" smtClean="0">
                <a:solidFill>
                  <a:srgbClr val="FF0000"/>
                </a:solidFill>
              </a:rPr>
              <a:t>YILI AĞUSTOS AYI EKSPERTİZ RAPOR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26709"/>
              </p:ext>
            </p:extLst>
          </p:nvPr>
        </p:nvGraphicFramePr>
        <p:xfrm>
          <a:off x="2218624" y="741145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670826460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856707452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88771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08900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61302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6911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58971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78476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70506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11406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6782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036647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3373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31864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661392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8502"/>
              </p:ext>
            </p:extLst>
          </p:nvPr>
        </p:nvGraphicFramePr>
        <p:xfrm>
          <a:off x="2218624" y="5799221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708258586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772522254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40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8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94272" y="109599"/>
            <a:ext cx="5385335" cy="42110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2022/AĞUSTOS AYINDA KAYIT OLAN ÜYELERİMİZ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9486"/>
              </p:ext>
            </p:extLst>
          </p:nvPr>
        </p:nvGraphicFramePr>
        <p:xfrm>
          <a:off x="1086679" y="561914"/>
          <a:ext cx="10800522" cy="393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081">
                  <a:extLst>
                    <a:ext uri="{9D8B030D-6E8A-4147-A177-3AD203B41FA5}">
                      <a16:colId xmlns:a16="http://schemas.microsoft.com/office/drawing/2014/main" xmlns="" val="542182605"/>
                    </a:ext>
                  </a:extLst>
                </a:gridCol>
                <a:gridCol w="5621125">
                  <a:extLst>
                    <a:ext uri="{9D8B030D-6E8A-4147-A177-3AD203B41FA5}">
                      <a16:colId xmlns:a16="http://schemas.microsoft.com/office/drawing/2014/main" xmlns="" val="3875282855"/>
                    </a:ext>
                  </a:extLst>
                </a:gridCol>
                <a:gridCol w="4201316">
                  <a:extLst>
                    <a:ext uri="{9D8B030D-6E8A-4147-A177-3AD203B41FA5}">
                      <a16:colId xmlns:a16="http://schemas.microsoft.com/office/drawing/2014/main" xmlns="" val="3560682631"/>
                    </a:ext>
                  </a:extLst>
                </a:gridCol>
              </a:tblGrid>
              <a:tr h="326912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5686"/>
                  </a:ext>
                </a:extLst>
              </a:tr>
              <a:tr h="577509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MUREX TARIM HAYVANCILIK YÖNETİCİLİK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HAYVAN YEMİ TOPTAN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15614424"/>
                  </a:ext>
                </a:extLst>
              </a:tr>
              <a:tr h="50362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MUSTAFA AKDAĞ KUYUMCULUK İNŞAAT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TAKI, EŞYA VE MÜCEVHERAT PERAKENDE TİCARETİ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64972182"/>
                  </a:ext>
                </a:extLst>
              </a:tr>
              <a:tr h="5716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AKDAŞLI TARIM HAYVANCILIK OTOMOTİV SANAYİ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HAYVAN YEMİ TOPTAN TİCARETİ</a:t>
                      </a:r>
                    </a:p>
                  </a:txBody>
                  <a:tcPr marL="114300" marR="114300" marT="95250" marB="95250" anchor="ctr"/>
                </a:tc>
                <a:extLst>
                  <a:ext uri="{0D108BD9-81ED-4DB2-BD59-A6C34878D82A}">
                    <a16:rowId xmlns:a16="http://schemas.microsoft.com/office/drawing/2014/main" xmlns="" val="3786303450"/>
                  </a:ext>
                </a:extLst>
              </a:tr>
              <a:tr h="49812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ETG MEYVECİLİK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TAZE MEYVE SEBZE TOPTAN TICARETI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932031927"/>
                  </a:ext>
                </a:extLst>
              </a:tr>
              <a:tr h="48296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EĞİTİMONDA EĞİTİM BASIM YAYIN DANIŞMANLIK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MESLEKİ AMAÇLI EĞİTİM VEREN DİĞER KURSLARIN FAALİYETLERİ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681035855"/>
                  </a:ext>
                </a:extLst>
              </a:tr>
              <a:tr h="50557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ÜNLÜ MARMARA DIŞ TİCARET LİMİTED ŞİRKETİ KONYA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SEBZE VE MEYVE KONSERVESİ İMALATI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068691083"/>
                  </a:ext>
                </a:extLst>
              </a:tr>
              <a:tr h="46955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SÖZKALELİ TEKNİK İNŞAAT MÜHENDİSLİK PROJE TAAHHÜT SANAYİ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İKAMET AMAÇLI OLMAYAN BİNALARIN İNŞAATI</a:t>
                      </a:r>
                    </a:p>
                    <a:p>
                      <a:pPr marL="0" algn="l" defTabSz="914400" rtl="0" eaLnBrk="1" latinLnBrk="0" hangingPunct="1"/>
                      <a:endParaRPr lang="tr-TR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67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14096"/>
              </p:ext>
            </p:extLst>
          </p:nvPr>
        </p:nvGraphicFramePr>
        <p:xfrm>
          <a:off x="1213658" y="993913"/>
          <a:ext cx="10421752" cy="502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781">
                  <a:extLst>
                    <a:ext uri="{9D8B030D-6E8A-4147-A177-3AD203B41FA5}">
                      <a16:colId xmlns:a16="http://schemas.microsoft.com/office/drawing/2014/main" xmlns="" val="542182605"/>
                    </a:ext>
                  </a:extLst>
                </a:gridCol>
                <a:gridCol w="5423994">
                  <a:extLst>
                    <a:ext uri="{9D8B030D-6E8A-4147-A177-3AD203B41FA5}">
                      <a16:colId xmlns:a16="http://schemas.microsoft.com/office/drawing/2014/main" xmlns="" val="3875282855"/>
                    </a:ext>
                  </a:extLst>
                </a:gridCol>
                <a:gridCol w="4053977">
                  <a:extLst>
                    <a:ext uri="{9D8B030D-6E8A-4147-A177-3AD203B41FA5}">
                      <a16:colId xmlns:a16="http://schemas.microsoft.com/office/drawing/2014/main" xmlns="" val="3560682631"/>
                    </a:ext>
                  </a:extLst>
                </a:gridCol>
              </a:tblGrid>
              <a:tr h="390141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5686"/>
                  </a:ext>
                </a:extLst>
              </a:tr>
              <a:tr h="532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 HAYVANCILIK TARIM VE NAKLİYE SANAYİ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SÜTÜ SAĞILAN BÜYÜK BAŞ HAYVAN YETİŞTİRİCİLİĞİ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15614424"/>
                  </a:ext>
                </a:extLst>
              </a:tr>
              <a:tr h="5708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KASA PLASTİK NAKLİYAT SANAYİ VE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PLASTİK POŞET, ÇÖP TORBASI, ÇANTA, TORBA, VB. PAKETLEME MALZEMELERİNİN İMALATI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120439337"/>
                  </a:ext>
                </a:extLst>
              </a:tr>
              <a:tr h="7007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MANYAS TARIM ÜRÜNLERİ HAYVANCILIK GIDA SANAYİ VE TİCARET LİMİTED ŞİRKETİ KONYA EREĞLİ ŞUBESİ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SEBZE VE MEYVE KONSERVESİ İMALATI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854742835"/>
                  </a:ext>
                </a:extLst>
              </a:tr>
              <a:tr h="4942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RAMUNED TARIM HAYVANCILIK SANAYİ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SÜTÜ SAĞILAN BÜYÜK BAŞ HAYVAN YETİŞTİRİCİLİĞİ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344566878"/>
                  </a:ext>
                </a:extLst>
              </a:tr>
              <a:tr h="5523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GELİŞİM ZİRAAT TARIM MÜHENDİSLİK SANAYİ VE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GÜBRE VE ZİRAİ KİMYASAL ÜRÜNLERİN PERAKENDE TİCARETİ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069325583"/>
                  </a:ext>
                </a:extLst>
              </a:tr>
              <a:tr h="583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SİGORTA ARACILIK HİZMETLERİ LİMİTED ŞİRKETİ EREĞLİ GÖKÇE ŞUBESİ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SİGORTA ACENTELERİNİN FAALİYETLERİ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45072920"/>
                  </a:ext>
                </a:extLst>
              </a:tr>
              <a:tr h="5989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GRUP TARIM SANAYİ VE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TAHIL TOPTAN TİCARETİ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935528894"/>
                  </a:ext>
                </a:extLst>
              </a:tr>
              <a:tr h="5989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HATASIZ HAYVANCILIK TARIM OTOMOTİV SANAYİ VE TİCARET LİMİTED ŞİRKETİ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KOYUN VE KEÇİ (DAVAR) YETİŞTİRİCİLİĞİ</a:t>
                      </a:r>
                    </a:p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092208443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3108960" y="432261"/>
            <a:ext cx="5619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2022/AĞUSTOS AYINDA KAYIT OLAN ÜYELERİMİZ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4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9933" y="303933"/>
            <a:ext cx="7107174" cy="396284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2022 YILI </a:t>
            </a:r>
            <a:r>
              <a:rPr lang="tr-TR" sz="2000" b="1" dirty="0" smtClean="0">
                <a:solidFill>
                  <a:srgbClr val="FF0000"/>
                </a:solidFill>
              </a:rPr>
              <a:t>AĞUSTOS AYINDA ODAMIZA </a:t>
            </a:r>
            <a:r>
              <a:rPr lang="tr-TR" sz="2000" b="1" dirty="0">
                <a:solidFill>
                  <a:srgbClr val="FF0000"/>
                </a:solidFill>
              </a:rPr>
              <a:t>KAYIT YAPTIRAN ÜYELER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60606"/>
              </p:ext>
            </p:extLst>
          </p:nvPr>
        </p:nvGraphicFramePr>
        <p:xfrm>
          <a:off x="1429349" y="827772"/>
          <a:ext cx="10188343" cy="572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89">
                  <a:extLst>
                    <a:ext uri="{9D8B030D-6E8A-4147-A177-3AD203B41FA5}">
                      <a16:colId xmlns:a16="http://schemas.microsoft.com/office/drawing/2014/main" xmlns="" val="1085537233"/>
                    </a:ext>
                  </a:extLst>
                </a:gridCol>
                <a:gridCol w="497594">
                  <a:extLst>
                    <a:ext uri="{9D8B030D-6E8A-4147-A177-3AD203B41FA5}">
                      <a16:colId xmlns:a16="http://schemas.microsoft.com/office/drawing/2014/main" xmlns="" val="1877564358"/>
                    </a:ext>
                  </a:extLst>
                </a:gridCol>
                <a:gridCol w="668328">
                  <a:extLst>
                    <a:ext uri="{9D8B030D-6E8A-4147-A177-3AD203B41FA5}">
                      <a16:colId xmlns:a16="http://schemas.microsoft.com/office/drawing/2014/main" xmlns="" val="2274761141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856023756"/>
                    </a:ext>
                  </a:extLst>
                </a:gridCol>
                <a:gridCol w="561214">
                  <a:extLst>
                    <a:ext uri="{9D8B030D-6E8A-4147-A177-3AD203B41FA5}">
                      <a16:colId xmlns:a16="http://schemas.microsoft.com/office/drawing/2014/main" xmlns="" val="4218259991"/>
                    </a:ext>
                  </a:extLst>
                </a:gridCol>
                <a:gridCol w="716042">
                  <a:extLst>
                    <a:ext uri="{9D8B030D-6E8A-4147-A177-3AD203B41FA5}">
                      <a16:colId xmlns:a16="http://schemas.microsoft.com/office/drawing/2014/main" xmlns="" val="3771176561"/>
                    </a:ext>
                  </a:extLst>
                </a:gridCol>
                <a:gridCol w="801998">
                  <a:extLst>
                    <a:ext uri="{9D8B030D-6E8A-4147-A177-3AD203B41FA5}">
                      <a16:colId xmlns:a16="http://schemas.microsoft.com/office/drawing/2014/main" xmlns="" val="519700017"/>
                    </a:ext>
                  </a:extLst>
                </a:gridCol>
                <a:gridCol w="831704">
                  <a:extLst>
                    <a:ext uri="{9D8B030D-6E8A-4147-A177-3AD203B41FA5}">
                      <a16:colId xmlns:a16="http://schemas.microsoft.com/office/drawing/2014/main" xmlns="" val="205445375"/>
                    </a:ext>
                  </a:extLst>
                </a:gridCol>
                <a:gridCol w="809356">
                  <a:extLst>
                    <a:ext uri="{9D8B030D-6E8A-4147-A177-3AD203B41FA5}">
                      <a16:colId xmlns:a16="http://schemas.microsoft.com/office/drawing/2014/main" xmlns="" val="1411514617"/>
                    </a:ext>
                  </a:extLst>
                </a:gridCol>
                <a:gridCol w="646118">
                  <a:extLst>
                    <a:ext uri="{9D8B030D-6E8A-4147-A177-3AD203B41FA5}">
                      <a16:colId xmlns:a16="http://schemas.microsoft.com/office/drawing/2014/main" xmlns="" val="1521195149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3232989669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125589291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526715693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558093472"/>
                    </a:ext>
                  </a:extLst>
                </a:gridCol>
              </a:tblGrid>
              <a:tr h="529710"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OCAK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ŞUBAT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MART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NİSAN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MAYIS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HAZİRAN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TEMMUZ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AĞUSTOS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EYLÜL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EKİM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KASIM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ARALIK 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rgbClr val="FF0000"/>
                          </a:solidFill>
                        </a:rPr>
                        <a:t>TOPLAM 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1557196958"/>
                  </a:ext>
                </a:extLst>
              </a:tr>
              <a:tr h="639110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KONUT YAPI KOOPERATİFİ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516675263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ŞAHIS FİRMA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5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4174431237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A.Ş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295624312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A.Ş 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638560808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LTD.ŞTİ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9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773278235"/>
                  </a:ext>
                </a:extLst>
              </a:tr>
              <a:tr h="467605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LTD.ŞTİ. 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118638123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KOOP.ŞUBE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446520614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İKTİSADİ İŞLETME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157519285"/>
                  </a:ext>
                </a:extLst>
              </a:tr>
              <a:tr h="509140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SULAMA KOOPERATİFİ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379740642"/>
                  </a:ext>
                </a:extLst>
              </a:tr>
              <a:tr h="437465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TAR.KAL.KOOP.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230043"/>
                  </a:ext>
                </a:extLst>
              </a:tr>
              <a:tr h="493781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 smtClean="0"/>
                        <a:t>SU</a:t>
                      </a:r>
                      <a:r>
                        <a:rPr lang="tr-TR" sz="1000" b="1" baseline="0" dirty="0" smtClean="0"/>
                        <a:t> ÜRÜN KOOP.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216517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/>
                        <a:t>TOPLAM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20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10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15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428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35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9797" y="534430"/>
            <a:ext cx="7272189" cy="520014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2022/AĞUSTOS AYINDA </a:t>
            </a:r>
            <a:r>
              <a:rPr lang="tr-TR" sz="2000" b="1" dirty="0">
                <a:solidFill>
                  <a:srgbClr val="FF0000"/>
                </a:solidFill>
              </a:rPr>
              <a:t>TERK OLAN ÜYELERİMİZ</a:t>
            </a:r>
            <a:endParaRPr lang="tr-TR" sz="2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70587"/>
              </p:ext>
            </p:extLst>
          </p:nvPr>
        </p:nvGraphicFramePr>
        <p:xfrm>
          <a:off x="1251281" y="1368030"/>
          <a:ext cx="10489222" cy="3326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01">
                  <a:extLst>
                    <a:ext uri="{9D8B030D-6E8A-4147-A177-3AD203B41FA5}">
                      <a16:colId xmlns:a16="http://schemas.microsoft.com/office/drawing/2014/main" xmlns="" val="776845157"/>
                    </a:ext>
                  </a:extLst>
                </a:gridCol>
                <a:gridCol w="4444598">
                  <a:extLst>
                    <a:ext uri="{9D8B030D-6E8A-4147-A177-3AD203B41FA5}">
                      <a16:colId xmlns:a16="http://schemas.microsoft.com/office/drawing/2014/main" xmlns="" val="2351086141"/>
                    </a:ext>
                  </a:extLst>
                </a:gridCol>
                <a:gridCol w="2824390">
                  <a:extLst>
                    <a:ext uri="{9D8B030D-6E8A-4147-A177-3AD203B41FA5}">
                      <a16:colId xmlns:a16="http://schemas.microsoft.com/office/drawing/2014/main" xmlns="" val="2872015007"/>
                    </a:ext>
                  </a:extLst>
                </a:gridCol>
                <a:gridCol w="2407033">
                  <a:extLst>
                    <a:ext uri="{9D8B030D-6E8A-4147-A177-3AD203B41FA5}">
                      <a16:colId xmlns:a16="http://schemas.microsoft.com/office/drawing/2014/main" xmlns="" val="1023349707"/>
                    </a:ext>
                  </a:extLst>
                </a:gridCol>
              </a:tblGrid>
              <a:tr h="280414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</a:t>
                      </a:r>
                      <a:r>
                        <a:rPr lang="tr-TR" sz="11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ADI</a:t>
                      </a:r>
                      <a:endParaRPr lang="tr-TR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TERK NEDENİ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890043"/>
                  </a:ext>
                </a:extLst>
              </a:tr>
              <a:tr h="665789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ÇİMSA ÇİMENTO SANAYİ VE TİCARET ANONİM ŞİRKETİ EREĞLİ HAZIR BETON TESİSİ ŞUBESİ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Hazır beton imalatı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ŞUBE KAPANIŞI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496799"/>
                  </a:ext>
                </a:extLst>
              </a:tr>
              <a:tr h="51735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MELİH TEKİN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Belirli Bir Mala Tahsis Edilmiş Mağazalarda (Büfeler Dahil) Ekmek, Pasta Ve Unlu Mamullerin Perakende Ticareti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TERKİNİ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577853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ALİ YAŞAR CANDAN İNŞAAT GAYRİMENKULTAAHHÜT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İkamet amaçlı binaların inşaatı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TERKİNİ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231823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CAFER ÖZER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Belirli bir mala tahsis edilmiş mağazalarda kuruyemiş perakende ticareti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TERKİNİ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530313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MUHTAROĞLU MEYVE İŞLEME SANAYİ VE TİCARET LİMİTED ŞİRKETİ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Konsantre meyve ve sebze suyu imalatı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BİRLEŞMEDEN</a:t>
                      </a:r>
                      <a:r>
                        <a:rPr lang="tr-T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DOLAYI TERKİN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834431"/>
                  </a:ext>
                </a:extLst>
              </a:tr>
              <a:tr h="39427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TASFİYE HALİNDE KOZMETİK TUAFİYE VE GIDA SANAYİ VE TİCARET LİMİTED ŞİRKETİ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Belirli bir mala tahsis edilmiş mağazalarda diğer dış giyim perakende satışı (palto, kaban, anorak, takım elbise, ceket, pantolon, şort (tekstil kumaşından veya örgü ve tığ işi))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TASFİYEDEN TERKİN</a:t>
                      </a:r>
                      <a:endParaRPr lang="tr-T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3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26724" y="137335"/>
            <a:ext cx="7274011" cy="389887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2022 </a:t>
            </a:r>
            <a:r>
              <a:rPr lang="tr-TR" sz="2000" b="1" dirty="0" smtClean="0">
                <a:solidFill>
                  <a:srgbClr val="FF0000"/>
                </a:solidFill>
              </a:rPr>
              <a:t>YILI AĞUSTOS AYI </a:t>
            </a:r>
            <a:r>
              <a:rPr lang="tr-TR" sz="2000" b="1" dirty="0">
                <a:solidFill>
                  <a:srgbClr val="FF0000"/>
                </a:solidFill>
              </a:rPr>
              <a:t>TERK EDEN </a:t>
            </a:r>
            <a:r>
              <a:rPr lang="tr-TR" sz="2000" b="1" dirty="0" smtClean="0">
                <a:solidFill>
                  <a:srgbClr val="FF0000"/>
                </a:solidFill>
              </a:rPr>
              <a:t>ÜYE İSTATİSTİĞİ</a:t>
            </a:r>
            <a:endParaRPr lang="tr-TR" sz="20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27154"/>
              </p:ext>
            </p:extLst>
          </p:nvPr>
        </p:nvGraphicFramePr>
        <p:xfrm>
          <a:off x="1240275" y="527222"/>
          <a:ext cx="10491534" cy="5902126"/>
        </p:xfrm>
        <a:graphic>
          <a:graphicData uri="http://schemas.openxmlformats.org/drawingml/2006/table">
            <a:tbl>
              <a:tblPr/>
              <a:tblGrid>
                <a:gridCol w="970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23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5614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37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NEVİ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OCAK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ŞUBAT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MART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NİSAN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MAYIS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HAZİRAN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TEMMUZ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AĞUSTOS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EYLÜL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EKİM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KASIM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ARALIK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LTD.ŞTİ.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ŞAHIS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LTD.ŞTİ ŞUBE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 ŞUBE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 TASFİYE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TAS.HAL.KONUT YAPI.KOOP.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SULAMA 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TARIMSAL </a:t>
                      </a: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KAL.KOOP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TA.HAL.LTD.ŞT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İKTİASADİ İŞL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DESTEK HİZ. 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TAS.HAL.KOOP.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itchFamily="34" charset="0"/>
                        <a:ea typeface="Angsana New"/>
                        <a:cs typeface="Angsana New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TAS.LTD.ŞTİ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5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TOPLAM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0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15554"/>
              </p:ext>
            </p:extLst>
          </p:nvPr>
        </p:nvGraphicFramePr>
        <p:xfrm>
          <a:off x="1260909" y="455959"/>
          <a:ext cx="10582328" cy="626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57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2239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OCAK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ŞUBAT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NİSAN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MAYIS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HAZİRAN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TEMMUZ 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AĞUSTOS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EYLÜL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EKİM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KASIM 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ARALIK </a:t>
                      </a: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HİSSE DEVRİ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38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91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SERMAYE ARTIŞI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İMZA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TESCİLİ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VAZİFE TAKSİMİ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UNVAN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 SÖZ.DEĞ.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1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KOOPERATİF</a:t>
                      </a:r>
                    </a:p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TASFİYE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ŞİRKET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TASFİYE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GENEL KURUL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KAYIT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35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YETKİ BEL.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111.BELGE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551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MAHKEME YAZILARI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SİGORTA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ACENTESİ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NEVİ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ANASÖZLEŞME TASDİKİ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ŞİRKET TESCİL TALEPNAMESİ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ŞAHIS TESCİL TALEPNAMESİ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0877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SİCİL TASDİKNAMESİ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DEFTER TASDİKİ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899719" y="86628"/>
            <a:ext cx="724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2022 YILI </a:t>
            </a:r>
            <a:r>
              <a:rPr lang="tr-TR" b="1" dirty="0" smtClean="0">
                <a:solidFill>
                  <a:srgbClr val="FF0000"/>
                </a:solidFill>
              </a:rPr>
              <a:t>AĞUSTOS AYI TİCARET SİCİL HİZMET İSTATİSTİĞİ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68988" y="668215"/>
            <a:ext cx="5284270" cy="478857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2022/AĞUSTOS AYI KAYIT VE TERKİN İSTATİSTİĞİ</a:t>
            </a:r>
          </a:p>
        </p:txBody>
      </p:sp>
      <p:graphicFrame>
        <p:nvGraphicFramePr>
          <p:cNvPr id="4" name="1 Grafik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82152"/>
              </p:ext>
            </p:extLst>
          </p:nvPr>
        </p:nvGraphicFramePr>
        <p:xfrm>
          <a:off x="2782957" y="1404730"/>
          <a:ext cx="8044069" cy="489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07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36219" y="243039"/>
            <a:ext cx="5832909" cy="36335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YILLAR İTİBARİYLE AĞUSTOS AYI KAYIT İSTATİSTİĞİ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xmlns="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21178"/>
              </p:ext>
            </p:extLst>
          </p:nvPr>
        </p:nvGraphicFramePr>
        <p:xfrm>
          <a:off x="2213113" y="1152939"/>
          <a:ext cx="8640417" cy="54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02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8DE325-0F05-4CAA-8B1B-82BBCAA3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54" y="747346"/>
            <a:ext cx="5583115" cy="351692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YILLAR İTİBARİYLE AĞUSTOS AYI TERKİN İSTATİSTİĞİ</a:t>
            </a:r>
            <a:endParaRPr lang="tr-TR" sz="1800" b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xmlns="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10457"/>
              </p:ext>
            </p:extLst>
          </p:nvPr>
        </p:nvGraphicFramePr>
        <p:xfrm>
          <a:off x="2478157" y="1563757"/>
          <a:ext cx="8454885" cy="454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70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6414" y="685801"/>
            <a:ext cx="9526385" cy="549876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tr-TR" sz="2000" b="1" dirty="0" smtClean="0">
                <a:solidFill>
                  <a:srgbClr val="FF0000"/>
                </a:solidFill>
              </a:rPr>
              <a:t>2022 /AĞUSTOS </a:t>
            </a:r>
            <a:r>
              <a:rPr lang="tr-TR" sz="2000" b="1" dirty="0" smtClean="0">
                <a:solidFill>
                  <a:srgbClr val="FF0000"/>
                </a:solidFill>
              </a:rPr>
              <a:t>AYI </a:t>
            </a:r>
            <a:r>
              <a:rPr lang="tr-TR" sz="2000" b="1" dirty="0" smtClean="0">
                <a:solidFill>
                  <a:srgbClr val="FF0000"/>
                </a:solidFill>
              </a:rPr>
              <a:t>KOSGEB ZİYARETLERİMİZ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599" y="1664043"/>
            <a:ext cx="5204731" cy="43789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7391" y="1664043"/>
            <a:ext cx="4863548" cy="4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3339" y="685800"/>
            <a:ext cx="5419024" cy="382604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YILLAR İTİBARİYLE KURULAN ŞİRKET İSTATİSTİĞİ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xmlns="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545706"/>
              </p:ext>
            </p:extLst>
          </p:nvPr>
        </p:nvGraphicFramePr>
        <p:xfrm>
          <a:off x="2491409" y="1510748"/>
          <a:ext cx="8428382" cy="481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60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71600" y="360485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31.08.2022 TARİHLİ ÜYELERİMİZİN </a:t>
            </a:r>
            <a:r>
              <a:rPr lang="tr-TR" b="1" dirty="0" smtClean="0">
                <a:solidFill>
                  <a:srgbClr val="FF0000"/>
                </a:solidFill>
              </a:rPr>
              <a:t>İSTATİSTİĞİ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58266"/>
              </p:ext>
            </p:extLst>
          </p:nvPr>
        </p:nvGraphicFramePr>
        <p:xfrm>
          <a:off x="1608992" y="1116622"/>
          <a:ext cx="9135208" cy="450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604">
                  <a:extLst>
                    <a:ext uri="{9D8B030D-6E8A-4147-A177-3AD203B41FA5}">
                      <a16:colId xmlns:a16="http://schemas.microsoft.com/office/drawing/2014/main" xmlns="" val="1433383335"/>
                    </a:ext>
                  </a:extLst>
                </a:gridCol>
                <a:gridCol w="4567604">
                  <a:extLst>
                    <a:ext uri="{9D8B030D-6E8A-4147-A177-3AD203B41FA5}">
                      <a16:colId xmlns:a16="http://schemas.microsoft.com/office/drawing/2014/main" xmlns="" val="4085743098"/>
                    </a:ext>
                  </a:extLst>
                </a:gridCol>
              </a:tblGrid>
              <a:tr h="48357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FİRMA TİPİ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312896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LİMİTED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726940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GERÇEK KİŞİ TİCARİ İŞLETMESİ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31420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ANONİM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200508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KOOPERATİF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35458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DİĞER İKTİSADİ İŞLETMELER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502191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KOLLEKTİF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873442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DERNEK İKTİSADİ İŞLETMESİ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16076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DİĞER KAMU TİCARİ İŞLETMELERİ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572805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VAKIF İKTİSADİ İŞLETMESİ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311975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45987"/>
              </p:ext>
            </p:extLst>
          </p:nvPr>
        </p:nvGraphicFramePr>
        <p:xfrm>
          <a:off x="2108200" y="587195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034573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TOPLAM=1638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91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3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571500"/>
            <a:ext cx="9601200" cy="52959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01.08.2022-31.08.2022 TARİH ARASI VERİLEN BELGELER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Oda Kayıt Belgesi				=106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Faaliyet Belgesi				=127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Ortaklık Teyit Belgesi				=17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Müteahhitlik Belgesi				=7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İhale Durum Belgesi				=3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Online Belge 					=37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TOPLAM						=297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Sanal Pos (Aidat)					=1.438.31  TL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tr-TR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Faal üye sayısı				=1638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Tasfiye süreci devam eden üye sayısı		=8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Askıda olan üye sayısı				=221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rgbClr val="FF0000"/>
                </a:solidFill>
              </a:rPr>
              <a:t>TOPLAM ÜYE SAYISI				=1867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801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6022" y="669325"/>
            <a:ext cx="7142204" cy="549875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                     </a:t>
            </a:r>
            <a:r>
              <a:rPr lang="tr-TR" sz="2000" b="1" dirty="0" smtClean="0">
                <a:solidFill>
                  <a:srgbClr val="FF0000"/>
                </a:solidFill>
              </a:rPr>
              <a:t>2022/ </a:t>
            </a:r>
            <a:r>
              <a:rPr lang="tr-TR" sz="2000" b="1" dirty="0" smtClean="0">
                <a:solidFill>
                  <a:srgbClr val="FF0000"/>
                </a:solidFill>
              </a:rPr>
              <a:t>AĞUSTOS </a:t>
            </a:r>
            <a:r>
              <a:rPr lang="tr-TR" sz="2000" b="1" dirty="0">
                <a:solidFill>
                  <a:srgbClr val="FF0000"/>
                </a:solidFill>
              </a:rPr>
              <a:t>AYI </a:t>
            </a:r>
            <a:r>
              <a:rPr lang="tr-TR" sz="2000" b="1" dirty="0" smtClean="0">
                <a:solidFill>
                  <a:srgbClr val="FF0000"/>
                </a:solidFill>
              </a:rPr>
              <a:t>KOSGEB ZİYARETLERİMİZ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323" y="1461063"/>
            <a:ext cx="4134677" cy="23048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842" y="1461063"/>
            <a:ext cx="4333460" cy="24125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322" y="4007762"/>
            <a:ext cx="4134677" cy="22220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606" y="4007761"/>
            <a:ext cx="2231359" cy="222201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CB4FB49-B47B-B3A6-3DD6-D7C1BF361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1612" y="4007761"/>
            <a:ext cx="2179690" cy="22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6414" y="685800"/>
            <a:ext cx="9526385" cy="993371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Ereğli Belediyesi, Coğrafi işaretini aldığı Ereğli Koyun Yoğurdu </a:t>
            </a:r>
            <a:r>
              <a:rPr lang="tr-TR" sz="2000" b="1" dirty="0" smtClean="0">
                <a:solidFill>
                  <a:srgbClr val="FF0000"/>
                </a:solidFill>
              </a:rPr>
              <a:t>Üreticilerini, İlçe </a:t>
            </a:r>
            <a:r>
              <a:rPr lang="tr-TR" sz="2000" b="1" dirty="0">
                <a:solidFill>
                  <a:srgbClr val="FF0000"/>
                </a:solidFill>
              </a:rPr>
              <a:t>Tarım ve Orman Müdürlüğü </a:t>
            </a:r>
            <a:r>
              <a:rPr lang="tr-TR" sz="2000" b="1" dirty="0" smtClean="0">
                <a:solidFill>
                  <a:srgbClr val="FF0000"/>
                </a:solidFill>
              </a:rPr>
              <a:t>,Ereğli </a:t>
            </a:r>
            <a:r>
              <a:rPr lang="tr-TR" sz="2000" b="1" dirty="0">
                <a:solidFill>
                  <a:srgbClr val="FF0000"/>
                </a:solidFill>
              </a:rPr>
              <a:t>İlçe Sağlık Müdürlüğü ve </a:t>
            </a:r>
            <a:r>
              <a:rPr lang="tr-TR" sz="2000" b="1" dirty="0" smtClean="0">
                <a:solidFill>
                  <a:srgbClr val="FF0000"/>
                </a:solidFill>
              </a:rPr>
              <a:t>Odamız </a:t>
            </a:r>
            <a:r>
              <a:rPr lang="tr-TR" sz="2000" b="1" dirty="0">
                <a:solidFill>
                  <a:srgbClr val="FF0000"/>
                </a:solidFill>
              </a:rPr>
              <a:t>Genel </a:t>
            </a:r>
            <a:r>
              <a:rPr lang="tr-TR" sz="2000" b="1" dirty="0" smtClean="0">
                <a:solidFill>
                  <a:srgbClr val="FF0000"/>
                </a:solidFill>
              </a:rPr>
              <a:t>Sekreteri </a:t>
            </a:r>
            <a:r>
              <a:rPr lang="tr-TR" sz="2000" b="1" dirty="0">
                <a:solidFill>
                  <a:srgbClr val="FF0000"/>
                </a:solidFill>
              </a:rPr>
              <a:t>Murat Karpuzcu  ile  birlikte ziyarette bulundu.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583" y="1765862"/>
            <a:ext cx="3299791" cy="44063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1765862"/>
            <a:ext cx="4890052" cy="4485275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F59D17FC-DA4C-7078-B20B-7982A3D32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6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98291" y="433137"/>
            <a:ext cx="8128000" cy="47302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2022/AĞUSTOS AYI ODAMIZ </a:t>
            </a:r>
            <a:r>
              <a:rPr lang="tr-TR" sz="2000" b="1" dirty="0">
                <a:solidFill>
                  <a:srgbClr val="FF0000"/>
                </a:solidFill>
              </a:rPr>
              <a:t>TARAFINDAN VERİLEN KAPASİTE </a:t>
            </a:r>
            <a:r>
              <a:rPr lang="tr-TR" sz="2000" b="1" dirty="0" smtClean="0">
                <a:solidFill>
                  <a:srgbClr val="FF0000"/>
                </a:solidFill>
              </a:rPr>
              <a:t>RAPOR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63088"/>
              </p:ext>
            </p:extLst>
          </p:nvPr>
        </p:nvGraphicFramePr>
        <p:xfrm>
          <a:off x="2498291" y="1046920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790905439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205978956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74303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407216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52938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69084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545620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141319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69030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09199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16536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58848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125286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67772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958265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91404"/>
              </p:ext>
            </p:extLst>
          </p:nvPr>
        </p:nvGraphicFramePr>
        <p:xfrm>
          <a:off x="2498291" y="6023179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746472674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2160488822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11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4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afik">
            <a:extLst>
              <a:ext uri="{FF2B5EF4-FFF2-40B4-BE49-F238E27FC236}">
                <a16:creationId xmlns:a16="http://schemas.microsoft.com/office/drawing/2014/main" xmlns="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475784"/>
              </p:ext>
            </p:extLst>
          </p:nvPr>
        </p:nvGraphicFramePr>
        <p:xfrm>
          <a:off x="2518755" y="806335"/>
          <a:ext cx="8437419" cy="517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7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0239" y="553473"/>
            <a:ext cx="6694371" cy="344103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2000" b="1" dirty="0">
                <a:solidFill>
                  <a:srgbClr val="FF0000"/>
                </a:solidFill>
              </a:rPr>
              <a:t>2022/AĞUSTOS AYINDA KAPASİTE RAPORU VERİLEN ÜYELER </a:t>
            </a:r>
            <a:endParaRPr lang="tr-TR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0509"/>
              </p:ext>
            </p:extLst>
          </p:nvPr>
        </p:nvGraphicFramePr>
        <p:xfrm>
          <a:off x="1396538" y="1246908"/>
          <a:ext cx="10041774" cy="309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050">
                  <a:extLst>
                    <a:ext uri="{9D8B030D-6E8A-4147-A177-3AD203B41FA5}">
                      <a16:colId xmlns:a16="http://schemas.microsoft.com/office/drawing/2014/main" xmlns="" val="2601495235"/>
                    </a:ext>
                  </a:extLst>
                </a:gridCol>
                <a:gridCol w="3784322">
                  <a:extLst>
                    <a:ext uri="{9D8B030D-6E8A-4147-A177-3AD203B41FA5}">
                      <a16:colId xmlns:a16="http://schemas.microsoft.com/office/drawing/2014/main" xmlns="" val="3984449979"/>
                    </a:ext>
                  </a:extLst>
                </a:gridCol>
                <a:gridCol w="4124762">
                  <a:extLst>
                    <a:ext uri="{9D8B030D-6E8A-4147-A177-3AD203B41FA5}">
                      <a16:colId xmlns:a16="http://schemas.microsoft.com/office/drawing/2014/main" xmlns="" val="3959854412"/>
                    </a:ext>
                  </a:extLst>
                </a:gridCol>
                <a:gridCol w="1457640">
                  <a:extLst>
                    <a:ext uri="{9D8B030D-6E8A-4147-A177-3AD203B41FA5}">
                      <a16:colId xmlns:a16="http://schemas.microsoft.com/office/drawing/2014/main" xmlns="" val="1374980161"/>
                    </a:ext>
                  </a:extLst>
                </a:gridCol>
              </a:tblGrid>
              <a:tr h="524227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ÇALIŞAN</a:t>
                      </a:r>
                      <a:r>
                        <a:rPr lang="tr-TR" sz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PERSONEL</a:t>
                      </a:r>
                      <a:endParaRPr lang="tr-TR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80874"/>
                  </a:ext>
                </a:extLst>
              </a:tr>
              <a:tr h="607059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MEYSÜT MEYVE SÜT VE GIDA MAMÜLLERİ SANAYİ TİCARET ANONİM ŞİRKETİ KONYA EREĞLİ ORGANİZE SANAYİ SÜTTOZU İŞLETMESİ ŞUBESİ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SÜTTOZU VE PEYNİR SUYU TOZU , SADE YAĞ VE TEREYAĞ İMALATI</a:t>
                      </a:r>
                      <a:endParaRPr lang="tr-TR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4216699"/>
                  </a:ext>
                </a:extLst>
              </a:tr>
              <a:tr h="543698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EREĞLİ TEKSTİL TURZ.SAN.VE TİC.A.Ş EREĞLİ ŞUBESİ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ÇEŞİTLİ TEKSTİL MALZEMELERDEN YAPILAN EV EŞYALARI TOPTAN TİCARETİ</a:t>
                      </a:r>
                      <a:endParaRPr lang="tr-TR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16678996"/>
                  </a:ext>
                </a:extLst>
              </a:tr>
              <a:tr h="593124">
                <a:tc>
                  <a:txBody>
                    <a:bodyPr/>
                    <a:lstStyle/>
                    <a:p>
                      <a:pPr algn="ctr"/>
                      <a:endParaRPr lang="tr-TR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ER-EDEM GIDA TAŞIMACILIK VE BEYAZ EŞYA SANAYİ</a:t>
                      </a:r>
                    </a:p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TİCARET LİMİTED ŞİRKETİ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DONDURMA,BAKLAVA,TATLI VE TUZLU KURU PASTA,AÇMA ÜRETİMİ</a:t>
                      </a:r>
                      <a:endParaRPr lang="tr-TR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1834840"/>
                  </a:ext>
                </a:extLst>
              </a:tr>
              <a:tr h="827696">
                <a:tc>
                  <a:txBody>
                    <a:bodyPr/>
                    <a:lstStyle/>
                    <a:p>
                      <a:pPr algn="ctr"/>
                      <a:endParaRPr lang="tr-TR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AKYÜREK PAZARLAMA SANAYİ GIDA İNŞAAT TAAHHÜT İTHALAT İHRACAT TİCARET LİMİTED ŞİRKETİ KONYA EREĞLİ ŞUBESİ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DOMATES VE BİBER SALÇASI</a:t>
                      </a:r>
                      <a:endParaRPr lang="tr-TR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6521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3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6508" y="377791"/>
            <a:ext cx="8847438" cy="526983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2022 </a:t>
            </a:r>
            <a:r>
              <a:rPr lang="tr-TR" sz="2000" b="1" dirty="0" smtClean="0">
                <a:solidFill>
                  <a:srgbClr val="FF0000"/>
                </a:solidFill>
              </a:rPr>
              <a:t>YILI AĞUSTOS AYINDA </a:t>
            </a:r>
            <a:r>
              <a:rPr lang="tr-TR" sz="2000" b="1" dirty="0">
                <a:solidFill>
                  <a:srgbClr val="FF0000"/>
                </a:solidFill>
              </a:rPr>
              <a:t>ODAMIZ TARAFINDAN VERİLEN YERLİ </a:t>
            </a:r>
            <a:r>
              <a:rPr lang="tr-TR" sz="2000" b="1" dirty="0" smtClean="0">
                <a:solidFill>
                  <a:srgbClr val="FF0000"/>
                </a:solidFill>
              </a:rPr>
              <a:t>MALI BELGE İSTATİSTİĞİ</a:t>
            </a:r>
            <a:endParaRPr lang="tr-TR" sz="2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79443"/>
              </p:ext>
            </p:extLst>
          </p:nvPr>
        </p:nvGraphicFramePr>
        <p:xfrm>
          <a:off x="2170497" y="967339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441845267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102335425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37489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81935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597142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79781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35659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5304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80002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888493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83644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47868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095708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913538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55869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60376"/>
              </p:ext>
            </p:extLst>
          </p:nvPr>
        </p:nvGraphicFramePr>
        <p:xfrm>
          <a:off x="2170497" y="5960270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2337567646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2726329670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55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4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42055" y="279133"/>
            <a:ext cx="6850586" cy="31763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2022 </a:t>
            </a:r>
            <a:r>
              <a:rPr lang="tr-TR" sz="2000" b="1" dirty="0" smtClean="0">
                <a:solidFill>
                  <a:srgbClr val="FF0000"/>
                </a:solidFill>
              </a:rPr>
              <a:t>YILI AĞUSTOS AYI </a:t>
            </a:r>
            <a:r>
              <a:rPr lang="tr-TR" sz="2000" b="1" dirty="0">
                <a:solidFill>
                  <a:srgbClr val="FF0000"/>
                </a:solidFill>
              </a:rPr>
              <a:t>İŞ MAKİNESİ BELGESİ </a:t>
            </a:r>
            <a:r>
              <a:rPr lang="tr-TR" sz="2000" b="1" dirty="0" smtClean="0">
                <a:solidFill>
                  <a:srgbClr val="FF0000"/>
                </a:solidFill>
              </a:rPr>
              <a:t>TESCİL İSTATİSTİĞİ</a:t>
            </a:r>
            <a:endParaRPr lang="tr-TR" sz="2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32058"/>
              </p:ext>
            </p:extLst>
          </p:nvPr>
        </p:nvGraphicFramePr>
        <p:xfrm>
          <a:off x="2334127" y="678581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639345275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1051304119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85036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9658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609581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486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63721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60212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84886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95269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76599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49675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2843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86542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46679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01217"/>
              </p:ext>
            </p:extLst>
          </p:nvPr>
        </p:nvGraphicFramePr>
        <p:xfrm>
          <a:off x="2334127" y="5690763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1974549215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146293259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88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853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Özel 1">
      <a:dk1>
        <a:sysClr val="windowText" lastClr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4122</TotalTime>
  <Words>1336</Words>
  <Application>Microsoft Office PowerPoint</Application>
  <PresentationFormat>Geniş ekran</PresentationFormat>
  <Paragraphs>751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Agency FB</vt:lpstr>
      <vt:lpstr>Angsana New</vt:lpstr>
      <vt:lpstr>Arial</vt:lpstr>
      <vt:lpstr>Calibri</vt:lpstr>
      <vt:lpstr>Constantia</vt:lpstr>
      <vt:lpstr>Franklin Gothic Book</vt:lpstr>
      <vt:lpstr>Times New Roman</vt:lpstr>
      <vt:lpstr>Wingdings</vt:lpstr>
      <vt:lpstr>Wingdings 2</vt:lpstr>
      <vt:lpstr>Crop</vt:lpstr>
      <vt:lpstr>PowerPoint Sunusu</vt:lpstr>
      <vt:lpstr>                                            2022 /AĞUSTOS AYI KOSGEB ZİYARETLERİMİZ</vt:lpstr>
      <vt:lpstr>                      2022/ AĞUSTOS AYI KOSGEB ZİYARETLERİMİZ</vt:lpstr>
      <vt:lpstr>Ereğli Belediyesi, Coğrafi işaretini aldığı Ereğli Koyun Yoğurdu Üreticilerini, İlçe Tarım ve Orman Müdürlüğü ,Ereğli İlçe Sağlık Müdürlüğü ve Odamız Genel Sekreteri Murat Karpuzcu  ile  birlikte ziyarette bulundu.</vt:lpstr>
      <vt:lpstr>2022/AĞUSTOS AYI ODAMIZ TARAFINDAN VERİLEN KAPASİTE RAPOR İSTATİSTİĞİ</vt:lpstr>
      <vt:lpstr>PowerPoint Sunusu</vt:lpstr>
      <vt:lpstr>2022/AĞUSTOS AYINDA KAPASİTE RAPORU VERİLEN ÜYELER </vt:lpstr>
      <vt:lpstr>2022 YILI AĞUSTOS AYINDA ODAMIZ TARAFINDAN VERİLEN YERLİ MALI BELGE İSTATİSTİĞİ</vt:lpstr>
      <vt:lpstr>2022 YILI AĞUSTOS AYI İŞ MAKİNESİ BELGESİ TESCİL İSTATİSTİĞİ</vt:lpstr>
      <vt:lpstr>2022 YILI AĞUSTOS AYI EKSPERTİZ RAPOR İSTATİSTİĞİ</vt:lpstr>
      <vt:lpstr>2022/AĞUSTOS AYINDA KAYIT OLAN ÜYELERİMİZ</vt:lpstr>
      <vt:lpstr>PowerPoint Sunusu</vt:lpstr>
      <vt:lpstr>2022 YILI AĞUSTOS AYINDA ODAMIZA KAYIT YAPTIRAN ÜYELER</vt:lpstr>
      <vt:lpstr>2022/AĞUSTOS AYINDA TERK OLAN ÜYELERİMİZ</vt:lpstr>
      <vt:lpstr>2022 YILI AĞUSTOS AYI TERK EDEN ÜYE İSTATİSTİĞİ</vt:lpstr>
      <vt:lpstr>PowerPoint Sunusu</vt:lpstr>
      <vt:lpstr>2022/AĞUSTOS AYI KAYIT VE TERKİN İSTATİSTİĞİ</vt:lpstr>
      <vt:lpstr>YILLAR İTİBARİYLE AĞUSTOS AYI KAYIT İSTATİSTİĞİ</vt:lpstr>
      <vt:lpstr>YILLAR İTİBARİYLE AĞUSTOS AYI TERKİN İSTATİSTİĞİ</vt:lpstr>
      <vt:lpstr>YILLAR İTİBARİYLE KURULAN ŞİRKET İSTATİSTİĞİ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524</cp:revision>
  <cp:lastPrinted>2022-07-26T16:15:52Z</cp:lastPrinted>
  <dcterms:created xsi:type="dcterms:W3CDTF">2021-01-25T11:45:43Z</dcterms:created>
  <dcterms:modified xsi:type="dcterms:W3CDTF">2023-08-18T07:48:49Z</dcterms:modified>
</cp:coreProperties>
</file>