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5"/>
  </p:notesMasterIdLst>
  <p:sldIdLst>
    <p:sldId id="256" r:id="rId2"/>
    <p:sldId id="281" r:id="rId3"/>
    <p:sldId id="283" r:id="rId4"/>
    <p:sldId id="282" r:id="rId5"/>
    <p:sldId id="285" r:id="rId6"/>
    <p:sldId id="287" r:id="rId7"/>
    <p:sldId id="289" r:id="rId8"/>
    <p:sldId id="291" r:id="rId9"/>
    <p:sldId id="353" r:id="rId10"/>
    <p:sldId id="292" r:id="rId11"/>
    <p:sldId id="293" r:id="rId12"/>
    <p:sldId id="383" r:id="rId13"/>
    <p:sldId id="295" r:id="rId14"/>
    <p:sldId id="286" r:id="rId15"/>
    <p:sldId id="296" r:id="rId16"/>
    <p:sldId id="297" r:id="rId17"/>
    <p:sldId id="308" r:id="rId18"/>
    <p:sldId id="298" r:id="rId19"/>
    <p:sldId id="389" r:id="rId20"/>
    <p:sldId id="261" r:id="rId21"/>
    <p:sldId id="260" r:id="rId22"/>
    <p:sldId id="388" r:id="rId23"/>
    <p:sldId id="356" r:id="rId24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6404" autoAdjust="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E\Desktop\FAAL&#304;YET%20RAPOR%20&#199;ALI&#350;MAS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E\Desktop\FAAL&#304;YET%20RAPOR%20&#199;ALI&#350;MAS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E\Desktop\FAAL&#304;YET%20RAPOR%20&#199;ALI&#350;MASI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ZGE\Desktop\FAAL&#304;YET%20RAPOR%20&#199;ALI&#350;MAS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ZGE\Desktop\FAAL&#304;YET%20RAPOR%20&#199;ALI&#350;MAS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ZGE\Desktop\FAAL&#304;YET%20RAPOR%20&#199;ALI&#350;MAS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ZGE\Desktop\FAAL&#304;YET%20RAPOR%20&#199;ALI&#350;MAS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tr-TR" sz="1800" dirty="0">
                <a:solidFill>
                  <a:srgbClr val="FF0000"/>
                </a:solidFill>
              </a:rPr>
              <a:t>AYLAR İTİBARİYE VERİLEN KAPASİTE RAPOR SAYILARI </a:t>
            </a:r>
          </a:p>
          <a:p>
            <a:pPr>
              <a:defRPr sz="1200"/>
            </a:pPr>
            <a:endParaRPr lang="tr-TR" sz="1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7905074365704287E-2"/>
          <c:y val="0.2426042578011082"/>
          <c:w val="0.9115393700787402"/>
          <c:h val="0.536145377661125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KAP.RAP.SAY.!$B$3</c:f>
              <c:strCache>
                <c:ptCount val="1"/>
                <c:pt idx="0">
                  <c:v>ADET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KAP.RAP.SAY.!$A$4:$A$16</c:f>
              <c:strCache>
                <c:ptCount val="13"/>
                <c:pt idx="0">
                  <c:v>OCAK</c:v>
                </c:pt>
                <c:pt idx="1">
                  <c:v>ŞUBAT</c:v>
                </c:pt>
                <c:pt idx="2">
                  <c:v>MART </c:v>
                </c:pt>
                <c:pt idx="3">
                  <c:v>NİSAN</c:v>
                </c:pt>
                <c:pt idx="4">
                  <c:v>MAYIS</c:v>
                </c:pt>
                <c:pt idx="5">
                  <c:v>HAZİRAN</c:v>
                </c:pt>
                <c:pt idx="6">
                  <c:v>TEMMUZ </c:v>
                </c:pt>
                <c:pt idx="7">
                  <c:v>AĞUSTOS </c:v>
                </c:pt>
                <c:pt idx="8">
                  <c:v>EYLÜL</c:v>
                </c:pt>
                <c:pt idx="9">
                  <c:v>EKİM</c:v>
                </c:pt>
                <c:pt idx="10">
                  <c:v>KASIM</c:v>
                </c:pt>
                <c:pt idx="11">
                  <c:v>ARALIK</c:v>
                </c:pt>
                <c:pt idx="12">
                  <c:v>TOPLAM</c:v>
                </c:pt>
              </c:strCache>
            </c:strRef>
          </c:cat>
          <c:val>
            <c:numRef>
              <c:f>KAP.RAP.SAY.!$B$4:$B$16</c:f>
              <c:numCache>
                <c:formatCode>General</c:formatCode>
                <c:ptCount val="13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16</c:v>
                </c:pt>
                <c:pt idx="4">
                  <c:v>15</c:v>
                </c:pt>
                <c:pt idx="5">
                  <c:v>9</c:v>
                </c:pt>
                <c:pt idx="6">
                  <c:v>2</c:v>
                </c:pt>
                <c:pt idx="7">
                  <c:v>4</c:v>
                </c:pt>
                <c:pt idx="8">
                  <c:v>8</c:v>
                </c:pt>
                <c:pt idx="9">
                  <c:v>5</c:v>
                </c:pt>
                <c:pt idx="10">
                  <c:v>7</c:v>
                </c:pt>
                <c:pt idx="11">
                  <c:v>6</c:v>
                </c:pt>
                <c:pt idx="12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DA-4603-A1A3-4B51C98158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9809504"/>
        <c:axId val="2059800800"/>
      </c:barChart>
      <c:catAx>
        <c:axId val="2059809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59800800"/>
        <c:crosses val="autoZero"/>
        <c:auto val="1"/>
        <c:lblAlgn val="ctr"/>
        <c:lblOffset val="100"/>
        <c:noMultiLvlLbl val="0"/>
      </c:catAx>
      <c:valAx>
        <c:axId val="2059800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9809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9804064"/>
        <c:axId val="2059811680"/>
      </c:barChart>
      <c:catAx>
        <c:axId val="2059804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59811680"/>
        <c:crosses val="autoZero"/>
        <c:auto val="1"/>
        <c:lblAlgn val="ctr"/>
        <c:lblOffset val="100"/>
        <c:noMultiLvlLbl val="0"/>
      </c:catAx>
      <c:valAx>
        <c:axId val="2059811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9804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'AYLIK KAYIT TERKİN'!$A$2:$A$3</c:f>
              <c:strCache>
                <c:ptCount val="2"/>
                <c:pt idx="0">
                  <c:v>KAYIT</c:v>
                </c:pt>
                <c:pt idx="1">
                  <c:v>TERKİN</c:v>
                </c:pt>
              </c:strCache>
            </c:strRef>
          </c:cat>
          <c:val>
            <c:numRef>
              <c:f>'AYLIK KAYIT TERKİN'!$B$2:$B$3</c:f>
              <c:numCache>
                <c:formatCode>General</c:formatCode>
                <c:ptCount val="2"/>
                <c:pt idx="0">
                  <c:v>22</c:v>
                </c:pt>
                <c:pt idx="1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AF-460F-B442-4F7B6ED85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9808960"/>
        <c:axId val="2059810592"/>
      </c:barChart>
      <c:catAx>
        <c:axId val="2059808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59810592"/>
        <c:crosses val="autoZero"/>
        <c:auto val="1"/>
        <c:lblAlgn val="ctr"/>
        <c:lblOffset val="100"/>
        <c:noMultiLvlLbl val="0"/>
      </c:catAx>
      <c:valAx>
        <c:axId val="2059810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9808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'YIL İTİBARİYLE KAYIT TERKİNLER'!$A$2:$A$3</c:f>
              <c:strCache>
                <c:ptCount val="2"/>
                <c:pt idx="0">
                  <c:v>2021/ARALIK</c:v>
                </c:pt>
                <c:pt idx="1">
                  <c:v>2022/ARALIK</c:v>
                </c:pt>
              </c:strCache>
            </c:strRef>
          </c:cat>
          <c:val>
            <c:numRef>
              <c:f>'YIL İTİBARİYLE KAYIT TERKİNLER'!$B$2:$B$3</c:f>
              <c:numCache>
                <c:formatCode>General</c:formatCode>
                <c:ptCount val="2"/>
                <c:pt idx="0">
                  <c:v>15</c:v>
                </c:pt>
                <c:pt idx="1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97-44DC-834A-2BBF074F35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9807872"/>
        <c:axId val="2059811136"/>
      </c:barChart>
      <c:catAx>
        <c:axId val="205980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59811136"/>
        <c:crosses val="autoZero"/>
        <c:auto val="1"/>
        <c:lblAlgn val="ctr"/>
        <c:lblOffset val="100"/>
        <c:noMultiLvlLbl val="0"/>
      </c:catAx>
      <c:valAx>
        <c:axId val="205981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5980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'YIL İTİBARİYLE KAYIT TERKİNLER'!$L$2:$L$3</c:f>
              <c:strCache>
                <c:ptCount val="2"/>
                <c:pt idx="0">
                  <c:v>2021/ARALIK</c:v>
                </c:pt>
                <c:pt idx="1">
                  <c:v>2022/ARALIK</c:v>
                </c:pt>
              </c:strCache>
            </c:strRef>
          </c:cat>
          <c:val>
            <c:numRef>
              <c:f>'YIL İTİBARİYLE KAYIT TERKİNLER'!$M$2:$M$3</c:f>
              <c:numCache>
                <c:formatCode>General</c:formatCode>
                <c:ptCount val="2"/>
                <c:pt idx="0">
                  <c:v>11</c:v>
                </c:pt>
                <c:pt idx="1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0F-4177-9729-709D4F0D96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59804608"/>
        <c:axId val="2059806240"/>
      </c:barChart>
      <c:catAx>
        <c:axId val="205980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59806240"/>
        <c:crosses val="autoZero"/>
        <c:auto val="1"/>
        <c:lblAlgn val="ctr"/>
        <c:lblOffset val="100"/>
        <c:noMultiLvlLbl val="0"/>
      </c:catAx>
      <c:valAx>
        <c:axId val="205980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5980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'KURULAN ŞİRKET SAYISI'!$C$2:$C$3</c:f>
              <c:strCache>
                <c:ptCount val="2"/>
                <c:pt idx="0">
                  <c:v>2021/ARALIK</c:v>
                </c:pt>
                <c:pt idx="1">
                  <c:v>2022/ARALIK</c:v>
                </c:pt>
              </c:strCache>
            </c:strRef>
          </c:cat>
          <c:val>
            <c:numRef>
              <c:f>'KURULAN ŞİRKET SAYISI'!$D$2:$D$3</c:f>
              <c:numCache>
                <c:formatCode>General</c:formatCode>
                <c:ptCount val="2"/>
                <c:pt idx="0">
                  <c:v>12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87-4B7D-A55F-A0F0D0134C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9798080"/>
        <c:axId val="2059801344"/>
      </c:barChart>
      <c:catAx>
        <c:axId val="205979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59801344"/>
        <c:crosses val="autoZero"/>
        <c:auto val="1"/>
        <c:lblAlgn val="ctr"/>
        <c:lblOffset val="100"/>
        <c:noMultiLvlLbl val="0"/>
      </c:catAx>
      <c:valAx>
        <c:axId val="20598013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5979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'YIL İTİBARİYLE KAYIT TERKİNLER'!$A$2:$A$3</c:f>
              <c:strCache>
                <c:ptCount val="2"/>
                <c:pt idx="0">
                  <c:v>2022 KAYITLAR</c:v>
                </c:pt>
                <c:pt idx="1">
                  <c:v>2022 TERKİN</c:v>
                </c:pt>
              </c:strCache>
            </c:strRef>
          </c:cat>
          <c:val>
            <c:numRef>
              <c:f>'YIL İTİBARİYLE KAYIT TERKİNLER'!$B$2:$B$3</c:f>
              <c:numCache>
                <c:formatCode>General</c:formatCode>
                <c:ptCount val="2"/>
                <c:pt idx="0">
                  <c:v>190</c:v>
                </c:pt>
                <c:pt idx="1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AC-4CBB-AD4A-749BF06D40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9812224"/>
        <c:axId val="2059797536"/>
      </c:barChart>
      <c:catAx>
        <c:axId val="205981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59797536"/>
        <c:crosses val="autoZero"/>
        <c:auto val="1"/>
        <c:lblAlgn val="ctr"/>
        <c:lblOffset val="100"/>
        <c:noMultiLvlLbl val="0"/>
      </c:catAx>
      <c:valAx>
        <c:axId val="205979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5981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63A23-151F-4957-BF8F-D1F169461515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48B3B-8533-4B85-AD1E-CE7DB7C6212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5544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48B3B-8533-4B85-AD1E-CE7DB7C6212B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4301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48B3B-8533-4B85-AD1E-CE7DB7C6212B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926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48B3B-8533-4B85-AD1E-CE7DB7C6212B}" type="slidenum">
              <a:rPr lang="tr-TR" smtClean="0"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73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48B3B-8533-4B85-AD1E-CE7DB7C6212B}" type="slidenum">
              <a:rPr lang="tr-TR" smtClean="0"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2428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97315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125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44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326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787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997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512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36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634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304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935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18.08.2023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302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101363" y="2461846"/>
            <a:ext cx="80537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YILI </a:t>
            </a:r>
            <a:r>
              <a:rPr lang="tr-TR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ARALIK </a:t>
            </a:r>
            <a:r>
              <a:rPr 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AYI </a:t>
            </a:r>
            <a:br>
              <a:rPr 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FAALİYET RAPORU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246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0822" y="336885"/>
            <a:ext cx="6925941" cy="355094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2022/ARALIK ODAMIZA </a:t>
            </a:r>
            <a:r>
              <a:rPr lang="tr-TR" sz="2000" b="1" dirty="0">
                <a:solidFill>
                  <a:srgbClr val="FF0000"/>
                </a:solidFill>
              </a:rPr>
              <a:t>KAYIT YAPTIRAN </a:t>
            </a:r>
            <a:r>
              <a:rPr lang="tr-TR" sz="2000" b="1" dirty="0" smtClean="0">
                <a:solidFill>
                  <a:srgbClr val="FF0000"/>
                </a:solidFill>
              </a:rPr>
              <a:t>ÜYE İSTATİSTİĞİ</a:t>
            </a:r>
            <a:endParaRPr lang="tr-T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401562"/>
              </p:ext>
            </p:extLst>
          </p:nvPr>
        </p:nvGraphicFramePr>
        <p:xfrm>
          <a:off x="1429349" y="827772"/>
          <a:ext cx="10188343" cy="5725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240">
                  <a:extLst>
                    <a:ext uri="{9D8B030D-6E8A-4147-A177-3AD203B41FA5}">
                      <a16:colId xmlns:a16="http://schemas.microsoft.com/office/drawing/2014/main" xmlns="" val="1085537233"/>
                    </a:ext>
                  </a:extLst>
                </a:gridCol>
                <a:gridCol w="518984">
                  <a:extLst>
                    <a:ext uri="{9D8B030D-6E8A-4147-A177-3AD203B41FA5}">
                      <a16:colId xmlns:a16="http://schemas.microsoft.com/office/drawing/2014/main" xmlns="" val="1877564358"/>
                    </a:ext>
                  </a:extLst>
                </a:gridCol>
                <a:gridCol w="613987">
                  <a:extLst>
                    <a:ext uri="{9D8B030D-6E8A-4147-A177-3AD203B41FA5}">
                      <a16:colId xmlns:a16="http://schemas.microsoft.com/office/drawing/2014/main" xmlns="" val="2274761141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2856023756"/>
                    </a:ext>
                  </a:extLst>
                </a:gridCol>
                <a:gridCol w="653481">
                  <a:extLst>
                    <a:ext uri="{9D8B030D-6E8A-4147-A177-3AD203B41FA5}">
                      <a16:colId xmlns:a16="http://schemas.microsoft.com/office/drawing/2014/main" xmlns="" val="4218259991"/>
                    </a:ext>
                  </a:extLst>
                </a:gridCol>
                <a:gridCol w="623775">
                  <a:extLst>
                    <a:ext uri="{9D8B030D-6E8A-4147-A177-3AD203B41FA5}">
                      <a16:colId xmlns:a16="http://schemas.microsoft.com/office/drawing/2014/main" xmlns="" val="3771176561"/>
                    </a:ext>
                  </a:extLst>
                </a:gridCol>
                <a:gridCol w="801998">
                  <a:extLst>
                    <a:ext uri="{9D8B030D-6E8A-4147-A177-3AD203B41FA5}">
                      <a16:colId xmlns:a16="http://schemas.microsoft.com/office/drawing/2014/main" xmlns="" val="519700017"/>
                    </a:ext>
                  </a:extLst>
                </a:gridCol>
                <a:gridCol w="831704">
                  <a:extLst>
                    <a:ext uri="{9D8B030D-6E8A-4147-A177-3AD203B41FA5}">
                      <a16:colId xmlns:a16="http://schemas.microsoft.com/office/drawing/2014/main" xmlns="" val="205445375"/>
                    </a:ext>
                  </a:extLst>
                </a:gridCol>
                <a:gridCol w="809356">
                  <a:extLst>
                    <a:ext uri="{9D8B030D-6E8A-4147-A177-3AD203B41FA5}">
                      <a16:colId xmlns:a16="http://schemas.microsoft.com/office/drawing/2014/main" xmlns="" val="1411514617"/>
                    </a:ext>
                  </a:extLst>
                </a:gridCol>
                <a:gridCol w="646118">
                  <a:extLst>
                    <a:ext uri="{9D8B030D-6E8A-4147-A177-3AD203B41FA5}">
                      <a16:colId xmlns:a16="http://schemas.microsoft.com/office/drawing/2014/main" xmlns="" val="1521195149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3232989669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2125589291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2526715693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2558093472"/>
                    </a:ext>
                  </a:extLst>
                </a:gridCol>
              </a:tblGrid>
              <a:tr h="529710"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OCAK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ŞUBAT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MART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NİSAN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MAYIS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HAZİRAN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TEMMUZ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AĞUSTOS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EYLÜL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EKİM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KASIM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ARALIK </a:t>
                      </a:r>
                    </a:p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TOPLAM </a:t>
                      </a: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1557196958"/>
                  </a:ext>
                </a:extLst>
              </a:tr>
              <a:tr h="639110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KONUT YAPI KOOPERATİFİ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516675263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ŞAHIS FİRMA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4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3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5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6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2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7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4174431237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A.Ş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295624312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A.Ş ŞUBE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3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4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2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4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638560808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LTD.ŞTİ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6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9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3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6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4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8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8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10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7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773278235"/>
                  </a:ext>
                </a:extLst>
              </a:tr>
              <a:tr h="467605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LTD.ŞTİ. ŞUBE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6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3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3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6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4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118638123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KOOP.ŞUBE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446520614"/>
                  </a:ext>
                </a:extLst>
              </a:tr>
              <a:tr h="384351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İKTİSADİ İŞLETME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157519285"/>
                  </a:ext>
                </a:extLst>
              </a:tr>
              <a:tr h="509140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SULAMA KOOPERATİFİ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379740642"/>
                  </a:ext>
                </a:extLst>
              </a:tr>
              <a:tr h="437465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TAR.KAL.KOOP.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4230043"/>
                  </a:ext>
                </a:extLst>
              </a:tr>
              <a:tr h="493781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SU</a:t>
                      </a:r>
                      <a:r>
                        <a:rPr lang="tr-TR" sz="1000" b="1" baseline="0" dirty="0" smtClean="0"/>
                        <a:t> ÜRÜN KOOP.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-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13" marB="4571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6216517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TOPLAM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20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13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12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18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14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21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10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/>
                        <a:t>15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10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17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15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22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190</a:t>
                      </a:r>
                      <a:endParaRPr kumimoji="0" lang="tr-TR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4283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351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33346" y="114300"/>
            <a:ext cx="7313378" cy="569441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2022/ARALIK </a:t>
            </a:r>
            <a:r>
              <a:rPr lang="tr-TR" sz="2000" b="1" dirty="0" smtClean="0">
                <a:solidFill>
                  <a:srgbClr val="FF0000"/>
                </a:solidFill>
              </a:rPr>
              <a:t>TERK </a:t>
            </a:r>
            <a:r>
              <a:rPr lang="tr-TR" sz="2000" b="1" dirty="0">
                <a:solidFill>
                  <a:srgbClr val="FF0000"/>
                </a:solidFill>
              </a:rPr>
              <a:t>OLAN ÜYELERİMİZ</a:t>
            </a:r>
            <a:endParaRPr lang="tr-TR" sz="20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60532"/>
              </p:ext>
            </p:extLst>
          </p:nvPr>
        </p:nvGraphicFramePr>
        <p:xfrm>
          <a:off x="1188570" y="683741"/>
          <a:ext cx="10515599" cy="5426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246">
                  <a:extLst>
                    <a:ext uri="{9D8B030D-6E8A-4147-A177-3AD203B41FA5}">
                      <a16:colId xmlns:a16="http://schemas.microsoft.com/office/drawing/2014/main" xmlns="" val="776845157"/>
                    </a:ext>
                  </a:extLst>
                </a:gridCol>
                <a:gridCol w="4455775">
                  <a:extLst>
                    <a:ext uri="{9D8B030D-6E8A-4147-A177-3AD203B41FA5}">
                      <a16:colId xmlns:a16="http://schemas.microsoft.com/office/drawing/2014/main" xmlns="" val="2351086141"/>
                    </a:ext>
                  </a:extLst>
                </a:gridCol>
                <a:gridCol w="3258609">
                  <a:extLst>
                    <a:ext uri="{9D8B030D-6E8A-4147-A177-3AD203B41FA5}">
                      <a16:colId xmlns:a16="http://schemas.microsoft.com/office/drawing/2014/main" xmlns="" val="2872015007"/>
                    </a:ext>
                  </a:extLst>
                </a:gridCol>
                <a:gridCol w="1985969">
                  <a:extLst>
                    <a:ext uri="{9D8B030D-6E8A-4147-A177-3AD203B41FA5}">
                      <a16:colId xmlns:a16="http://schemas.microsoft.com/office/drawing/2014/main" xmlns="" val="1023349707"/>
                    </a:ext>
                  </a:extLst>
                </a:gridCol>
              </a:tblGrid>
              <a:tr h="433838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</a:t>
                      </a:r>
                      <a:r>
                        <a:rPr lang="tr-TR" sz="11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ADI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TERK NEDENİ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8890043"/>
                  </a:ext>
                </a:extLst>
              </a:tr>
              <a:tr h="478412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AVŞAR YAPIM SANAYİ VE TİCARET ANONİM ŞİRKETİ EREĞLİ PARKSİTE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SİNEMA FİLMİ GÖSTERİM FAALİYETLERİ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VERGİ TERKİ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69496799"/>
                  </a:ext>
                </a:extLst>
              </a:tr>
              <a:tr h="499347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CELAL GÜNEŞ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HAYVAN YEMİ TOPTAN TİCARETİ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VERGİ TERKİ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1011370"/>
                  </a:ext>
                </a:extLst>
              </a:tr>
              <a:tr h="521903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KAMİLE ŞAHİNŞAHİN MÜTEAHHİTLİK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İKAMET AMAÇLI BİNALARIN İNŞAATI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VERGİ TERKİ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61018109"/>
                  </a:ext>
                </a:extLst>
              </a:tr>
              <a:tr h="489286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RUKİYE BOLAT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KARA YOLU İLE ŞEHİRLER ARASI YÜK TAŞIMACILIĞI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VERGİ TERKİ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466577853"/>
                  </a:ext>
                </a:extLst>
              </a:tr>
              <a:tr h="609998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UĞUR ÇAT (UĞUR TARIM)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YAŞ SEBZE VE MEYVELERİN BİR ÜCRET VE SÖZLEŞMEYE DAYALI OLARAK TOPTAN SATIŞINI YAPAN ARACILAR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VERGİ TERKİ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044393971"/>
                  </a:ext>
                </a:extLst>
              </a:tr>
              <a:tr h="478412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YILMAZ PEKER PEKERLER İNŞAAT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ISI, SES VEYA TİTREŞİM YALITIMI İLE DİĞER İNŞAAT TESİSATI İŞLER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VERGİ TERKİ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75427003"/>
                  </a:ext>
                </a:extLst>
              </a:tr>
              <a:tr h="609998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ALİ ALTAY İLLAKİ GOFRET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PEKSİMET, BİSKÜVİ, GOFRET, DONDURMA KÜLAHI, KAĞIT HELVA VB. ÜRÜNLERİN İMALATI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VERGİ TERKİ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837113951"/>
                  </a:ext>
                </a:extLst>
              </a:tr>
              <a:tr h="695396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EREĞLİ AKARYAKIT TAŞIMACILIK GIDA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BELİRLİ BİR MALA TAHSİS EDİLMİŞ MAĞAZALARDA MOTORLU KARA TAŞITI VE MOTOSİKLET YAKITININ PERAKENDE TİCARETİ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MERKEZ NAKLİ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293372510"/>
                  </a:ext>
                </a:extLst>
              </a:tr>
              <a:tr h="609998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EREĞLİ SEVGİ DOWN CAFE ÖZEL SPORCULAR GENÇLİK VE SPOR KULUBÜ DERNEĞİ İKTİSADİ İŞLETMESİ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YİYECEK AĞIRLIKLI HİZMET VEREN KAFE VE KAFETERYALARIN FAALİYETLERİ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VERGİ TERKİ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712331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138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33346" y="114300"/>
            <a:ext cx="7387519" cy="437635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2022/ARALIK TERK </a:t>
            </a:r>
            <a:r>
              <a:rPr lang="tr-TR" sz="2000" b="1" dirty="0">
                <a:solidFill>
                  <a:srgbClr val="FF0000"/>
                </a:solidFill>
              </a:rPr>
              <a:t>OLAN ÜYELERİMİZ</a:t>
            </a:r>
            <a:endParaRPr lang="tr-TR" sz="20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767430"/>
              </p:ext>
            </p:extLst>
          </p:nvPr>
        </p:nvGraphicFramePr>
        <p:xfrm>
          <a:off x="1121768" y="551935"/>
          <a:ext cx="10615354" cy="564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80">
                  <a:extLst>
                    <a:ext uri="{9D8B030D-6E8A-4147-A177-3AD203B41FA5}">
                      <a16:colId xmlns:a16="http://schemas.microsoft.com/office/drawing/2014/main" xmlns="" val="776845157"/>
                    </a:ext>
                  </a:extLst>
                </a:gridCol>
                <a:gridCol w="4498044">
                  <a:extLst>
                    <a:ext uri="{9D8B030D-6E8A-4147-A177-3AD203B41FA5}">
                      <a16:colId xmlns:a16="http://schemas.microsoft.com/office/drawing/2014/main" xmlns="" val="2351086141"/>
                    </a:ext>
                  </a:extLst>
                </a:gridCol>
                <a:gridCol w="3289522">
                  <a:extLst>
                    <a:ext uri="{9D8B030D-6E8A-4147-A177-3AD203B41FA5}">
                      <a16:colId xmlns:a16="http://schemas.microsoft.com/office/drawing/2014/main" xmlns="" val="2872015007"/>
                    </a:ext>
                  </a:extLst>
                </a:gridCol>
                <a:gridCol w="2004808">
                  <a:extLst>
                    <a:ext uri="{9D8B030D-6E8A-4147-A177-3AD203B41FA5}">
                      <a16:colId xmlns:a16="http://schemas.microsoft.com/office/drawing/2014/main" xmlns="" val="1023349707"/>
                    </a:ext>
                  </a:extLst>
                </a:gridCol>
              </a:tblGrid>
              <a:tr h="589634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</a:t>
                      </a:r>
                      <a:r>
                        <a:rPr lang="tr-TR" sz="11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ADI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TERK NEDENİ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8890043"/>
                  </a:ext>
                </a:extLst>
              </a:tr>
              <a:tr h="650215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GİZEM YİĞİT GY ET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BELİRLİ BİR MALA TAHSİS EDİLMİŞ MAĞAZALARDA SARACİYE ÜRÜNLERİ VE KOŞUM TAKIMI PERAKENDE TİCARETİ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VERGİ TERKİ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69496799"/>
                  </a:ext>
                </a:extLst>
              </a:tr>
              <a:tr h="678667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S.S.BELCEAĞAÇ MAHALLESİ TARIMSAL KALKINMA KOOPERATİFİ İKTİSADİ İŞLETMESİ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SÜT ÜRÜNLERİ TOPTAN TİCARETİ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VERGİ TERKİ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1011370"/>
                  </a:ext>
                </a:extLst>
              </a:tr>
              <a:tr h="709324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SERPİL AKTÜRK NAKLİYE VE KOMİSYONCULUK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KARA YOLU YÜK NAKLİYAT KOMİSYONCULARININ FAALİYETLERİ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VERGİ TERKİ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61018109"/>
                  </a:ext>
                </a:extLst>
              </a:tr>
              <a:tr h="664994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TASFİYE HALİNDE KOÇARP İNŞAAT TURİZM GIDA SANAYİ VE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İKAMET AMAÇLI BİNALARIN İNŞAATI (MÜSTAKİL KONUTLAR, BİRDEN ÇOK AİLENİN OTURDUĞU BİNALAR, GÖKDELENLER VB.NİN İNŞAATI) (AHŞAP BİNALARIN İNŞAATI HARİÇ)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TASFİYE DEN TERKİN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466577853"/>
                  </a:ext>
                </a:extLst>
              </a:tr>
              <a:tr h="829054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TASFİYE HALİNDE ÖZTURHANLAR TARIM ÜRÜNLERİ GIDA VE NAKLİYE SANAYİ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TAHIL TOPTAN TİCARETİ (BUĞDAY, ARPA, ÇAVDAR, YULAF, MISIR, ÇELTİK VB.)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TASFİYEDEN TERKİN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044393971"/>
                  </a:ext>
                </a:extLst>
              </a:tr>
              <a:tr h="650215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ZEKİ GÖKTEPE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BELİRLİ BİR MALA TAHSİS EDİLMİŞ MAĞAZALARDA MOTORLU KARA TAŞITI VE MOTOSİKLET YAKITININ (BENZİN, MAZOT, DİZEL, BİODİZEL, LPG, CNG VB.) PERAKENDE TİCARETİ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VERGİ TERKİ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75427003"/>
                  </a:ext>
                </a:extLst>
              </a:tr>
              <a:tr h="829054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İBRAHİMOĞLU HALI MOBİLYA LAMİNAT OTOMOTİV İNŞAAT EMLAK TARIM NAKLİYE PAZARLAMA SANAYİ VE TİCARET LİMİTED ŞİRKETİ EREĞLİ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HALI, KİLİM, VB. YER KAPLAMALARI TOPTAN TİCARETİ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VERGİ TERKİ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837113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883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86896" y="115331"/>
            <a:ext cx="6746789" cy="370702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 </a:t>
            </a:r>
            <a:r>
              <a:rPr lang="tr-TR" sz="2000" b="1" dirty="0">
                <a:solidFill>
                  <a:srgbClr val="FF0000"/>
                </a:solidFill>
              </a:rPr>
              <a:t>YILI TERK </a:t>
            </a:r>
            <a:r>
              <a:rPr lang="tr-TR" sz="2000" b="1" dirty="0" smtClean="0">
                <a:solidFill>
                  <a:srgbClr val="FF0000"/>
                </a:solidFill>
              </a:rPr>
              <a:t>OLAN ÜYE İSTATİSTİĞİ</a:t>
            </a:r>
            <a:endParaRPr lang="tr-TR" sz="2000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04291"/>
              </p:ext>
            </p:extLst>
          </p:nvPr>
        </p:nvGraphicFramePr>
        <p:xfrm>
          <a:off x="1232037" y="486033"/>
          <a:ext cx="10491534" cy="5893815"/>
        </p:xfrm>
        <a:graphic>
          <a:graphicData uri="http://schemas.openxmlformats.org/drawingml/2006/table">
            <a:tbl>
              <a:tblPr/>
              <a:tblGrid>
                <a:gridCol w="10992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07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87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82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02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4827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02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502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4827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5023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4827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5024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42363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756146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537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NEVİ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OCAK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ŞUBAT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NİSAN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HAZİRAN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TEMMUZ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AĞUSTOS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EYLÜL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EKİM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ARALIK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TOPLAM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LTD.ŞTİ.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ŞAHIS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LTD.ŞTİ ŞUBE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A.Ş ŞUBE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A.Ş TASFİYE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TAS.HAL.KONUT YAPI.KOOP.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SULAMA KOOP.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TARIMSAL </a:t>
                      </a: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KAL.KOOP</a:t>
                      </a: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A.Ş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3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TAS.HAL.LTD.ŞTİ.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ngsana New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İKTİASADİ </a:t>
                      </a: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İŞLT.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ngsana New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8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DESTEK HİZ. KOOP.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43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TAS.HAL</a:t>
                      </a: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MİN.KOOP.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ngsana New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TAS.LTD.ŞTİ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35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ngsana New"/>
                          <a:cs typeface="Calibri" panose="020F0502020204030204" pitchFamily="34" charset="0"/>
                        </a:rPr>
                        <a:t>TOPLAM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403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553309"/>
              </p:ext>
            </p:extLst>
          </p:nvPr>
        </p:nvGraphicFramePr>
        <p:xfrm>
          <a:off x="1198156" y="369332"/>
          <a:ext cx="10421764" cy="623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0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39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016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8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76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56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167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167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0188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0146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01674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0167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801674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24850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OCAK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ŞUBAT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MART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NİSAN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MAYIS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HAZİRAN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TEMMUZ 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AĞUSTOS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EYLÜL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EKİM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KASIM 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ARALIK </a:t>
                      </a: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HİSSE DEVRİ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ADRES 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AMAÇ 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10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SERMAYE ARTIŞI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929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İMZA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TESCİLİ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VAZİFE TAKSİMİ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UNVAN 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 SÖZ.DEĞ.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929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KOOPERATİF</a:t>
                      </a:r>
                    </a:p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TASFİYE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707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ŞİRKET TASFİYESİ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GENEL KURUL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KAYIT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TERK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YETKİ BEL.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301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111.BELGE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2929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MAHKEME YAZILARI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SİGORTA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ACENTESİ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NEVİ 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ANASÖZLEŞME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TASDİKİ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2929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ŞİRKET İMZA BEYANNAMESİ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2929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ŞAHIS İMZA BEYANNAMESİ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3610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SİCİL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TASDİKNAMESİ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DEFTER TASDİKİ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12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TOPLAM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289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188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434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433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418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2570205" y="0"/>
            <a:ext cx="7026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2022 YILI TİCARET </a:t>
            </a:r>
            <a:r>
              <a:rPr lang="tr-TR" b="1" dirty="0" smtClean="0">
                <a:solidFill>
                  <a:srgbClr val="FF0000"/>
                </a:solidFill>
              </a:rPr>
              <a:t>SİCİL HİZMET İSTATİSTİĞİ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96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01081" y="668215"/>
            <a:ext cx="6310183" cy="592174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2022/ARALIK </a:t>
            </a:r>
            <a:r>
              <a:rPr lang="tr-TR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AYI KAYIT VE TERKİN İSTATİSTİĞİ</a:t>
            </a:r>
          </a:p>
        </p:txBody>
      </p:sp>
      <p:graphicFrame>
        <p:nvGraphicFramePr>
          <p:cNvPr id="4" name="1 Grafik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22744"/>
              </p:ext>
            </p:extLst>
          </p:nvPr>
        </p:nvGraphicFramePr>
        <p:xfrm>
          <a:off x="2601885" y="1354975"/>
          <a:ext cx="8104908" cy="5095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1 Grafik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638829"/>
              </p:ext>
            </p:extLst>
          </p:nvPr>
        </p:nvGraphicFramePr>
        <p:xfrm>
          <a:off x="2173857" y="1431985"/>
          <a:ext cx="8816196" cy="5018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3071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36219" y="243039"/>
            <a:ext cx="6885792" cy="432464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YILLAR İTİBARİYLE </a:t>
            </a:r>
            <a:r>
              <a:rPr lang="tr-TR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ARALIK AYI </a:t>
            </a:r>
            <a:r>
              <a:rPr lang="tr-TR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KAYIT İSTATİSTİĞİ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243130"/>
              </p:ext>
            </p:extLst>
          </p:nvPr>
        </p:nvGraphicFramePr>
        <p:xfrm>
          <a:off x="2510287" y="1311215"/>
          <a:ext cx="7108165" cy="5037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1021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48DE325-0F05-4CAA-8B1B-82BBCAA37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454" y="747346"/>
            <a:ext cx="6181988" cy="351692"/>
          </a:xfrm>
        </p:spPr>
        <p:txBody>
          <a:bodyPr>
            <a:noAutofit/>
          </a:bodyPr>
          <a:lstStyle/>
          <a:p>
            <a:pPr algn="ctr"/>
            <a:r>
              <a:rPr lang="tr-TR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YILLAR İTİBARİYLE </a:t>
            </a:r>
            <a:r>
              <a:rPr lang="tr-TR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ARALIK AYI </a:t>
            </a:r>
            <a:r>
              <a:rPr lang="tr-TR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TERKİN İSTATİSTİĞİ</a:t>
            </a:r>
            <a:endParaRPr lang="tr-TR" sz="1800" b="1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521272"/>
              </p:ext>
            </p:extLst>
          </p:nvPr>
        </p:nvGraphicFramePr>
        <p:xfrm>
          <a:off x="2932981" y="1397479"/>
          <a:ext cx="7660257" cy="4753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2704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53339" y="685800"/>
            <a:ext cx="5419024" cy="382604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YILLAR İTİBARİYLE KURULAN ŞİRKET İSTATİSTİĞİ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232999"/>
              </p:ext>
            </p:extLst>
          </p:nvPr>
        </p:nvGraphicFramePr>
        <p:xfrm>
          <a:off x="1915064" y="1371600"/>
          <a:ext cx="8531525" cy="4701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00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53338" y="685799"/>
            <a:ext cx="6582639" cy="385119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 YILINDA YAPILAN KAYIT VE </a:t>
            </a:r>
            <a:r>
              <a:rPr lang="tr-TR" sz="2000" b="1" dirty="0" smtClean="0">
                <a:solidFill>
                  <a:srgbClr val="FF0000"/>
                </a:solidFill>
              </a:rPr>
              <a:t>TERKİN İSTATİSTİĞİ</a:t>
            </a:r>
            <a:endParaRPr lang="tr-T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683462"/>
              </p:ext>
            </p:extLst>
          </p:nvPr>
        </p:nvGraphicFramePr>
        <p:xfrm>
          <a:off x="2676699" y="1371600"/>
          <a:ext cx="7639396" cy="4896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8010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99335" y="433137"/>
            <a:ext cx="7526956" cy="385011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2022/ARALIK </a:t>
            </a:r>
            <a:r>
              <a:rPr lang="tr-TR" sz="2000" b="1" dirty="0">
                <a:solidFill>
                  <a:srgbClr val="FF0000"/>
                </a:solidFill>
              </a:rPr>
              <a:t>ODAMIZ TARAFINDAN VERİLEN KAPASİTE </a:t>
            </a:r>
            <a:r>
              <a:rPr lang="tr-TR" sz="2000" b="1" dirty="0" smtClean="0">
                <a:solidFill>
                  <a:srgbClr val="FF0000"/>
                </a:solidFill>
              </a:rPr>
              <a:t>RAPOR SAYISI</a:t>
            </a:r>
            <a:endParaRPr lang="tr-T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492659"/>
              </p:ext>
            </p:extLst>
          </p:nvPr>
        </p:nvGraphicFramePr>
        <p:xfrm>
          <a:off x="2498291" y="1046920"/>
          <a:ext cx="8638138" cy="493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163">
                  <a:extLst>
                    <a:ext uri="{9D8B030D-6E8A-4147-A177-3AD203B41FA5}">
                      <a16:colId xmlns:a16="http://schemas.microsoft.com/office/drawing/2014/main" xmlns="" val="790905439"/>
                    </a:ext>
                  </a:extLst>
                </a:gridCol>
                <a:gridCol w="4331975">
                  <a:extLst>
                    <a:ext uri="{9D8B030D-6E8A-4147-A177-3AD203B41FA5}">
                      <a16:colId xmlns:a16="http://schemas.microsoft.com/office/drawing/2014/main" xmlns="" val="3205978956"/>
                    </a:ext>
                  </a:extLst>
                </a:gridCol>
              </a:tblGrid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AYLAR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ADET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774303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1407216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ŞUBAT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652938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869084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NİSAN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545620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MAYIS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141319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HAZİRAN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869030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TEMMUZ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109199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AĞUSTOS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016536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EYLÜL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158848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EKİM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9125286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KASIM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7772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ARALIK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6958265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114505"/>
              </p:ext>
            </p:extLst>
          </p:nvPr>
        </p:nvGraphicFramePr>
        <p:xfrm>
          <a:off x="2498291" y="6023179"/>
          <a:ext cx="86381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3746472674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2160488822"/>
                    </a:ext>
                  </a:extLst>
                </a:gridCol>
              </a:tblGrid>
              <a:tr h="271743"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rgbClr val="FF0000"/>
                          </a:solidFill>
                        </a:rPr>
                        <a:t>TOPLAM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7117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426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371600" y="360485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31.12.2022 TARİHLİ FAAL </a:t>
            </a:r>
            <a:r>
              <a:rPr lang="tr-TR" b="1" dirty="0" smtClean="0">
                <a:solidFill>
                  <a:srgbClr val="FF0000"/>
                </a:solidFill>
              </a:rPr>
              <a:t>ÜYE İSTATİSTİĞİ</a:t>
            </a:r>
            <a:endParaRPr lang="tr-TR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70652"/>
              </p:ext>
            </p:extLst>
          </p:nvPr>
        </p:nvGraphicFramePr>
        <p:xfrm>
          <a:off x="1608992" y="1116622"/>
          <a:ext cx="9135208" cy="405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604">
                  <a:extLst>
                    <a:ext uri="{9D8B030D-6E8A-4147-A177-3AD203B41FA5}">
                      <a16:colId xmlns:a16="http://schemas.microsoft.com/office/drawing/2014/main" xmlns="" val="1433383335"/>
                    </a:ext>
                  </a:extLst>
                </a:gridCol>
                <a:gridCol w="4567604">
                  <a:extLst>
                    <a:ext uri="{9D8B030D-6E8A-4147-A177-3AD203B41FA5}">
                      <a16:colId xmlns:a16="http://schemas.microsoft.com/office/drawing/2014/main" xmlns="" val="4085743098"/>
                    </a:ext>
                  </a:extLst>
                </a:gridCol>
              </a:tblGrid>
              <a:tr h="483578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FİRMA TİPİ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ADET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8312896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LİMİTED ŞİRKET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847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8726940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GERÇEK KİŞİ TİCARİ İŞLETMESİ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563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8314207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ANONİM ŞİRKET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197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0200508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KOOPERATİF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635458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DİĞER İKTİSADİ İŞLETMELER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0502191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KOLLEKTİF ŞİRKET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873442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DİĞER KAMU TİCARİ İŞLETMELERİ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5572805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VAKIF İKTİSADİ İŞLETMESİ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531197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931721"/>
              </p:ext>
            </p:extLst>
          </p:nvPr>
        </p:nvGraphicFramePr>
        <p:xfrm>
          <a:off x="2108200" y="5871959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10345733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TOPLAM=1692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691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133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571500"/>
            <a:ext cx="9601200" cy="5295900"/>
          </a:xfrm>
        </p:spPr>
        <p:txBody>
          <a:bodyPr>
            <a:normAutofit/>
          </a:bodyPr>
          <a:lstStyle/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tr-TR" b="1" dirty="0" smtClean="0">
                <a:solidFill>
                  <a:srgbClr val="FF0000"/>
                </a:solidFill>
              </a:rPr>
              <a:t>01.12.2022-31.12.2022 </a:t>
            </a:r>
            <a:r>
              <a:rPr lang="tr-TR" b="1" dirty="0">
                <a:solidFill>
                  <a:srgbClr val="FF0000"/>
                </a:solidFill>
              </a:rPr>
              <a:t>TARİH ARASI VERİLEN BELGELER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dirty="0"/>
              <a:t>Oda Kayıt Belgesi				</a:t>
            </a:r>
            <a:r>
              <a:rPr lang="tr-TR" dirty="0" smtClean="0"/>
              <a:t>=99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dirty="0" smtClean="0"/>
              <a:t>Faaliyet Belgesi				=115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dirty="0" smtClean="0"/>
              <a:t>Ortaklık </a:t>
            </a:r>
            <a:r>
              <a:rPr lang="tr-TR" dirty="0"/>
              <a:t>Teyit Belgesi				</a:t>
            </a:r>
            <a:r>
              <a:rPr lang="tr-TR" dirty="0" smtClean="0"/>
              <a:t>=25</a:t>
            </a:r>
            <a:endParaRPr lang="tr-TR" dirty="0"/>
          </a:p>
          <a:p>
            <a:pPr>
              <a:buFont typeface="Wingdings" pitchFamily="2" charset="2"/>
              <a:buChar char="Ø"/>
              <a:defRPr/>
            </a:pPr>
            <a:r>
              <a:rPr lang="tr-TR" dirty="0"/>
              <a:t>Müteahhitlik Belgesi				</a:t>
            </a:r>
            <a:r>
              <a:rPr lang="tr-TR" dirty="0" smtClean="0"/>
              <a:t>=10</a:t>
            </a:r>
            <a:endParaRPr lang="tr-TR" dirty="0"/>
          </a:p>
          <a:p>
            <a:pPr>
              <a:buFont typeface="Wingdings" pitchFamily="2" charset="2"/>
              <a:buChar char="Ø"/>
              <a:defRPr/>
            </a:pPr>
            <a:r>
              <a:rPr lang="tr-TR" dirty="0"/>
              <a:t>İhale Durum Belgesi				</a:t>
            </a:r>
            <a:r>
              <a:rPr lang="tr-TR" dirty="0" smtClean="0"/>
              <a:t>=</a:t>
            </a:r>
            <a:r>
              <a:rPr lang="tr-TR" dirty="0"/>
              <a:t>4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dirty="0"/>
              <a:t>Online Belge 					</a:t>
            </a:r>
            <a:r>
              <a:rPr lang="tr-TR" dirty="0" smtClean="0"/>
              <a:t>=49</a:t>
            </a:r>
            <a:endParaRPr lang="tr-TR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tr-TR" b="1" dirty="0">
                <a:solidFill>
                  <a:srgbClr val="FF0000"/>
                </a:solidFill>
              </a:rPr>
              <a:t>TOPLAM						</a:t>
            </a:r>
            <a:r>
              <a:rPr lang="tr-TR" b="1" dirty="0" smtClean="0">
                <a:solidFill>
                  <a:srgbClr val="FF0000"/>
                </a:solidFill>
              </a:rPr>
              <a:t>= 302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 smtClean="0"/>
              <a:t>Faal </a:t>
            </a:r>
            <a:r>
              <a:rPr lang="tr-TR" altLang="tr-TR" dirty="0"/>
              <a:t>üye sayısı				</a:t>
            </a:r>
            <a:r>
              <a:rPr lang="tr-TR" altLang="tr-TR" dirty="0" smtClean="0"/>
              <a:t>= 1692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 smtClean="0"/>
              <a:t>Tasfiye </a:t>
            </a:r>
            <a:r>
              <a:rPr lang="tr-TR" altLang="tr-TR" dirty="0"/>
              <a:t>süreci devam eden üye sayısı		</a:t>
            </a:r>
            <a:r>
              <a:rPr lang="tr-TR" altLang="tr-TR" dirty="0" smtClean="0"/>
              <a:t>= 15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 smtClean="0"/>
              <a:t>Askıda olan üye sayısı				= 195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 smtClean="0">
                <a:solidFill>
                  <a:srgbClr val="FF0000"/>
                </a:solidFill>
              </a:rPr>
              <a:t>TOPLAM ÜYE SAYISI				= 1.902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8012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29295" y="364862"/>
            <a:ext cx="9601200" cy="57425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Aralık Ayı </a:t>
            </a: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</a:t>
            </a: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çerisinde Üyelerimize </a:t>
            </a: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apılan </a:t>
            </a: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Duyurular</a:t>
            </a:r>
            <a:endParaRPr lang="tr-T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714392"/>
              </p:ext>
            </p:extLst>
          </p:nvPr>
        </p:nvGraphicFramePr>
        <p:xfrm>
          <a:off x="1454727" y="1230285"/>
          <a:ext cx="9950336" cy="39947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1385905883"/>
                    </a:ext>
                  </a:extLst>
                </a:gridCol>
                <a:gridCol w="9035936">
                  <a:extLst>
                    <a:ext uri="{9D8B030D-6E8A-4147-A177-3AD203B41FA5}">
                      <a16:colId xmlns:a16="http://schemas.microsoft.com/office/drawing/2014/main" xmlns="" val="3804317592"/>
                    </a:ext>
                  </a:extLst>
                </a:gridCol>
              </a:tblGrid>
              <a:tr h="1463039"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 dirty="0">
                        <a:solidFill>
                          <a:srgbClr val="373A3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 smtClean="0">
                          <a:effectLst/>
                        </a:rPr>
                        <a:t>İhracat </a:t>
                      </a:r>
                      <a:r>
                        <a:rPr lang="tr-TR" sz="2000" u="none" strike="noStrike" dirty="0">
                          <a:effectLst/>
                        </a:rPr>
                        <a:t>potansiyeli taşıyan kadın ve genç girişimcilerimizin bilgi, deneyim ve network ihtiyaçlarının giderilmesine destek olmak amacıyla, "</a:t>
                      </a:r>
                      <a:r>
                        <a:rPr lang="tr-TR" sz="2000" u="none" strike="noStrike" dirty="0" err="1">
                          <a:effectLst/>
                        </a:rPr>
                        <a:t>Export</a:t>
                      </a:r>
                      <a:r>
                        <a:rPr lang="tr-TR" sz="2000" u="none" strike="noStrike" dirty="0">
                          <a:effectLst/>
                        </a:rPr>
                        <a:t/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Akademi - Kadın ve Genç Girişimci İhracatçı Yetiştirme Programı" oluşturulduğu </a:t>
                      </a:r>
                      <a:r>
                        <a:rPr lang="tr-TR" sz="2000" u="none" strike="noStrike" dirty="0" smtClean="0">
                          <a:effectLst/>
                        </a:rPr>
                        <a:t>duyurulmuştur</a:t>
                      </a:r>
                      <a:r>
                        <a:rPr lang="tr-TR" sz="2000" u="none" strike="noStrike" dirty="0">
                          <a:effectLst/>
                        </a:rPr>
                        <a:t>.</a:t>
                      </a:r>
                      <a:endParaRPr lang="tr-TR" sz="2000" b="0" i="0" u="none" strike="noStrike" dirty="0">
                        <a:solidFill>
                          <a:srgbClr val="373A3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23896234"/>
                  </a:ext>
                </a:extLst>
              </a:tr>
              <a:tr h="453530"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 dirty="0">
                        <a:solidFill>
                          <a:srgbClr val="373A3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 err="1">
                          <a:effectLst/>
                        </a:rPr>
                        <a:t>Dubaide</a:t>
                      </a:r>
                      <a:r>
                        <a:rPr lang="tr-TR" sz="2000" u="none" strike="noStrike" dirty="0">
                          <a:effectLst/>
                        </a:rPr>
                        <a:t> </a:t>
                      </a:r>
                      <a:r>
                        <a:rPr lang="tr-TR" sz="2000" u="none" strike="noStrike" dirty="0" err="1">
                          <a:effectLst/>
                        </a:rPr>
                        <a:t>Gulfood</a:t>
                      </a:r>
                      <a:r>
                        <a:rPr lang="tr-TR" sz="2000" u="none" strike="noStrike" dirty="0">
                          <a:effectLst/>
                        </a:rPr>
                        <a:t>/ Dubai Uluslararası Gıda Fuarı iş gezisi </a:t>
                      </a:r>
                      <a:r>
                        <a:rPr lang="tr-TR" sz="2000" u="none" strike="noStrike" dirty="0" smtClean="0">
                          <a:effectLst/>
                        </a:rPr>
                        <a:t>Duyurusu yapılmıştır.</a:t>
                      </a:r>
                      <a:endParaRPr lang="tr-TR" sz="2000" b="0" i="0" u="none" strike="noStrike" dirty="0">
                        <a:solidFill>
                          <a:srgbClr val="373A3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44784542"/>
                  </a:ext>
                </a:extLst>
              </a:tr>
              <a:tr h="510746"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 smtClean="0">
                          <a:effectLst/>
                        </a:rPr>
                        <a:t>KOSGEB</a:t>
                      </a:r>
                      <a:r>
                        <a:rPr lang="tr-TR" sz="2000" u="none" strike="noStrike" dirty="0">
                          <a:effectLst/>
                        </a:rPr>
                        <a:t>, Destek Paketleri </a:t>
                      </a:r>
                      <a:r>
                        <a:rPr lang="tr-TR" sz="2000" u="none" strike="noStrike" dirty="0" smtClean="0">
                          <a:effectLst/>
                        </a:rPr>
                        <a:t>duyurusu yapılmıştır.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267884411"/>
                  </a:ext>
                </a:extLst>
              </a:tr>
              <a:tr h="761908"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 dirty="0">
                        <a:solidFill>
                          <a:srgbClr val="373A3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 smtClean="0">
                          <a:effectLst/>
                        </a:rPr>
                        <a:t>Fas’ın </a:t>
                      </a:r>
                      <a:r>
                        <a:rPr lang="tr-TR" sz="2000" u="none" strike="noStrike" dirty="0">
                          <a:effectLst/>
                        </a:rPr>
                        <a:t>süt ürünlerinin imalatında faaliyet gösteren firmalarımızla ortaklık arayışında olduğunun bilgisi verilmiştir.</a:t>
                      </a:r>
                      <a:endParaRPr lang="tr-TR" sz="2000" b="0" i="0" u="none" strike="noStrike" dirty="0">
                        <a:solidFill>
                          <a:srgbClr val="373A3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18342998"/>
                  </a:ext>
                </a:extLst>
              </a:tr>
              <a:tr h="805519"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 dirty="0">
                        <a:solidFill>
                          <a:srgbClr val="373A3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 smtClean="0">
                          <a:effectLst/>
                        </a:rPr>
                        <a:t>22-26 </a:t>
                      </a:r>
                      <a:r>
                        <a:rPr lang="tr-TR" sz="2000" u="none" strike="noStrike" dirty="0">
                          <a:effectLst/>
                        </a:rPr>
                        <a:t>Şubat 2023 tarihleri arasında; TÜYAP Fuar ve Kongre Merkezi'nde "İstanbul Kırtasiye - Ofis Fuarı" düzenleneceğinin bilgisi verilmiştir. </a:t>
                      </a:r>
                      <a:endParaRPr lang="tr-TR" sz="2000" b="0" i="0" u="none" strike="noStrike" dirty="0">
                        <a:solidFill>
                          <a:srgbClr val="373A3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4749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226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7978" y="130941"/>
            <a:ext cx="9484822" cy="831273"/>
          </a:xfrm>
        </p:spPr>
        <p:txBody>
          <a:bodyPr>
            <a:normAutofit fontScale="90000"/>
          </a:bodyPr>
          <a:lstStyle/>
          <a:p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/>
            </a:r>
            <a:br>
              <a:rPr lang="tr-TR" sz="2000" dirty="0">
                <a:solidFill>
                  <a:srgbClr val="FF0000"/>
                </a:solidFill>
              </a:rPr>
            </a:br>
            <a:endParaRPr lang="tr-TR" sz="1800" b="1" dirty="0">
              <a:solidFill>
                <a:srgbClr val="FF00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87952" y="1061966"/>
            <a:ext cx="3360248" cy="4653033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1770611" y="216131"/>
            <a:ext cx="9202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KOSGEB </a:t>
            </a:r>
            <a:r>
              <a:rPr lang="tr-TR" b="1" dirty="0">
                <a:solidFill>
                  <a:srgbClr val="FF0000"/>
                </a:solidFill>
              </a:rPr>
              <a:t>Ç</a:t>
            </a:r>
            <a:r>
              <a:rPr lang="tr-TR" b="1" dirty="0" smtClean="0">
                <a:solidFill>
                  <a:srgbClr val="FF0000"/>
                </a:solidFill>
              </a:rPr>
              <a:t>alışmaları </a:t>
            </a:r>
            <a:r>
              <a:rPr lang="tr-TR" b="1" dirty="0">
                <a:solidFill>
                  <a:srgbClr val="FF0000"/>
                </a:solidFill>
              </a:rPr>
              <a:t>K</a:t>
            </a:r>
            <a:r>
              <a:rPr lang="tr-TR" b="1" dirty="0" smtClean="0">
                <a:solidFill>
                  <a:srgbClr val="FF0000"/>
                </a:solidFill>
              </a:rPr>
              <a:t>apsamında </a:t>
            </a:r>
            <a:r>
              <a:rPr lang="tr-TR" b="1" dirty="0">
                <a:solidFill>
                  <a:srgbClr val="FF0000"/>
                </a:solidFill>
              </a:rPr>
              <a:t>Genel </a:t>
            </a:r>
            <a:r>
              <a:rPr lang="tr-TR" b="1" dirty="0" smtClean="0">
                <a:solidFill>
                  <a:srgbClr val="FF0000"/>
                </a:solidFill>
              </a:rPr>
              <a:t>Sekreterimiz </a:t>
            </a:r>
            <a:r>
              <a:rPr lang="tr-TR" b="1" dirty="0">
                <a:solidFill>
                  <a:srgbClr val="FF0000"/>
                </a:solidFill>
              </a:rPr>
              <a:t>Murat Karpuzcu 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Konya </a:t>
            </a:r>
            <a:r>
              <a:rPr lang="tr-TR" b="1" dirty="0" smtClean="0">
                <a:solidFill>
                  <a:srgbClr val="FF0000"/>
                </a:solidFill>
              </a:rPr>
              <a:t>KOSGEB Uzmanı ile </a:t>
            </a:r>
            <a:r>
              <a:rPr lang="tr-TR" b="1" dirty="0" smtClean="0">
                <a:solidFill>
                  <a:srgbClr val="FF0000"/>
                </a:solidFill>
              </a:rPr>
              <a:t>üyelerimize </a:t>
            </a:r>
            <a:r>
              <a:rPr lang="tr-TR" b="1" dirty="0">
                <a:solidFill>
                  <a:srgbClr val="FF0000"/>
                </a:solidFill>
              </a:rPr>
              <a:t>ziyarette bulundu. </a:t>
            </a:r>
            <a:r>
              <a:rPr lang="tr-TR" b="1" dirty="0" smtClean="0">
                <a:solidFill>
                  <a:srgbClr val="FF0000"/>
                </a:solidFill>
              </a:rPr>
              <a:t>27/12/2022</a:t>
            </a:r>
            <a:endParaRPr lang="tr-TR" dirty="0"/>
          </a:p>
        </p:txBody>
      </p:sp>
      <p:pic>
        <p:nvPicPr>
          <p:cNvPr id="7" name="İçerik Yer Tutucusu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83479" y="1009433"/>
            <a:ext cx="2976449" cy="4705567"/>
          </a:xfrm>
          <a:prstGeom prst="rect">
            <a:avLst/>
          </a:prstGeom>
        </p:spPr>
      </p:pic>
      <p:pic>
        <p:nvPicPr>
          <p:cNvPr id="8" name="İçerik Yer Tutucusu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96348" y="1009433"/>
            <a:ext cx="3338401" cy="470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8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afik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958259"/>
              </p:ext>
            </p:extLst>
          </p:nvPr>
        </p:nvGraphicFramePr>
        <p:xfrm>
          <a:off x="2601884" y="565265"/>
          <a:ext cx="8670174" cy="5818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437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35067" y="644090"/>
            <a:ext cx="6694371" cy="344103"/>
          </a:xfrm>
        </p:spPr>
        <p:txBody>
          <a:bodyPr>
            <a:normAutofit fontScale="90000"/>
          </a:bodyPr>
          <a:lstStyle/>
          <a:p>
            <a:r>
              <a:rPr lang="tr-TR" altLang="tr-TR" sz="2000" b="1" dirty="0" smtClean="0">
                <a:solidFill>
                  <a:srgbClr val="FF0000"/>
                </a:solidFill>
              </a:rPr>
              <a:t>2022/ARALIK </a:t>
            </a:r>
            <a:r>
              <a:rPr lang="tr-TR" altLang="tr-TR" sz="2000" b="1" dirty="0">
                <a:solidFill>
                  <a:srgbClr val="FF0000"/>
                </a:solidFill>
              </a:rPr>
              <a:t>AYINDA KAPASİTE RAPORU VERİLEN </a:t>
            </a:r>
            <a:r>
              <a:rPr lang="tr-TR" altLang="tr-TR" sz="2000" b="1" dirty="0" smtClean="0">
                <a:solidFill>
                  <a:srgbClr val="FF0000"/>
                </a:solidFill>
              </a:rPr>
              <a:t>ÜYELERİMİZ </a:t>
            </a:r>
            <a:endParaRPr lang="tr-TR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57387"/>
              </p:ext>
            </p:extLst>
          </p:nvPr>
        </p:nvGraphicFramePr>
        <p:xfrm>
          <a:off x="1379389" y="1333782"/>
          <a:ext cx="10232968" cy="3608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904">
                  <a:extLst>
                    <a:ext uri="{9D8B030D-6E8A-4147-A177-3AD203B41FA5}">
                      <a16:colId xmlns:a16="http://schemas.microsoft.com/office/drawing/2014/main" xmlns="" val="2601495235"/>
                    </a:ext>
                  </a:extLst>
                </a:gridCol>
                <a:gridCol w="3856375">
                  <a:extLst>
                    <a:ext uri="{9D8B030D-6E8A-4147-A177-3AD203B41FA5}">
                      <a16:colId xmlns:a16="http://schemas.microsoft.com/office/drawing/2014/main" xmlns="" val="3984449979"/>
                    </a:ext>
                  </a:extLst>
                </a:gridCol>
                <a:gridCol w="4197795">
                  <a:extLst>
                    <a:ext uri="{9D8B030D-6E8A-4147-A177-3AD203B41FA5}">
                      <a16:colId xmlns:a16="http://schemas.microsoft.com/office/drawing/2014/main" xmlns="" val="3959854412"/>
                    </a:ext>
                  </a:extLst>
                </a:gridCol>
                <a:gridCol w="1490894">
                  <a:extLst>
                    <a:ext uri="{9D8B030D-6E8A-4147-A177-3AD203B41FA5}">
                      <a16:colId xmlns:a16="http://schemas.microsoft.com/office/drawing/2014/main" xmlns="" val="1374980161"/>
                    </a:ext>
                  </a:extLst>
                </a:gridCol>
              </a:tblGrid>
              <a:tr h="486780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 ÜNVANI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ÇALIŞAN</a:t>
                      </a:r>
                      <a:r>
                        <a:rPr lang="tr-TR" sz="1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PERSONEL</a:t>
                      </a:r>
                      <a:endParaRPr lang="tr-TR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580874"/>
                  </a:ext>
                </a:extLst>
              </a:tr>
              <a:tr h="313038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ERMETAL GROUP İNŞAAT SANAYİ VE TİCARET LİMİTED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ŞİRKETİ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DEMİR DIŞI METALLERİN TOPTAN TİCARETİ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704216699"/>
                  </a:ext>
                </a:extLst>
              </a:tr>
              <a:tr h="46379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KAMTAV TAVUK YUMURTA VE MAMÜLLERİ ÜRETİM VE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PAZARLAMA ANONİM ŞİRKETİ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KÜMES HAYVANLARININ YETİŞTİRİLMESİ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516678996"/>
                  </a:ext>
                </a:extLst>
              </a:tr>
              <a:tr h="616210">
                <a:tc>
                  <a:txBody>
                    <a:bodyPr/>
                    <a:lstStyle/>
                    <a:p>
                      <a:pPr algn="ctr"/>
                      <a:endParaRPr lang="tr-TR" sz="11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ERSOY GIDA TOPTAN-PERAKENDE BAKKALİYE,SÜT VE SÜT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MAMÜLLERİ,KONSERVE-SALAMURA MAMÜLLERİ,TARIM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ÜRÜNLERİ İTHALAT VE İHRACAT SANAYİ VE TİCARET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LİMİTED ŞİRKETİ KONYA EREĞLİ ŞUBESİ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SÜT ÜRÜNLERİ İMALATI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701834840"/>
                  </a:ext>
                </a:extLst>
              </a:tr>
              <a:tr h="573550">
                <a:tc>
                  <a:txBody>
                    <a:bodyPr/>
                    <a:lstStyle/>
                    <a:p>
                      <a:pPr algn="ctr"/>
                      <a:endParaRPr lang="tr-TR" sz="11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KUZUCU SÜT MAMÜLLERİ,NAKLİYAT VE GIDA SANAYİ VE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TİCARET ANONİM ŞİRKETİ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PEYNIR, LOR VE ÇÖKELEK IMALATI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765216179"/>
                  </a:ext>
                </a:extLst>
              </a:tr>
              <a:tr h="635170">
                <a:tc>
                  <a:txBody>
                    <a:bodyPr/>
                    <a:lstStyle/>
                    <a:p>
                      <a:pPr algn="ctr"/>
                      <a:endParaRPr lang="tr-TR" sz="11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BÜYÜKTORUNLAR SÜT ÜRÜNLERİ GIDA SANAYİ TİCARET PAZARLAMA İTH.VE İHR. LİMİTED ŞİRKETİ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SÜT ÜRÜNLERİ İMALATI (TAM YAĞLI BEYAZ PEYNİR - TULUM PEYNİRİ - LOR PEYNİRİ)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594396936"/>
                  </a:ext>
                </a:extLst>
              </a:tr>
              <a:tr h="443791">
                <a:tc>
                  <a:txBody>
                    <a:bodyPr/>
                    <a:lstStyle/>
                    <a:p>
                      <a:pPr algn="ctr"/>
                      <a:endParaRPr lang="tr-TR" sz="11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tr-TR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SİSMİKSA ENERJİ ÜRETİM ANONİM ŞİRKETİ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ELEKTRİK ENERJİSİ ÜRETİMİ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92371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73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63516" y="377792"/>
            <a:ext cx="7676147" cy="34410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2022/ARALIK YERLİ </a:t>
            </a:r>
            <a:r>
              <a:rPr lang="tr-TR" sz="2000" b="1" dirty="0">
                <a:solidFill>
                  <a:srgbClr val="FF0000"/>
                </a:solidFill>
              </a:rPr>
              <a:t>MALI </a:t>
            </a:r>
            <a:r>
              <a:rPr lang="tr-TR" sz="2000" b="1" dirty="0" smtClean="0">
                <a:solidFill>
                  <a:srgbClr val="FF0000"/>
                </a:solidFill>
              </a:rPr>
              <a:t>BELGESİ İSTATİSTİĞİ</a:t>
            </a:r>
            <a:endParaRPr lang="tr-TR" sz="20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034759"/>
              </p:ext>
            </p:extLst>
          </p:nvPr>
        </p:nvGraphicFramePr>
        <p:xfrm>
          <a:off x="2170497" y="967339"/>
          <a:ext cx="8638138" cy="493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3441845267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102335425"/>
                    </a:ext>
                  </a:extLst>
                </a:gridCol>
              </a:tblGrid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AYLAR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ADET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489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3819357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ŞUBAT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97142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379781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NİSAN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735659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MAYIS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65304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HAZİRAN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480002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TEMMUZ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8884933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AĞUSTOS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3836443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EYLÜL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347868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EKİM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6095708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KASIM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2913538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ARALIK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2558694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727634"/>
              </p:ext>
            </p:extLst>
          </p:nvPr>
        </p:nvGraphicFramePr>
        <p:xfrm>
          <a:off x="2170497" y="5960270"/>
          <a:ext cx="86381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2337567646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2726329670"/>
                    </a:ext>
                  </a:extLst>
                </a:gridCol>
              </a:tblGrid>
              <a:tr h="271743">
                <a:tc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solidFill>
                            <a:srgbClr val="FF0000"/>
                          </a:solidFill>
                        </a:rPr>
                        <a:t>TOPLAM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855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74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1039" y="288324"/>
            <a:ext cx="6331602" cy="30844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2022/ARALIK İŞ </a:t>
            </a:r>
            <a:r>
              <a:rPr lang="tr-TR" sz="2000" b="1" dirty="0">
                <a:solidFill>
                  <a:srgbClr val="FF0000"/>
                </a:solidFill>
              </a:rPr>
              <a:t>MAKİNESİ BELGESİ </a:t>
            </a:r>
            <a:r>
              <a:rPr lang="tr-TR" sz="2000" b="1" dirty="0" smtClean="0">
                <a:solidFill>
                  <a:srgbClr val="FF0000"/>
                </a:solidFill>
              </a:rPr>
              <a:t>TESCİL İSTATİSTİĞİ</a:t>
            </a:r>
            <a:endParaRPr lang="tr-TR" sz="20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633552"/>
              </p:ext>
            </p:extLst>
          </p:nvPr>
        </p:nvGraphicFramePr>
        <p:xfrm>
          <a:off x="2334127" y="678581"/>
          <a:ext cx="8638138" cy="493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639345275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1051304119"/>
                    </a:ext>
                  </a:extLst>
                </a:gridCol>
              </a:tblGrid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AYLAR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ADET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85036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996585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ŞUBAT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609581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14867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NİSAN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5637217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MAYIS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60212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HAZİRAN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084886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TEMMUZ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195269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AĞUSTOS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676599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EYLÜL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649675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EKİM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852843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KASIM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986542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ARALIK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2466793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451146"/>
              </p:ext>
            </p:extLst>
          </p:nvPr>
        </p:nvGraphicFramePr>
        <p:xfrm>
          <a:off x="2334127" y="5690763"/>
          <a:ext cx="86381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1974549215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3146293259"/>
                    </a:ext>
                  </a:extLst>
                </a:gridCol>
              </a:tblGrid>
              <a:tr h="271743">
                <a:tc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solidFill>
                            <a:srgbClr val="FF0000"/>
                          </a:solidFill>
                        </a:rPr>
                        <a:t>TOPLAM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883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88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97428" y="211582"/>
            <a:ext cx="6820842" cy="34035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2022/ARALIK </a:t>
            </a:r>
            <a:r>
              <a:rPr lang="tr-TR" sz="2000" b="1" dirty="0">
                <a:solidFill>
                  <a:srgbClr val="FF0000"/>
                </a:solidFill>
              </a:rPr>
              <a:t>EKSPERTİZ </a:t>
            </a:r>
            <a:r>
              <a:rPr lang="tr-TR" sz="2000" b="1" dirty="0" smtClean="0">
                <a:solidFill>
                  <a:srgbClr val="FF0000"/>
                </a:solidFill>
              </a:rPr>
              <a:t>RAPOR İSTATİSTİĞİ</a:t>
            </a:r>
            <a:endParaRPr lang="tr-T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617559"/>
              </p:ext>
            </p:extLst>
          </p:nvPr>
        </p:nvGraphicFramePr>
        <p:xfrm>
          <a:off x="2218624" y="741145"/>
          <a:ext cx="8638138" cy="493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3670826460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856707452"/>
                    </a:ext>
                  </a:extLst>
                </a:gridCol>
              </a:tblGrid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solidFill>
                            <a:srgbClr val="FF0000"/>
                          </a:solidFill>
                        </a:rPr>
                        <a:t>AYLAR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solidFill>
                            <a:srgbClr val="FF0000"/>
                          </a:solidFill>
                        </a:rPr>
                        <a:t>ADET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288771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408900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ŞUBAT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861302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9115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NİSAN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758971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MAYIS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878476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HAZİRAN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670506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TEMMUZ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511406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AĞUSTOS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467825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EYLÜL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036647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EKİM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933733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KASIM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431864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ARALIK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6661392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615158"/>
              </p:ext>
            </p:extLst>
          </p:nvPr>
        </p:nvGraphicFramePr>
        <p:xfrm>
          <a:off x="2218624" y="5799221"/>
          <a:ext cx="86381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3708258586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3772522254"/>
                    </a:ext>
                  </a:extLst>
                </a:gridCol>
              </a:tblGrid>
              <a:tr h="271743">
                <a:tc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solidFill>
                            <a:srgbClr val="FF0000"/>
                          </a:solidFill>
                        </a:rPr>
                        <a:t>TOPLAM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6402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38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35807" y="278497"/>
            <a:ext cx="5385335" cy="421105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2022/ARALIK </a:t>
            </a:r>
            <a:r>
              <a:rPr lang="tr-TR" sz="2000" b="1" dirty="0">
                <a:solidFill>
                  <a:srgbClr val="FF0000"/>
                </a:solidFill>
              </a:rPr>
              <a:t>AYINDA KAYIT OLAN ÜYELERİMİZ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219683"/>
              </p:ext>
            </p:extLst>
          </p:nvPr>
        </p:nvGraphicFramePr>
        <p:xfrm>
          <a:off x="1129594" y="922637"/>
          <a:ext cx="10692676" cy="470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314">
                  <a:extLst>
                    <a:ext uri="{9D8B030D-6E8A-4147-A177-3AD203B41FA5}">
                      <a16:colId xmlns:a16="http://schemas.microsoft.com/office/drawing/2014/main" xmlns="" val="542182605"/>
                    </a:ext>
                  </a:extLst>
                </a:gridCol>
                <a:gridCol w="5349097">
                  <a:extLst>
                    <a:ext uri="{9D8B030D-6E8A-4147-A177-3AD203B41FA5}">
                      <a16:colId xmlns:a16="http://schemas.microsoft.com/office/drawing/2014/main" xmlns="" val="3875282855"/>
                    </a:ext>
                  </a:extLst>
                </a:gridCol>
                <a:gridCol w="4375265">
                  <a:extLst>
                    <a:ext uri="{9D8B030D-6E8A-4147-A177-3AD203B41FA5}">
                      <a16:colId xmlns:a16="http://schemas.microsoft.com/office/drawing/2014/main" xmlns="" val="3560682631"/>
                    </a:ext>
                  </a:extLst>
                </a:gridCol>
              </a:tblGrid>
              <a:tr h="153729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 NO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 ÜNVANI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8825686"/>
                  </a:ext>
                </a:extLst>
              </a:tr>
              <a:tr h="49706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DÜZGÜNER KUYUMCULUK YAPI İNŞAAT SANAYİ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İKAMET AMAÇLI OLMAYAN BİNALARIN İNŞAATI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615614424"/>
                  </a:ext>
                </a:extLst>
              </a:tr>
              <a:tr h="42013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TARSUS LİDER GRUP SİGORTA ARACILIK HİZMETLERİ LİMİTED ŞİRKETİ EREĞLİ ALK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SİGORTA ACENTELERİNİN FAALİYETLERİ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064972182"/>
                  </a:ext>
                </a:extLst>
              </a:tr>
              <a:tr h="445569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TEKSOY GIDA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DÖNER, CİĞER, KOKOREÇ, KÖFTE VE KEBAPÇILARIN FAALİYETİ  </a:t>
                      </a:r>
                    </a:p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tr-T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çoşgun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döner)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786303450"/>
                  </a:ext>
                </a:extLst>
              </a:tr>
              <a:tr h="522013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MAMATOR HAYVANSAL ÜRÜNLER VE VETERİNERLİK HİZMETLERİ SANAYİ VE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 HAYVANLARI İÇİN YEMLERİN VEYA YİYECEKLERİN TOPTAN TİCARETİ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932031927"/>
                  </a:ext>
                </a:extLst>
              </a:tr>
              <a:tr h="44556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ÖZ ENERJİ ELEKTRİK İNŞAAT TAAHHÜT SANAYİ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GÜÇ TRANSFORMATÖRLERİ, DAĞITIM TRANSFORMATÖRLERİ VE ÖZEL TRANSFORMATÖRLERİN BAKIM VE ONARIMI</a:t>
                      </a:r>
                      <a:endParaRPr lang="tr-T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681035855"/>
                  </a:ext>
                </a:extLst>
              </a:tr>
              <a:tr h="36456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HMZ HAYVANCILIK TARIM OTOMOTİV SANAYİ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SÜTÜ SAĞILAN BÜYÜK BAŞ HAYVAN YETİŞTİRİCİLİĞİ</a:t>
                      </a:r>
                      <a:endParaRPr lang="tr-T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068691083"/>
                  </a:ext>
                </a:extLst>
              </a:tr>
              <a:tr h="36394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ARASYA TARIM HAYVANCILIK NAKLİYAT SANAYİ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SÜTÜ SAĞILAN BÜYÜK BAŞ HAYVAN YETİŞTİRİCİLİĞİ</a:t>
                      </a:r>
                      <a:endParaRPr lang="tr-T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73676288"/>
                  </a:ext>
                </a:extLst>
              </a:tr>
              <a:tr h="411897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tr-T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MUSTAFA TEKİNLİ </a:t>
                      </a:r>
                      <a:r>
                        <a:rPr lang="tr-TR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TEKİNLİ</a:t>
                      </a:r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YAPI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İKAMET AMAÇLI BİNALARIN İNŞAATI</a:t>
                      </a:r>
                      <a:endParaRPr lang="tr-T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262934964"/>
                  </a:ext>
                </a:extLst>
              </a:tr>
              <a:tr h="379117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tr-T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EMRAH UĞURLU UĞURLU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DİĞER LOKANTA VE RESTORANLARIN (İÇKİLİ VE İÇKİSİZ) FAALİYETLERİ</a:t>
                      </a:r>
                      <a:endParaRPr lang="tr-T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447739326"/>
                  </a:ext>
                </a:extLst>
              </a:tr>
              <a:tr h="593124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tr-T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AKDENİZ KIRAÇ TARIM TURİZM TİCARET LİMİTED ŞİRKETİ EREĞLİ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tr-T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FOSFATLI VEYA POTASYUMLU GÜBRELER, VEYA ÜÇ BESİN MADDESİ İÇEREN GÜBRELER, SODYUM NİTRAT İLE DİĞER KİMYASAL VE MİNERAL GÜBRELERİN İMALATI</a:t>
                      </a:r>
                      <a:endParaRPr lang="tr-T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300792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2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17557" y="80789"/>
            <a:ext cx="5894201" cy="429957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2022/ARALIK AYINDA </a:t>
            </a:r>
            <a:r>
              <a:rPr lang="tr-TR" sz="2000" b="1" dirty="0">
                <a:solidFill>
                  <a:srgbClr val="FF0000"/>
                </a:solidFill>
              </a:rPr>
              <a:t>KAYIT OLAN ÜYELERİMİZ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36029"/>
              </p:ext>
            </p:extLst>
          </p:nvPr>
        </p:nvGraphicFramePr>
        <p:xfrm>
          <a:off x="1268083" y="568896"/>
          <a:ext cx="10532854" cy="4886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842">
                  <a:extLst>
                    <a:ext uri="{9D8B030D-6E8A-4147-A177-3AD203B41FA5}">
                      <a16:colId xmlns:a16="http://schemas.microsoft.com/office/drawing/2014/main" xmlns="" val="542182605"/>
                    </a:ext>
                  </a:extLst>
                </a:gridCol>
                <a:gridCol w="5167416">
                  <a:extLst>
                    <a:ext uri="{9D8B030D-6E8A-4147-A177-3AD203B41FA5}">
                      <a16:colId xmlns:a16="http://schemas.microsoft.com/office/drawing/2014/main" xmlns="" val="3875282855"/>
                    </a:ext>
                  </a:extLst>
                </a:gridCol>
                <a:gridCol w="4411596">
                  <a:extLst>
                    <a:ext uri="{9D8B030D-6E8A-4147-A177-3AD203B41FA5}">
                      <a16:colId xmlns:a16="http://schemas.microsoft.com/office/drawing/2014/main" xmlns="" val="3560682631"/>
                    </a:ext>
                  </a:extLst>
                </a:gridCol>
              </a:tblGrid>
              <a:tr h="282151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 NO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 ÜNVANI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8825686"/>
                  </a:ext>
                </a:extLst>
              </a:tr>
              <a:tr h="359915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RABİA EVRİM ŞEN RABİA EVRİM ŞEN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İKAMET AMAÇLI BİNALARIN İNŞAATI</a:t>
                      </a:r>
                      <a:endParaRPr lang="tr-TR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615614424"/>
                  </a:ext>
                </a:extLst>
              </a:tr>
              <a:tr h="387179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KOD SPOR TEKSTİL SANAYİ VE DIŞ TİCARET LİMİTED ŞİRKETİ KONYA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AYAKKABILARIN DERİ KISIMLARININ VE AYAKKABI PARÇALARININ İMALATI</a:t>
                      </a:r>
                      <a:endParaRPr lang="tr-TR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064972182"/>
                  </a:ext>
                </a:extLst>
              </a:tr>
              <a:tr h="444843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YENİ MAĞAZACILIK ANONİM ŞİRKETİ MEHMET AKİF EREĞLİ KONYA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BAKKAL VE MARKETLERDE YAPILAN PERAKENDE TİCARET</a:t>
                      </a:r>
                      <a:endParaRPr lang="tr-TR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786303450"/>
                  </a:ext>
                </a:extLst>
              </a:tr>
              <a:tr h="345989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YENİ MAĞAZACILIK ANONİM ŞİRKETİ HACI MUSTAFA EREĞLİ KONYA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BAKKAL VE MARKETLERDE YAPILAN PERAKENDE TİCARET</a:t>
                      </a:r>
                      <a:endParaRPr lang="tr-TR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932031927"/>
                  </a:ext>
                </a:extLst>
              </a:tr>
              <a:tr h="310385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MUSTAFA KOCABAŞ ENERJİ TARIM HAYVANCILIK SANAYİ VE TİCARET LİMİTED ŞİRKETİ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ELEKTRİK ENERJİSİ ÜRETİMİ</a:t>
                      </a:r>
                      <a:endParaRPr lang="tr-TR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681035855"/>
                  </a:ext>
                </a:extLst>
              </a:tr>
              <a:tr h="389831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EREĞLİ AKARYAKIT TAŞIMACILIK GIDA TİCARET LİMİTED ŞİRKETİ MEHMET TÜRKEL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MOTORLU KARA TAŞITI VE MOTOSİKLET YAKITININ PERAKENDE TİCARETİ</a:t>
                      </a:r>
                      <a:endParaRPr lang="tr-TR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068691083"/>
                  </a:ext>
                </a:extLst>
              </a:tr>
              <a:tr h="436606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YAVUZ SELİM ARI YAPI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İKAMET AMAÇLI BİNALARIN İNŞAATI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73676288"/>
                  </a:ext>
                </a:extLst>
              </a:tr>
              <a:tr h="37551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ESMANUR HARMANKAYA HERTECH TEKNOLOJİ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BİLGİSAYAR PROGRAMLAMA FAALİYETLERİ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262934964"/>
                  </a:ext>
                </a:extLst>
              </a:tr>
              <a:tr h="363277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İHSAN HIZAL İHSAN HIZAL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BİLGİSAYAR PROGRAMLAMA FAALİYETLERİ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50646825"/>
                  </a:ext>
                </a:extLst>
              </a:tr>
              <a:tr h="463937">
                <a:tc>
                  <a:txBody>
                    <a:bodyPr/>
                    <a:lstStyle/>
                    <a:p>
                      <a:pPr algn="ctr"/>
                      <a:endParaRPr lang="tr-TR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GRATİS İÇ VE DIŞ TİCARET ANONİM ŞİRKETİ KONYA EREĞLİ CADDE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BELİRLİ BİR MALA TAHSİS EDİLMEMİŞ MAĞAZALARDA YAPILAN DİĞER PERAKENDE TİCARET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049112030"/>
                  </a:ext>
                </a:extLst>
              </a:tr>
              <a:tr h="363277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EMRAH CANDAN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KÖKLERİ, SOĞANLARI, YUMRULARI TÜKETİLEN SEBZELERİN YETİŞTİRİLMESİ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854199966"/>
                  </a:ext>
                </a:extLst>
              </a:tr>
              <a:tr h="363277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WİN GRUP SİGORTA VE REASÜRANS BROKERLİĞİ ANONİM ŞİRKETİ YILDIZHAN ŞUBESİ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SİGORTA BROKERLARININ FAALİYETLERİ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48814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98485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Özel 1">
      <a:dk1>
        <a:sysClr val="windowText" lastClr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6240</TotalTime>
  <Words>1872</Words>
  <Application>Microsoft Office PowerPoint</Application>
  <PresentationFormat>Geniş ekran</PresentationFormat>
  <Paragraphs>1001</Paragraphs>
  <Slides>23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1" baseType="lpstr">
      <vt:lpstr>Angsana New</vt:lpstr>
      <vt:lpstr>Arial</vt:lpstr>
      <vt:lpstr>Calibri</vt:lpstr>
      <vt:lpstr>Franklin Gothic Book</vt:lpstr>
      <vt:lpstr>Times New Roman</vt:lpstr>
      <vt:lpstr>Wingdings</vt:lpstr>
      <vt:lpstr>Wingdings 2</vt:lpstr>
      <vt:lpstr>Crop</vt:lpstr>
      <vt:lpstr>PowerPoint Sunusu</vt:lpstr>
      <vt:lpstr>2022/ARALIK ODAMIZ TARAFINDAN VERİLEN KAPASİTE RAPOR SAYISI</vt:lpstr>
      <vt:lpstr>PowerPoint Sunusu</vt:lpstr>
      <vt:lpstr>2022/ARALIK AYINDA KAPASİTE RAPORU VERİLEN ÜYELERİMİZ </vt:lpstr>
      <vt:lpstr>2022/ARALIK YERLİ MALI BELGESİ İSTATİSTİĞİ</vt:lpstr>
      <vt:lpstr>2022/ARALIK İŞ MAKİNESİ BELGESİ TESCİL İSTATİSTİĞİ</vt:lpstr>
      <vt:lpstr>2022/ARALIK EKSPERTİZ RAPOR İSTATİSTİĞİ</vt:lpstr>
      <vt:lpstr>2022/ARALIK AYINDA KAYIT OLAN ÜYELERİMİZ</vt:lpstr>
      <vt:lpstr>2022/ARALIK AYINDA KAYIT OLAN ÜYELERİMİZ</vt:lpstr>
      <vt:lpstr>2022/ARALIK ODAMIZA KAYIT YAPTIRAN ÜYE İSTATİSTİĞİ</vt:lpstr>
      <vt:lpstr>2022/ARALIK TERK OLAN ÜYELERİMİZ</vt:lpstr>
      <vt:lpstr>2022/ARALIK TERK OLAN ÜYELERİMİZ</vt:lpstr>
      <vt:lpstr>2022 YILI TERK OLAN ÜYE İSTATİSTİĞİ</vt:lpstr>
      <vt:lpstr>PowerPoint Sunusu</vt:lpstr>
      <vt:lpstr>2022/ARALIK AYI KAYIT VE TERKİN İSTATİSTİĞİ</vt:lpstr>
      <vt:lpstr>YILLAR İTİBARİYLE ARALIK AYI KAYIT İSTATİSTİĞİ</vt:lpstr>
      <vt:lpstr>YILLAR İTİBARİYLE ARALIK AYI TERKİN İSTATİSTİĞİ</vt:lpstr>
      <vt:lpstr>YILLAR İTİBARİYLE KURULAN ŞİRKET İSTATİSTİĞİ</vt:lpstr>
      <vt:lpstr>2022 YILINDA YAPILAN KAYIT VE TERKİN İSTATİSTİĞİ</vt:lpstr>
      <vt:lpstr>PowerPoint Sunusu</vt:lpstr>
      <vt:lpstr>PowerPoint Sunusu</vt:lpstr>
      <vt:lpstr>Aralık Ayı İçerisinde Üyelerimize Yapılan Duyurular</vt:lpstr>
      <vt:lpstr>  </vt:lpstr>
    </vt:vector>
  </TitlesOfParts>
  <Company>NouS/TncTR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724</cp:revision>
  <cp:lastPrinted>2022-07-26T16:15:52Z</cp:lastPrinted>
  <dcterms:created xsi:type="dcterms:W3CDTF">2021-01-25T11:45:43Z</dcterms:created>
  <dcterms:modified xsi:type="dcterms:W3CDTF">2023-08-18T11:33:03Z</dcterms:modified>
</cp:coreProperties>
</file>