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1"/>
  </p:notesMasterIdLst>
  <p:sldIdLst>
    <p:sldId id="256" r:id="rId2"/>
    <p:sldId id="345" r:id="rId3"/>
    <p:sldId id="350" r:id="rId4"/>
    <p:sldId id="351" r:id="rId5"/>
    <p:sldId id="352" r:id="rId6"/>
    <p:sldId id="346" r:id="rId7"/>
    <p:sldId id="347" r:id="rId8"/>
    <p:sldId id="348" r:id="rId9"/>
    <p:sldId id="354" r:id="rId10"/>
    <p:sldId id="356" r:id="rId11"/>
    <p:sldId id="355" r:id="rId12"/>
    <p:sldId id="281" r:id="rId13"/>
    <p:sldId id="283" r:id="rId14"/>
    <p:sldId id="282" r:id="rId15"/>
    <p:sldId id="285" r:id="rId16"/>
    <p:sldId id="287" r:id="rId17"/>
    <p:sldId id="289" r:id="rId18"/>
    <p:sldId id="291" r:id="rId19"/>
    <p:sldId id="353" r:id="rId20"/>
    <p:sldId id="292" r:id="rId21"/>
    <p:sldId id="293" r:id="rId22"/>
    <p:sldId id="295" r:id="rId23"/>
    <p:sldId id="286" r:id="rId24"/>
    <p:sldId id="296" r:id="rId25"/>
    <p:sldId id="297" r:id="rId26"/>
    <p:sldId id="308" r:id="rId27"/>
    <p:sldId id="298" r:id="rId28"/>
    <p:sldId id="261" r:id="rId29"/>
    <p:sldId id="260" r:id="rId30"/>
  </p:sldIdLst>
  <p:sldSz cx="12192000" cy="6858000"/>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034E78-7F5D-4C2E-B375-FC64B27BC917}" styleName="Koyu Stil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0" autoAdjust="0"/>
    <p:restoredTop sz="94660"/>
  </p:normalViewPr>
  <p:slideViewPr>
    <p:cSldViewPr snapToGrid="0">
      <p:cViewPr varScale="1">
        <p:scale>
          <a:sx n="116" d="100"/>
          <a:sy n="116" d="100"/>
        </p:scale>
        <p:origin x="108"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OZGE\Desktop\FAAL&#304;YET%20RAPOR%20&#199;ALI&#350;MASI.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OZGE\Desktop\FAAL&#304;YET%20RAPOR%20&#199;ALI&#350;MASI.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OZGE\Desktop\FAAL&#304;YET%20RAPOR%20&#199;ALI&#350;MASI.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OZGE\Desktop\FAAL&#304;YET%20RAPOR%20&#199;ALI&#350;MASI.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OZGE\Desktop\FAAL&#304;YET%20RAPOR%20&#199;ALI&#350;MASI.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tr-TR" sz="1800" dirty="0">
                <a:solidFill>
                  <a:srgbClr val="FF0000"/>
                </a:solidFill>
              </a:rPr>
              <a:t>AYLAR İTİBARİYE VERİLEN KAPASİTE RAPOR SAYILARI </a:t>
            </a:r>
          </a:p>
          <a:p>
            <a:pPr>
              <a:defRPr sz="1200"/>
            </a:pPr>
            <a:endParaRPr lang="tr-TR" sz="1200" dirty="0"/>
          </a:p>
        </c:rich>
      </c:tx>
      <c:layout/>
      <c:overlay val="0"/>
    </c:title>
    <c:autoTitleDeleted val="0"/>
    <c:plotArea>
      <c:layout>
        <c:manualLayout>
          <c:layoutTarget val="inner"/>
          <c:xMode val="edge"/>
          <c:yMode val="edge"/>
          <c:x val="5.7905074365704287E-2"/>
          <c:y val="0.2426042578011082"/>
          <c:w val="0.9115393700787402"/>
          <c:h val="0.53614537766112569"/>
        </c:manualLayout>
      </c:layout>
      <c:barChart>
        <c:barDir val="col"/>
        <c:grouping val="clustered"/>
        <c:varyColors val="0"/>
        <c:ser>
          <c:idx val="0"/>
          <c:order val="0"/>
          <c:tx>
            <c:strRef>
              <c:f>KAP.RAP.SAY.!$B$3</c:f>
              <c:strCache>
                <c:ptCount val="1"/>
                <c:pt idx="0">
                  <c:v>ADET</c:v>
                </c:pt>
              </c:strCache>
            </c:strRef>
          </c:tx>
          <c:spPr>
            <a:solidFill>
              <a:srgbClr val="FF00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KAP.RAP.SAY.!$A$4:$A$16</c:f>
              <c:strCache>
                <c:ptCount val="13"/>
                <c:pt idx="0">
                  <c:v>OCAK</c:v>
                </c:pt>
                <c:pt idx="1">
                  <c:v>ŞUBAT</c:v>
                </c:pt>
                <c:pt idx="2">
                  <c:v>MART </c:v>
                </c:pt>
                <c:pt idx="3">
                  <c:v>NİSAN</c:v>
                </c:pt>
                <c:pt idx="4">
                  <c:v>MAYIS</c:v>
                </c:pt>
                <c:pt idx="5">
                  <c:v>HAZİRAN</c:v>
                </c:pt>
                <c:pt idx="6">
                  <c:v>TEMMUZ </c:v>
                </c:pt>
                <c:pt idx="7">
                  <c:v>AĞUSTOS </c:v>
                </c:pt>
                <c:pt idx="8">
                  <c:v>EYLÜL</c:v>
                </c:pt>
                <c:pt idx="9">
                  <c:v>EKİM</c:v>
                </c:pt>
                <c:pt idx="10">
                  <c:v>KASIM</c:v>
                </c:pt>
                <c:pt idx="11">
                  <c:v>ARALIK</c:v>
                </c:pt>
                <c:pt idx="12">
                  <c:v>TOPLAM</c:v>
                </c:pt>
              </c:strCache>
            </c:strRef>
          </c:cat>
          <c:val>
            <c:numRef>
              <c:f>KAP.RAP.SAY.!$B$4:$B$16</c:f>
              <c:numCache>
                <c:formatCode>General</c:formatCode>
                <c:ptCount val="13"/>
                <c:pt idx="0">
                  <c:v>8</c:v>
                </c:pt>
                <c:pt idx="1">
                  <c:v>4</c:v>
                </c:pt>
                <c:pt idx="2">
                  <c:v>6</c:v>
                </c:pt>
                <c:pt idx="3">
                  <c:v>16</c:v>
                </c:pt>
                <c:pt idx="4">
                  <c:v>15</c:v>
                </c:pt>
                <c:pt idx="5">
                  <c:v>9</c:v>
                </c:pt>
                <c:pt idx="6">
                  <c:v>2</c:v>
                </c:pt>
                <c:pt idx="7">
                  <c:v>4</c:v>
                </c:pt>
                <c:pt idx="8">
                  <c:v>8</c:v>
                </c:pt>
                <c:pt idx="9">
                  <c:v>5</c:v>
                </c:pt>
                <c:pt idx="12">
                  <c:v>77</c:v>
                </c:pt>
              </c:numCache>
            </c:numRef>
          </c:val>
          <c:extLst xmlns:c16r2="http://schemas.microsoft.com/office/drawing/2015/06/chart">
            <c:ext xmlns:c16="http://schemas.microsoft.com/office/drawing/2014/chart" uri="{C3380CC4-5D6E-409C-BE32-E72D297353CC}">
              <c16:uniqueId val="{00000000-7B8E-416C-A790-8806523D7AA3}"/>
            </c:ext>
          </c:extLst>
        </c:ser>
        <c:dLbls>
          <c:showLegendKey val="0"/>
          <c:showVal val="0"/>
          <c:showCatName val="0"/>
          <c:showSerName val="0"/>
          <c:showPercent val="0"/>
          <c:showBubbleSize val="0"/>
        </c:dLbls>
        <c:gapWidth val="150"/>
        <c:axId val="1616820336"/>
        <c:axId val="1616817616"/>
      </c:barChart>
      <c:catAx>
        <c:axId val="1616820336"/>
        <c:scaling>
          <c:orientation val="minMax"/>
        </c:scaling>
        <c:delete val="0"/>
        <c:axPos val="b"/>
        <c:numFmt formatCode="General" sourceLinked="0"/>
        <c:majorTickMark val="out"/>
        <c:minorTickMark val="none"/>
        <c:tickLblPos val="nextTo"/>
        <c:crossAx val="1616817616"/>
        <c:crosses val="autoZero"/>
        <c:auto val="1"/>
        <c:lblAlgn val="ctr"/>
        <c:lblOffset val="100"/>
        <c:noMultiLvlLbl val="0"/>
      </c:catAx>
      <c:valAx>
        <c:axId val="1616817616"/>
        <c:scaling>
          <c:orientation val="minMax"/>
        </c:scaling>
        <c:delete val="0"/>
        <c:axPos val="l"/>
        <c:majorGridlines/>
        <c:numFmt formatCode="General" sourceLinked="1"/>
        <c:majorTickMark val="out"/>
        <c:minorTickMark val="none"/>
        <c:tickLblPos val="nextTo"/>
        <c:crossAx val="161682033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FF00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'AYLIK KAYIT TERKİN'!$A$2:$A$3</c:f>
              <c:strCache>
                <c:ptCount val="2"/>
                <c:pt idx="0">
                  <c:v>KAYIT</c:v>
                </c:pt>
                <c:pt idx="1">
                  <c:v>TERKİN</c:v>
                </c:pt>
              </c:strCache>
            </c:strRef>
          </c:cat>
          <c:val>
            <c:numRef>
              <c:f>'AYLIK KAYIT TERKİN'!$B$2:$B$3</c:f>
              <c:numCache>
                <c:formatCode>General</c:formatCode>
                <c:ptCount val="2"/>
                <c:pt idx="0">
                  <c:v>17</c:v>
                </c:pt>
                <c:pt idx="1">
                  <c:v>5</c:v>
                </c:pt>
              </c:numCache>
            </c:numRef>
          </c:val>
          <c:extLst xmlns:c16r2="http://schemas.microsoft.com/office/drawing/2015/06/chart">
            <c:ext xmlns:c16="http://schemas.microsoft.com/office/drawing/2014/chart" uri="{C3380CC4-5D6E-409C-BE32-E72D297353CC}">
              <c16:uniqueId val="{00000000-C997-4453-BD3F-4018D2ED4F72}"/>
            </c:ext>
          </c:extLst>
        </c:ser>
        <c:dLbls>
          <c:showLegendKey val="0"/>
          <c:showVal val="0"/>
          <c:showCatName val="0"/>
          <c:showSerName val="0"/>
          <c:showPercent val="0"/>
          <c:showBubbleSize val="0"/>
        </c:dLbls>
        <c:gapWidth val="150"/>
        <c:axId val="1616814896"/>
        <c:axId val="1616822512"/>
      </c:barChart>
      <c:catAx>
        <c:axId val="1616814896"/>
        <c:scaling>
          <c:orientation val="minMax"/>
        </c:scaling>
        <c:delete val="0"/>
        <c:axPos val="b"/>
        <c:numFmt formatCode="General" sourceLinked="0"/>
        <c:majorTickMark val="out"/>
        <c:minorTickMark val="none"/>
        <c:tickLblPos val="nextTo"/>
        <c:crossAx val="1616822512"/>
        <c:crosses val="autoZero"/>
        <c:auto val="1"/>
        <c:lblAlgn val="ctr"/>
        <c:lblOffset val="100"/>
        <c:noMultiLvlLbl val="0"/>
      </c:catAx>
      <c:valAx>
        <c:axId val="1616822512"/>
        <c:scaling>
          <c:orientation val="minMax"/>
        </c:scaling>
        <c:delete val="0"/>
        <c:axPos val="l"/>
        <c:majorGridlines/>
        <c:numFmt formatCode="General" sourceLinked="1"/>
        <c:majorTickMark val="out"/>
        <c:minorTickMark val="none"/>
        <c:tickLblPos val="nextTo"/>
        <c:crossAx val="161681489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'YIL İTİBARİYLE KAYIT TERKİNLER'!$A$2:$A$3</c:f>
              <c:strCache>
                <c:ptCount val="2"/>
                <c:pt idx="0">
                  <c:v>2021/EKİM</c:v>
                </c:pt>
                <c:pt idx="1">
                  <c:v>2022/EKİM</c:v>
                </c:pt>
              </c:strCache>
            </c:strRef>
          </c:cat>
          <c:val>
            <c:numRef>
              <c:f>'YIL İTİBARİYLE KAYIT TERKİNLER'!$B$2:$B$3</c:f>
              <c:numCache>
                <c:formatCode>General</c:formatCode>
                <c:ptCount val="2"/>
                <c:pt idx="0">
                  <c:v>12</c:v>
                </c:pt>
                <c:pt idx="1">
                  <c:v>17</c:v>
                </c:pt>
              </c:numCache>
            </c:numRef>
          </c:val>
          <c:extLst xmlns:c16r2="http://schemas.microsoft.com/office/drawing/2015/06/chart">
            <c:ext xmlns:c16="http://schemas.microsoft.com/office/drawing/2014/chart" uri="{C3380CC4-5D6E-409C-BE32-E72D297353CC}">
              <c16:uniqueId val="{00000000-5EAE-4934-8A96-9CEA6C570C55}"/>
            </c:ext>
          </c:extLst>
        </c:ser>
        <c:dLbls>
          <c:dLblPos val="outEnd"/>
          <c:showLegendKey val="0"/>
          <c:showVal val="1"/>
          <c:showCatName val="0"/>
          <c:showSerName val="0"/>
          <c:showPercent val="0"/>
          <c:showBubbleSize val="0"/>
        </c:dLbls>
        <c:gapWidth val="219"/>
        <c:overlap val="-27"/>
        <c:axId val="1616815440"/>
        <c:axId val="1616816528"/>
      </c:barChart>
      <c:catAx>
        <c:axId val="1616815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616816528"/>
        <c:crosses val="autoZero"/>
        <c:auto val="1"/>
        <c:lblAlgn val="ctr"/>
        <c:lblOffset val="100"/>
        <c:noMultiLvlLbl val="0"/>
      </c:catAx>
      <c:valAx>
        <c:axId val="1616816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616815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0000"/>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tr-T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'YIL İTİBARİYLE KAYIT TERKİNLER'!$L$2:$L$3</c:f>
              <c:strCache>
                <c:ptCount val="2"/>
                <c:pt idx="0">
                  <c:v>2021/EKİM</c:v>
                </c:pt>
                <c:pt idx="1">
                  <c:v>2022/EKİM</c:v>
                </c:pt>
              </c:strCache>
            </c:strRef>
          </c:cat>
          <c:val>
            <c:numRef>
              <c:f>'YIL İTİBARİYLE KAYIT TERKİNLER'!$M$2:$M$3</c:f>
              <c:numCache>
                <c:formatCode>General</c:formatCode>
                <c:ptCount val="2"/>
                <c:pt idx="0">
                  <c:v>9</c:v>
                </c:pt>
                <c:pt idx="1">
                  <c:v>5</c:v>
                </c:pt>
              </c:numCache>
            </c:numRef>
          </c:val>
          <c:extLst xmlns:c16r2="http://schemas.microsoft.com/office/drawing/2015/06/chart">
            <c:ext xmlns:c16="http://schemas.microsoft.com/office/drawing/2014/chart" uri="{C3380CC4-5D6E-409C-BE32-E72D297353CC}">
              <c16:uniqueId val="{00000000-E98F-47E2-BBE0-24FC83F8FC8E}"/>
            </c:ext>
          </c:extLst>
        </c:ser>
        <c:dLbls>
          <c:dLblPos val="inEnd"/>
          <c:showLegendKey val="0"/>
          <c:showVal val="1"/>
          <c:showCatName val="0"/>
          <c:showSerName val="0"/>
          <c:showPercent val="0"/>
          <c:showBubbleSize val="0"/>
        </c:dLbls>
        <c:gapWidth val="100"/>
        <c:overlap val="-24"/>
        <c:axId val="1616823056"/>
        <c:axId val="1616817072"/>
      </c:barChart>
      <c:catAx>
        <c:axId val="161682305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tr-TR"/>
          </a:p>
        </c:txPr>
        <c:crossAx val="1616817072"/>
        <c:crosses val="autoZero"/>
        <c:auto val="1"/>
        <c:lblAlgn val="ctr"/>
        <c:lblOffset val="100"/>
        <c:noMultiLvlLbl val="0"/>
      </c:catAx>
      <c:valAx>
        <c:axId val="161681707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tr-TR"/>
          </a:p>
        </c:txPr>
        <c:crossAx val="1616823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'KURULAN ŞİRKET SAYISI'!$C$2:$C$3</c:f>
              <c:strCache>
                <c:ptCount val="2"/>
                <c:pt idx="0">
                  <c:v>2021/EKİM</c:v>
                </c:pt>
                <c:pt idx="1">
                  <c:v>2022/EKİM</c:v>
                </c:pt>
              </c:strCache>
            </c:strRef>
          </c:cat>
          <c:val>
            <c:numRef>
              <c:f>'KURULAN ŞİRKET SAYISI'!$D$2:$D$3</c:f>
              <c:numCache>
                <c:formatCode>General</c:formatCode>
                <c:ptCount val="2"/>
                <c:pt idx="0">
                  <c:v>9</c:v>
                </c:pt>
                <c:pt idx="1">
                  <c:v>16</c:v>
                </c:pt>
              </c:numCache>
            </c:numRef>
          </c:val>
          <c:extLst xmlns:c16r2="http://schemas.microsoft.com/office/drawing/2015/06/chart">
            <c:ext xmlns:c16="http://schemas.microsoft.com/office/drawing/2014/chart" uri="{C3380CC4-5D6E-409C-BE32-E72D297353CC}">
              <c16:uniqueId val="{00000000-522D-4ED9-9664-3BBF0D84312E}"/>
            </c:ext>
          </c:extLst>
        </c:ser>
        <c:dLbls>
          <c:dLblPos val="outEnd"/>
          <c:showLegendKey val="0"/>
          <c:showVal val="1"/>
          <c:showCatName val="0"/>
          <c:showSerName val="0"/>
          <c:showPercent val="0"/>
          <c:showBubbleSize val="0"/>
        </c:dLbls>
        <c:gapWidth val="219"/>
        <c:overlap val="-27"/>
        <c:axId val="1616823600"/>
        <c:axId val="1616824144"/>
      </c:barChart>
      <c:catAx>
        <c:axId val="161682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616824144"/>
        <c:crosses val="autoZero"/>
        <c:auto val="1"/>
        <c:lblAlgn val="ctr"/>
        <c:lblOffset val="100"/>
        <c:noMultiLvlLbl val="0"/>
      </c:catAx>
      <c:valAx>
        <c:axId val="161682414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616823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FA63A23-151F-4957-BF8F-D1F169461515}" type="datetimeFigureOut">
              <a:rPr lang="tr-TR" smtClean="0"/>
              <a:t>18.08.2023</a:t>
            </a:fld>
            <a:endParaRPr lang="tr-TR" dirty="0"/>
          </a:p>
        </p:txBody>
      </p:sp>
      <p:sp>
        <p:nvSpPr>
          <p:cNvPr id="4" name="Slayt Görüntüsü Yer Tutucus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AC48B3B-8533-4B85-AD1E-CE7DB7C6212B}" type="slidenum">
              <a:rPr lang="tr-TR" smtClean="0"/>
              <a:t>‹#›</a:t>
            </a:fld>
            <a:endParaRPr lang="tr-TR" dirty="0"/>
          </a:p>
        </p:txBody>
      </p:sp>
    </p:spTree>
    <p:extLst>
      <p:ext uri="{BB962C8B-B14F-4D97-AF65-F5344CB8AC3E}">
        <p14:creationId xmlns:p14="http://schemas.microsoft.com/office/powerpoint/2010/main" val="2625544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AC48B3B-8533-4B85-AD1E-CE7DB7C6212B}" type="slidenum">
              <a:rPr lang="tr-TR" smtClean="0"/>
              <a:t>18</a:t>
            </a:fld>
            <a:endParaRPr lang="tr-TR" dirty="0"/>
          </a:p>
        </p:txBody>
      </p:sp>
    </p:spTree>
    <p:extLst>
      <p:ext uri="{BB962C8B-B14F-4D97-AF65-F5344CB8AC3E}">
        <p14:creationId xmlns:p14="http://schemas.microsoft.com/office/powerpoint/2010/main" val="3894301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AC48B3B-8533-4B85-AD1E-CE7DB7C6212B}" type="slidenum">
              <a:rPr lang="tr-TR" smtClean="0"/>
              <a:t>19</a:t>
            </a:fld>
            <a:endParaRPr lang="tr-TR" dirty="0"/>
          </a:p>
        </p:txBody>
      </p:sp>
    </p:spTree>
    <p:extLst>
      <p:ext uri="{BB962C8B-B14F-4D97-AF65-F5344CB8AC3E}">
        <p14:creationId xmlns:p14="http://schemas.microsoft.com/office/powerpoint/2010/main" val="2599267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AC48B3B-8533-4B85-AD1E-CE7DB7C6212B}" type="slidenum">
              <a:rPr lang="tr-TR" smtClean="0"/>
              <a:t>21</a:t>
            </a:fld>
            <a:endParaRPr lang="tr-TR" dirty="0"/>
          </a:p>
        </p:txBody>
      </p:sp>
    </p:spTree>
    <p:extLst>
      <p:ext uri="{BB962C8B-B14F-4D97-AF65-F5344CB8AC3E}">
        <p14:creationId xmlns:p14="http://schemas.microsoft.com/office/powerpoint/2010/main" val="406973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tr-TR"/>
              <a:t>Asıl başlık stili için tıklatın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0C6A1827-98BE-43D2-974B-BAD51FD478A4}" type="datetimeFigureOut">
              <a:rPr lang="tr-TR" smtClean="0"/>
              <a:t>18.08.2023</a:t>
            </a:fld>
            <a:endParaRPr lang="tr-TR"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tr-TR"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4D4E50A2-9332-4828-8E5A-E63AE6829FEA}" type="slidenum">
              <a:rPr lang="tr-TR" smtClean="0"/>
              <a:t>‹#›</a:t>
            </a:fld>
            <a:endParaRPr lang="tr-TR"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6973159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C6A1827-98BE-43D2-974B-BAD51FD478A4}" type="datetimeFigureOut">
              <a:rPr lang="tr-TR" smtClean="0"/>
              <a:t>18.08.2023</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4D4E50A2-9332-4828-8E5A-E63AE6829FEA}" type="slidenum">
              <a:rPr lang="tr-TR" smtClean="0"/>
              <a:t>‹#›</a:t>
            </a:fld>
            <a:endParaRPr lang="tr-TR" dirty="0"/>
          </a:p>
        </p:txBody>
      </p:sp>
    </p:spTree>
    <p:extLst>
      <p:ext uri="{BB962C8B-B14F-4D97-AF65-F5344CB8AC3E}">
        <p14:creationId xmlns:p14="http://schemas.microsoft.com/office/powerpoint/2010/main" val="901252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C6A1827-98BE-43D2-974B-BAD51FD478A4}" type="datetimeFigureOut">
              <a:rPr lang="tr-TR" smtClean="0"/>
              <a:t>18.08.2023</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4D4E50A2-9332-4828-8E5A-E63AE6829FEA}" type="slidenum">
              <a:rPr lang="tr-TR" smtClean="0"/>
              <a:t>‹#›</a:t>
            </a:fld>
            <a:endParaRPr lang="tr-TR" dirty="0"/>
          </a:p>
        </p:txBody>
      </p:sp>
    </p:spTree>
    <p:extLst>
      <p:ext uri="{BB962C8B-B14F-4D97-AF65-F5344CB8AC3E}">
        <p14:creationId xmlns:p14="http://schemas.microsoft.com/office/powerpoint/2010/main" val="66448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C6A1827-98BE-43D2-974B-BAD51FD478A4}" type="datetimeFigureOut">
              <a:rPr lang="tr-TR" smtClean="0"/>
              <a:t>18.08.2023</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4D4E50A2-9332-4828-8E5A-E63AE6829FEA}" type="slidenum">
              <a:rPr lang="tr-TR" smtClean="0"/>
              <a:t>‹#›</a:t>
            </a:fld>
            <a:endParaRPr lang="tr-TR" dirty="0"/>
          </a:p>
        </p:txBody>
      </p:sp>
    </p:spTree>
    <p:extLst>
      <p:ext uri="{BB962C8B-B14F-4D97-AF65-F5344CB8AC3E}">
        <p14:creationId xmlns:p14="http://schemas.microsoft.com/office/powerpoint/2010/main" val="3804326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0C6A1827-98BE-43D2-974B-BAD51FD478A4}" type="datetimeFigureOut">
              <a:rPr lang="tr-TR" smtClean="0"/>
              <a:t>18.08.2023</a:t>
            </a:fld>
            <a:endParaRPr lang="tr-TR"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tr-TR"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4D4E50A2-9332-4828-8E5A-E63AE6829FEA}" type="slidenum">
              <a:rPr lang="tr-TR" smtClean="0"/>
              <a:t>‹#›</a:t>
            </a:fld>
            <a:endParaRPr lang="tr-TR"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9678788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a:t>Asıl başlık stili için tıklatın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C6A1827-98BE-43D2-974B-BAD51FD478A4}" type="datetimeFigureOut">
              <a:rPr lang="tr-TR" smtClean="0"/>
              <a:t>18.08.2023</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4D4E50A2-9332-4828-8E5A-E63AE6829FEA}" type="slidenum">
              <a:rPr lang="tr-TR" smtClean="0"/>
              <a:t>‹#›</a:t>
            </a:fld>
            <a:endParaRPr lang="tr-TR" dirty="0"/>
          </a:p>
        </p:txBody>
      </p:sp>
    </p:spTree>
    <p:extLst>
      <p:ext uri="{BB962C8B-B14F-4D97-AF65-F5344CB8AC3E}">
        <p14:creationId xmlns:p14="http://schemas.microsoft.com/office/powerpoint/2010/main" val="1359970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0C6A1827-98BE-43D2-974B-BAD51FD478A4}" type="datetimeFigureOut">
              <a:rPr lang="tr-TR" smtClean="0"/>
              <a:t>18.08.2023</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4D4E50A2-9332-4828-8E5A-E63AE6829FEA}" type="slidenum">
              <a:rPr lang="tr-TR" smtClean="0"/>
              <a:t>‹#›</a:t>
            </a:fld>
            <a:endParaRPr lang="tr-TR" dirty="0"/>
          </a:p>
        </p:txBody>
      </p:sp>
    </p:spTree>
    <p:extLst>
      <p:ext uri="{BB962C8B-B14F-4D97-AF65-F5344CB8AC3E}">
        <p14:creationId xmlns:p14="http://schemas.microsoft.com/office/powerpoint/2010/main" val="1765122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0C6A1827-98BE-43D2-974B-BAD51FD478A4}" type="datetimeFigureOut">
              <a:rPr lang="tr-TR" smtClean="0"/>
              <a:t>18.08.2023</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4D4E50A2-9332-4828-8E5A-E63AE6829FEA}" type="slidenum">
              <a:rPr lang="tr-TR" smtClean="0"/>
              <a:t>‹#›</a:t>
            </a:fld>
            <a:endParaRPr lang="tr-TR" dirty="0"/>
          </a:p>
        </p:txBody>
      </p:sp>
    </p:spTree>
    <p:extLst>
      <p:ext uri="{BB962C8B-B14F-4D97-AF65-F5344CB8AC3E}">
        <p14:creationId xmlns:p14="http://schemas.microsoft.com/office/powerpoint/2010/main" val="3241365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6A1827-98BE-43D2-974B-BAD51FD478A4}" type="datetimeFigureOut">
              <a:rPr lang="tr-TR" smtClean="0"/>
              <a:t>18.08.2023</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4D4E50A2-9332-4828-8E5A-E63AE6829FEA}" type="slidenum">
              <a:rPr lang="tr-TR" smtClean="0"/>
              <a:t>‹#›</a:t>
            </a:fld>
            <a:endParaRPr lang="tr-TR" dirty="0"/>
          </a:p>
        </p:txBody>
      </p:sp>
    </p:spTree>
    <p:extLst>
      <p:ext uri="{BB962C8B-B14F-4D97-AF65-F5344CB8AC3E}">
        <p14:creationId xmlns:p14="http://schemas.microsoft.com/office/powerpoint/2010/main" val="626342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tr-TR"/>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C6A1827-98BE-43D2-974B-BAD51FD478A4}" type="datetimeFigureOut">
              <a:rPr lang="tr-TR" smtClean="0"/>
              <a:t>18.08.2023</a:t>
            </a:fld>
            <a:endParaRPr lang="tr-TR"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D4E50A2-9332-4828-8E5A-E63AE6829FEA}" type="slidenum">
              <a:rPr lang="tr-TR" smtClean="0"/>
              <a:t>‹#›</a:t>
            </a:fld>
            <a:endParaRPr lang="tr-TR"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13045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C6A1827-98BE-43D2-974B-BAD51FD478A4}" type="datetimeFigureOut">
              <a:rPr lang="tr-TR" smtClean="0"/>
              <a:t>18.08.2023</a:t>
            </a:fld>
            <a:endParaRPr lang="tr-TR"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D4E50A2-9332-4828-8E5A-E63AE6829FEA}" type="slidenum">
              <a:rPr lang="tr-TR" smtClean="0"/>
              <a:t>‹#›</a:t>
            </a:fld>
            <a:endParaRPr lang="tr-TR"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79351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0C6A1827-98BE-43D2-974B-BAD51FD478A4}" type="datetimeFigureOut">
              <a:rPr lang="tr-TR" smtClean="0"/>
              <a:t>18.08.2023</a:t>
            </a:fld>
            <a:endParaRPr lang="tr-TR"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tr-TR"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4D4E50A2-9332-4828-8E5A-E63AE6829FEA}" type="slidenum">
              <a:rPr lang="tr-TR" smtClean="0"/>
              <a:t>‹#›</a:t>
            </a:fld>
            <a:endParaRPr lang="tr-TR"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6302462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101363" y="2461846"/>
            <a:ext cx="8053754" cy="1169551"/>
          </a:xfrm>
          <a:prstGeom prst="rect">
            <a:avLst/>
          </a:prstGeom>
          <a:noFill/>
        </p:spPr>
        <p:txBody>
          <a:bodyPr wrap="square" rtlCol="0">
            <a:spAutoFit/>
          </a:bodyPr>
          <a:lstStyle/>
          <a:p>
            <a:pPr algn="ctr"/>
            <a:r>
              <a:rPr lang="tr-TR" sz="2500" b="1" dirty="0">
                <a:solidFill>
                  <a:srgbClr val="FF0000"/>
                </a:solidFill>
                <a:latin typeface="Times New Roman" panose="02020603050405020304" pitchFamily="18" charset="0"/>
                <a:cs typeface="Times New Roman" panose="02020603050405020304" pitchFamily="18" charset="0"/>
              </a:rPr>
              <a:t>2022 YILI </a:t>
            </a:r>
            <a:r>
              <a:rPr lang="tr-TR" sz="2500" b="1" dirty="0" smtClean="0">
                <a:solidFill>
                  <a:srgbClr val="FF0000"/>
                </a:solidFill>
                <a:latin typeface="Times New Roman" panose="02020603050405020304" pitchFamily="18" charset="0"/>
                <a:cs typeface="Times New Roman" panose="02020603050405020304" pitchFamily="18" charset="0"/>
              </a:rPr>
              <a:t>EKİM </a:t>
            </a:r>
            <a:r>
              <a:rPr lang="tr-TR" sz="2500" b="1" dirty="0">
                <a:solidFill>
                  <a:srgbClr val="FF0000"/>
                </a:solidFill>
                <a:latin typeface="Times New Roman" panose="02020603050405020304" pitchFamily="18" charset="0"/>
                <a:cs typeface="Times New Roman" panose="02020603050405020304" pitchFamily="18" charset="0"/>
              </a:rPr>
              <a:t>AYI </a:t>
            </a:r>
            <a:br>
              <a:rPr lang="tr-TR" sz="2500" b="1" dirty="0">
                <a:solidFill>
                  <a:srgbClr val="FF0000"/>
                </a:solidFill>
                <a:latin typeface="Times New Roman" panose="02020603050405020304" pitchFamily="18" charset="0"/>
                <a:cs typeface="Times New Roman" panose="02020603050405020304" pitchFamily="18" charset="0"/>
              </a:rPr>
            </a:br>
            <a:r>
              <a:rPr lang="tr-TR" sz="2500" b="1" dirty="0">
                <a:solidFill>
                  <a:srgbClr val="FF0000"/>
                </a:solidFill>
                <a:latin typeface="Times New Roman" panose="02020603050405020304" pitchFamily="18" charset="0"/>
                <a:cs typeface="Times New Roman" panose="02020603050405020304" pitchFamily="18" charset="0"/>
              </a:rPr>
              <a:t> FAALİYET RAPORU</a:t>
            </a:r>
            <a:r>
              <a:rPr lang="tr-TR" sz="2000" b="1" dirty="0">
                <a:solidFill>
                  <a:srgbClr val="FF0000"/>
                </a:solidFill>
                <a:latin typeface="Times New Roman" panose="02020603050405020304" pitchFamily="18" charset="0"/>
                <a:cs typeface="Times New Roman" panose="02020603050405020304" pitchFamily="18" charset="0"/>
              </a:rPr>
              <a:t/>
            </a:r>
            <a:br>
              <a:rPr lang="tr-TR" sz="2000" b="1" dirty="0">
                <a:solidFill>
                  <a:srgbClr val="FF0000"/>
                </a:solidFill>
                <a:latin typeface="Times New Roman" panose="02020603050405020304" pitchFamily="18" charset="0"/>
                <a:cs typeface="Times New Roman" panose="02020603050405020304" pitchFamily="18" charset="0"/>
              </a:rPr>
            </a:br>
            <a:endParaRPr lang="tr-TR"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8246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29167" y="438664"/>
            <a:ext cx="9484822" cy="1051560"/>
          </a:xfrm>
        </p:spPr>
        <p:txBody>
          <a:bodyPr>
            <a:normAutofit fontScale="90000"/>
          </a:bodyPr>
          <a:lstStyle/>
          <a:p>
            <a:pPr algn="ctr"/>
            <a:r>
              <a:rPr lang="tr-TR" sz="2000" b="1" dirty="0" smtClean="0">
                <a:solidFill>
                  <a:srgbClr val="FF0000"/>
                </a:solidFill>
              </a:rPr>
              <a:t>Denetimli Serbestlik Müdürlüğü aracılığı ile 29 Ekim Cumhuriyet Bayramı kutlamaları kapsamında</a:t>
            </a:r>
            <a:r>
              <a:rPr lang="tr-TR" sz="2000" b="1" dirty="0">
                <a:solidFill>
                  <a:srgbClr val="FF0000"/>
                </a:solidFill>
              </a:rPr>
              <a:t> </a:t>
            </a:r>
            <a:r>
              <a:rPr lang="tr-TR" sz="2000" b="1" dirty="0" smtClean="0">
                <a:solidFill>
                  <a:srgbClr val="FF0000"/>
                </a:solidFill>
              </a:rPr>
              <a:t>Odamızın </a:t>
            </a:r>
            <a:r>
              <a:rPr lang="tr-TR" sz="2000" b="1" dirty="0" smtClean="0">
                <a:solidFill>
                  <a:srgbClr val="FF0000"/>
                </a:solidFill>
              </a:rPr>
              <a:t>da içinde yer aldığı ,Kızılay </a:t>
            </a:r>
            <a:r>
              <a:rPr lang="tr-TR" sz="2000" b="1" dirty="0">
                <a:solidFill>
                  <a:srgbClr val="FF0000"/>
                </a:solidFill>
              </a:rPr>
              <a:t>Konya Ereğli </a:t>
            </a:r>
            <a:r>
              <a:rPr lang="tr-TR" sz="2000" b="1" dirty="0" smtClean="0">
                <a:solidFill>
                  <a:srgbClr val="FF0000"/>
                </a:solidFill>
              </a:rPr>
              <a:t>Şubesi, </a:t>
            </a:r>
            <a:r>
              <a:rPr lang="tr-TR" sz="2000" b="1" dirty="0">
                <a:solidFill>
                  <a:srgbClr val="FF0000"/>
                </a:solidFill>
              </a:rPr>
              <a:t> Ereğli Ticaret Borsası ve Ziraat Odası Başkanlıkları işbirlikleri ile hazırlanan hediye paketleri, kışlık montlar, </a:t>
            </a:r>
            <a:r>
              <a:rPr lang="tr-TR" sz="2000" b="1" dirty="0" smtClean="0">
                <a:solidFill>
                  <a:srgbClr val="FF0000"/>
                </a:solidFill>
              </a:rPr>
              <a:t>kırtasiye </a:t>
            </a:r>
            <a:r>
              <a:rPr lang="tr-TR" sz="2000" b="1" dirty="0">
                <a:solidFill>
                  <a:srgbClr val="FF0000"/>
                </a:solidFill>
              </a:rPr>
              <a:t>çekleri, ayakkabı ve giysiler </a:t>
            </a:r>
            <a:r>
              <a:rPr lang="tr-TR" sz="2000" b="1" dirty="0" smtClean="0">
                <a:solidFill>
                  <a:srgbClr val="FF0000"/>
                </a:solidFill>
              </a:rPr>
              <a:t>hediye edilmiştir.</a:t>
            </a:r>
            <a:r>
              <a:rPr lang="tr-TR" sz="2000" dirty="0">
                <a:solidFill>
                  <a:srgbClr val="FF0000"/>
                </a:solidFill>
              </a:rPr>
              <a:t/>
            </a:r>
            <a:br>
              <a:rPr lang="tr-TR" sz="2000" dirty="0">
                <a:solidFill>
                  <a:srgbClr val="FF0000"/>
                </a:solidFill>
              </a:rPr>
            </a:br>
            <a:r>
              <a:rPr lang="tr-TR" sz="2000" dirty="0">
                <a:solidFill>
                  <a:srgbClr val="FF0000"/>
                </a:solidFill>
              </a:rPr>
              <a:t/>
            </a:r>
            <a:br>
              <a:rPr lang="tr-TR" sz="2000" dirty="0">
                <a:solidFill>
                  <a:srgbClr val="FF0000"/>
                </a:solidFill>
              </a:rPr>
            </a:br>
            <a:endParaRPr lang="tr-TR" sz="1800" b="1" dirty="0">
              <a:solidFill>
                <a:srgbClr val="FF0000"/>
              </a:solidFill>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flipH="1">
            <a:off x="2913235" y="1574128"/>
            <a:ext cx="6716686" cy="4473317"/>
          </a:xfrm>
          <a:prstGeom prst="rect">
            <a:avLst/>
          </a:prstGeom>
        </p:spPr>
      </p:pic>
    </p:spTree>
    <p:extLst>
      <p:ext uri="{BB962C8B-B14F-4D97-AF65-F5344CB8AC3E}">
        <p14:creationId xmlns:p14="http://schemas.microsoft.com/office/powerpoint/2010/main" val="596781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03308" y="331573"/>
            <a:ext cx="9484822" cy="904103"/>
          </a:xfrm>
        </p:spPr>
        <p:txBody>
          <a:bodyPr>
            <a:noAutofit/>
          </a:bodyPr>
          <a:lstStyle/>
          <a:p>
            <a:pPr algn="ctr"/>
            <a:r>
              <a:rPr lang="tr-TR" sz="2000" b="1" dirty="0">
                <a:solidFill>
                  <a:srgbClr val="FF0000"/>
                </a:solidFill>
              </a:rPr>
              <a:t>Türkiye'nin vizyon projeleri arasında yer alan </a:t>
            </a:r>
            <a:r>
              <a:rPr lang="tr-TR" sz="2000" b="1" dirty="0" err="1" smtClean="0">
                <a:solidFill>
                  <a:srgbClr val="FF0000"/>
                </a:solidFill>
              </a:rPr>
              <a:t>TOGG'un</a:t>
            </a:r>
            <a:r>
              <a:rPr lang="tr-TR" sz="2000" b="1" dirty="0" smtClean="0">
                <a:solidFill>
                  <a:srgbClr val="FF0000"/>
                </a:solidFill>
              </a:rPr>
              <a:t> </a:t>
            </a:r>
            <a:r>
              <a:rPr lang="tr-TR" sz="2000" b="1" dirty="0">
                <a:solidFill>
                  <a:srgbClr val="FF0000"/>
                </a:solidFill>
              </a:rPr>
              <a:t>seri üretiminin yapılacağı Gemlik Kampüsü'nde </a:t>
            </a:r>
            <a:r>
              <a:rPr lang="tr-TR" sz="2000" b="1" dirty="0" smtClean="0">
                <a:solidFill>
                  <a:srgbClr val="FF0000"/>
                </a:solidFill>
              </a:rPr>
              <a:t>düzenlenen açılışa Yönetim Kurulu Başkanımız Sayın Mahmut </a:t>
            </a:r>
            <a:r>
              <a:rPr lang="tr-TR" sz="2000" b="1" dirty="0" err="1" smtClean="0">
                <a:solidFill>
                  <a:srgbClr val="FF0000"/>
                </a:solidFill>
              </a:rPr>
              <a:t>Özkoç</a:t>
            </a:r>
            <a:r>
              <a:rPr lang="tr-TR" sz="2000" b="1" dirty="0" smtClean="0">
                <a:solidFill>
                  <a:srgbClr val="FF0000"/>
                </a:solidFill>
              </a:rPr>
              <a:t> katıldı.</a:t>
            </a:r>
            <a:endParaRPr lang="tr-TR" sz="2000" b="1" dirty="0">
              <a:solidFill>
                <a:srgbClr val="FF0000"/>
              </a:solidFill>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03045" y="1317230"/>
            <a:ext cx="7685347" cy="4983278"/>
          </a:xfrm>
          <a:prstGeom prst="rect">
            <a:avLst/>
          </a:prstGeom>
        </p:spPr>
      </p:pic>
    </p:spTree>
    <p:extLst>
      <p:ext uri="{BB962C8B-B14F-4D97-AF65-F5344CB8AC3E}">
        <p14:creationId xmlns:p14="http://schemas.microsoft.com/office/powerpoint/2010/main" val="502787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05064" y="507278"/>
            <a:ext cx="7526956" cy="385011"/>
          </a:xfrm>
        </p:spPr>
        <p:txBody>
          <a:bodyPr>
            <a:normAutofit fontScale="90000"/>
          </a:bodyPr>
          <a:lstStyle/>
          <a:p>
            <a:pPr algn="ctr"/>
            <a:r>
              <a:rPr lang="tr-TR" sz="2000" b="1" dirty="0" smtClean="0">
                <a:solidFill>
                  <a:srgbClr val="FF0000"/>
                </a:solidFill>
              </a:rPr>
              <a:t>2022/EKİM AYI ODAMIZ </a:t>
            </a:r>
            <a:r>
              <a:rPr lang="tr-TR" sz="2000" b="1" dirty="0">
                <a:solidFill>
                  <a:srgbClr val="FF0000"/>
                </a:solidFill>
              </a:rPr>
              <a:t>TARAFINDAN VERİLEN KAPASİTE </a:t>
            </a:r>
            <a:r>
              <a:rPr lang="tr-TR" sz="2000" b="1" dirty="0" smtClean="0">
                <a:solidFill>
                  <a:srgbClr val="FF0000"/>
                </a:solidFill>
              </a:rPr>
              <a:t>RAPOR İSTATİSTİĞİ</a:t>
            </a:r>
            <a:endParaRPr lang="tr-TR" sz="2000" b="1" dirty="0">
              <a:solidFill>
                <a:srgbClr val="FF0000"/>
              </a:solidFill>
            </a:endParaRPr>
          </a:p>
        </p:txBody>
      </p:sp>
      <p:graphicFrame>
        <p:nvGraphicFramePr>
          <p:cNvPr id="5" name="Tablo 4"/>
          <p:cNvGraphicFramePr>
            <a:graphicFrameLocks noGrp="1"/>
          </p:cNvGraphicFramePr>
          <p:nvPr>
            <p:extLst>
              <p:ext uri="{D42A27DB-BD31-4B8C-83A1-F6EECF244321}">
                <p14:modId xmlns:p14="http://schemas.microsoft.com/office/powerpoint/2010/main" val="3195734959"/>
              </p:ext>
            </p:extLst>
          </p:nvPr>
        </p:nvGraphicFramePr>
        <p:xfrm>
          <a:off x="2498291" y="1046920"/>
          <a:ext cx="8638138" cy="4930367"/>
        </p:xfrm>
        <a:graphic>
          <a:graphicData uri="http://schemas.openxmlformats.org/drawingml/2006/table">
            <a:tbl>
              <a:tblPr firstRow="1" bandRow="1">
                <a:tableStyleId>{5C22544A-7EE6-4342-B048-85BDC9FD1C3A}</a:tableStyleId>
              </a:tblPr>
              <a:tblGrid>
                <a:gridCol w="4319069">
                  <a:extLst>
                    <a:ext uri="{9D8B030D-6E8A-4147-A177-3AD203B41FA5}">
                      <a16:colId xmlns:a16="http://schemas.microsoft.com/office/drawing/2014/main" xmlns="" val="790905439"/>
                    </a:ext>
                  </a:extLst>
                </a:gridCol>
                <a:gridCol w="4319069">
                  <a:extLst>
                    <a:ext uri="{9D8B030D-6E8A-4147-A177-3AD203B41FA5}">
                      <a16:colId xmlns:a16="http://schemas.microsoft.com/office/drawing/2014/main" xmlns="" val="3205978956"/>
                    </a:ext>
                  </a:extLst>
                </a:gridCol>
              </a:tblGrid>
              <a:tr h="379259">
                <a:tc>
                  <a:txBody>
                    <a:bodyPr/>
                    <a:lstStyle/>
                    <a:p>
                      <a:pPr algn="ctr"/>
                      <a:r>
                        <a:rPr lang="tr-TR" dirty="0">
                          <a:solidFill>
                            <a:srgbClr val="FF0000"/>
                          </a:solidFill>
                        </a:rPr>
                        <a:t>AYLAR</a:t>
                      </a:r>
                    </a:p>
                  </a:txBody>
                  <a:tcPr>
                    <a:solidFill>
                      <a:schemeClr val="bg1">
                        <a:lumMod val="85000"/>
                      </a:schemeClr>
                    </a:solidFill>
                  </a:tcPr>
                </a:tc>
                <a:tc>
                  <a:txBody>
                    <a:bodyPr/>
                    <a:lstStyle/>
                    <a:p>
                      <a:pPr algn="ctr"/>
                      <a:r>
                        <a:rPr lang="tr-TR" dirty="0">
                          <a:solidFill>
                            <a:srgbClr val="FF0000"/>
                          </a:solidFill>
                        </a:rPr>
                        <a:t>ADET</a:t>
                      </a:r>
                    </a:p>
                  </a:txBody>
                  <a:tcPr>
                    <a:solidFill>
                      <a:schemeClr val="bg1">
                        <a:lumMod val="85000"/>
                      </a:schemeClr>
                    </a:solidFill>
                  </a:tcPr>
                </a:tc>
                <a:extLst>
                  <a:ext uri="{0D108BD9-81ED-4DB2-BD59-A6C34878D82A}">
                    <a16:rowId xmlns:a16="http://schemas.microsoft.com/office/drawing/2014/main" xmlns="" val="1667743031"/>
                  </a:ext>
                </a:extLst>
              </a:tr>
              <a:tr h="379259">
                <a:tc>
                  <a:txBody>
                    <a:bodyPr/>
                    <a:lstStyle/>
                    <a:p>
                      <a:pPr algn="ctr"/>
                      <a:r>
                        <a:rPr lang="tr-TR" dirty="0"/>
                        <a:t>OCAK</a:t>
                      </a:r>
                    </a:p>
                  </a:txBody>
                  <a:tcPr/>
                </a:tc>
                <a:tc>
                  <a:txBody>
                    <a:bodyPr/>
                    <a:lstStyle/>
                    <a:p>
                      <a:pPr algn="ctr"/>
                      <a:r>
                        <a:rPr lang="tr-TR" dirty="0"/>
                        <a:t>8</a:t>
                      </a:r>
                    </a:p>
                  </a:txBody>
                  <a:tcPr/>
                </a:tc>
                <a:extLst>
                  <a:ext uri="{0D108BD9-81ED-4DB2-BD59-A6C34878D82A}">
                    <a16:rowId xmlns:a16="http://schemas.microsoft.com/office/drawing/2014/main" xmlns="" val="2111407216"/>
                  </a:ext>
                </a:extLst>
              </a:tr>
              <a:tr h="379259">
                <a:tc>
                  <a:txBody>
                    <a:bodyPr/>
                    <a:lstStyle/>
                    <a:p>
                      <a:pPr algn="ctr"/>
                      <a:r>
                        <a:rPr lang="tr-TR" dirty="0"/>
                        <a:t>ŞUBAT</a:t>
                      </a:r>
                    </a:p>
                  </a:txBody>
                  <a:tcPr/>
                </a:tc>
                <a:tc>
                  <a:txBody>
                    <a:bodyPr/>
                    <a:lstStyle/>
                    <a:p>
                      <a:pPr algn="ctr"/>
                      <a:r>
                        <a:rPr lang="tr-TR" dirty="0"/>
                        <a:t>4</a:t>
                      </a:r>
                    </a:p>
                  </a:txBody>
                  <a:tcPr/>
                </a:tc>
                <a:extLst>
                  <a:ext uri="{0D108BD9-81ED-4DB2-BD59-A6C34878D82A}">
                    <a16:rowId xmlns:a16="http://schemas.microsoft.com/office/drawing/2014/main" xmlns="" val="2066529384"/>
                  </a:ext>
                </a:extLst>
              </a:tr>
              <a:tr h="379259">
                <a:tc>
                  <a:txBody>
                    <a:bodyPr/>
                    <a:lstStyle/>
                    <a:p>
                      <a:pPr algn="ctr"/>
                      <a:r>
                        <a:rPr lang="tr-TR" dirty="0"/>
                        <a:t>MART</a:t>
                      </a:r>
                    </a:p>
                  </a:txBody>
                  <a:tcPr/>
                </a:tc>
                <a:tc>
                  <a:txBody>
                    <a:bodyPr/>
                    <a:lstStyle/>
                    <a:p>
                      <a:pPr algn="ctr"/>
                      <a:r>
                        <a:rPr lang="tr-TR" dirty="0"/>
                        <a:t>6</a:t>
                      </a:r>
                    </a:p>
                  </a:txBody>
                  <a:tcPr/>
                </a:tc>
                <a:extLst>
                  <a:ext uri="{0D108BD9-81ED-4DB2-BD59-A6C34878D82A}">
                    <a16:rowId xmlns:a16="http://schemas.microsoft.com/office/drawing/2014/main" xmlns="" val="4068690849"/>
                  </a:ext>
                </a:extLst>
              </a:tr>
              <a:tr h="379259">
                <a:tc>
                  <a:txBody>
                    <a:bodyPr/>
                    <a:lstStyle/>
                    <a:p>
                      <a:pPr algn="ctr"/>
                      <a:r>
                        <a:rPr lang="tr-TR" dirty="0"/>
                        <a:t>NİSAN </a:t>
                      </a:r>
                    </a:p>
                  </a:txBody>
                  <a:tcPr/>
                </a:tc>
                <a:tc>
                  <a:txBody>
                    <a:bodyPr/>
                    <a:lstStyle/>
                    <a:p>
                      <a:pPr algn="ctr"/>
                      <a:r>
                        <a:rPr lang="tr-TR" dirty="0"/>
                        <a:t>16</a:t>
                      </a:r>
                    </a:p>
                  </a:txBody>
                  <a:tcPr/>
                </a:tc>
                <a:extLst>
                  <a:ext uri="{0D108BD9-81ED-4DB2-BD59-A6C34878D82A}">
                    <a16:rowId xmlns:a16="http://schemas.microsoft.com/office/drawing/2014/main" xmlns="" val="3405456209"/>
                  </a:ext>
                </a:extLst>
              </a:tr>
              <a:tr h="379259">
                <a:tc>
                  <a:txBody>
                    <a:bodyPr/>
                    <a:lstStyle/>
                    <a:p>
                      <a:pPr algn="ctr"/>
                      <a:r>
                        <a:rPr lang="tr-TR" dirty="0"/>
                        <a:t>MAYIS</a:t>
                      </a:r>
                    </a:p>
                  </a:txBody>
                  <a:tcPr/>
                </a:tc>
                <a:tc>
                  <a:txBody>
                    <a:bodyPr/>
                    <a:lstStyle/>
                    <a:p>
                      <a:pPr algn="ctr"/>
                      <a:r>
                        <a:rPr lang="tr-TR" dirty="0"/>
                        <a:t>15</a:t>
                      </a:r>
                    </a:p>
                  </a:txBody>
                  <a:tcPr/>
                </a:tc>
                <a:extLst>
                  <a:ext uri="{0D108BD9-81ED-4DB2-BD59-A6C34878D82A}">
                    <a16:rowId xmlns:a16="http://schemas.microsoft.com/office/drawing/2014/main" xmlns="" val="1781413192"/>
                  </a:ext>
                </a:extLst>
              </a:tr>
              <a:tr h="379259">
                <a:tc>
                  <a:txBody>
                    <a:bodyPr/>
                    <a:lstStyle/>
                    <a:p>
                      <a:pPr algn="ctr"/>
                      <a:r>
                        <a:rPr lang="tr-TR" dirty="0"/>
                        <a:t>HAZİRAN</a:t>
                      </a:r>
                    </a:p>
                  </a:txBody>
                  <a:tcPr/>
                </a:tc>
                <a:tc>
                  <a:txBody>
                    <a:bodyPr/>
                    <a:lstStyle/>
                    <a:p>
                      <a:pPr algn="ctr"/>
                      <a:r>
                        <a:rPr lang="tr-TR" dirty="0"/>
                        <a:t>9</a:t>
                      </a:r>
                    </a:p>
                  </a:txBody>
                  <a:tcPr/>
                </a:tc>
                <a:extLst>
                  <a:ext uri="{0D108BD9-81ED-4DB2-BD59-A6C34878D82A}">
                    <a16:rowId xmlns:a16="http://schemas.microsoft.com/office/drawing/2014/main" xmlns="" val="3718690304"/>
                  </a:ext>
                </a:extLst>
              </a:tr>
              <a:tr h="379259">
                <a:tc>
                  <a:txBody>
                    <a:bodyPr/>
                    <a:lstStyle/>
                    <a:p>
                      <a:pPr algn="ctr"/>
                      <a:r>
                        <a:rPr lang="tr-TR" dirty="0"/>
                        <a:t>TEMMUZ</a:t>
                      </a:r>
                    </a:p>
                  </a:txBody>
                  <a:tcPr/>
                </a:tc>
                <a:tc>
                  <a:txBody>
                    <a:bodyPr/>
                    <a:lstStyle/>
                    <a:p>
                      <a:pPr algn="ctr"/>
                      <a:r>
                        <a:rPr lang="tr-TR" dirty="0"/>
                        <a:t>2</a:t>
                      </a:r>
                    </a:p>
                  </a:txBody>
                  <a:tcPr/>
                </a:tc>
                <a:extLst>
                  <a:ext uri="{0D108BD9-81ED-4DB2-BD59-A6C34878D82A}">
                    <a16:rowId xmlns:a16="http://schemas.microsoft.com/office/drawing/2014/main" xmlns="" val="2871091999"/>
                  </a:ext>
                </a:extLst>
              </a:tr>
              <a:tr h="379259">
                <a:tc>
                  <a:txBody>
                    <a:bodyPr/>
                    <a:lstStyle/>
                    <a:p>
                      <a:pPr algn="ctr"/>
                      <a:r>
                        <a:rPr lang="tr-TR" dirty="0"/>
                        <a:t>AĞUSTOS</a:t>
                      </a:r>
                    </a:p>
                  </a:txBody>
                  <a:tcPr/>
                </a:tc>
                <a:tc>
                  <a:txBody>
                    <a:bodyPr/>
                    <a:lstStyle/>
                    <a:p>
                      <a:pPr algn="ctr"/>
                      <a:r>
                        <a:rPr lang="tr-TR" dirty="0" smtClean="0"/>
                        <a:t>4</a:t>
                      </a:r>
                      <a:endParaRPr lang="tr-TR" dirty="0"/>
                    </a:p>
                  </a:txBody>
                  <a:tcPr/>
                </a:tc>
                <a:extLst>
                  <a:ext uri="{0D108BD9-81ED-4DB2-BD59-A6C34878D82A}">
                    <a16:rowId xmlns:a16="http://schemas.microsoft.com/office/drawing/2014/main" xmlns="" val="840165362"/>
                  </a:ext>
                </a:extLst>
              </a:tr>
              <a:tr h="379259">
                <a:tc>
                  <a:txBody>
                    <a:bodyPr/>
                    <a:lstStyle/>
                    <a:p>
                      <a:pPr algn="ctr"/>
                      <a:r>
                        <a:rPr lang="tr-TR" dirty="0"/>
                        <a:t>EYLÜL</a:t>
                      </a:r>
                    </a:p>
                  </a:txBody>
                  <a:tcPr/>
                </a:tc>
                <a:tc>
                  <a:txBody>
                    <a:bodyPr/>
                    <a:lstStyle/>
                    <a:p>
                      <a:pPr algn="ctr"/>
                      <a:r>
                        <a:rPr lang="tr-TR" dirty="0" smtClean="0"/>
                        <a:t>8</a:t>
                      </a:r>
                      <a:endParaRPr lang="tr-TR" dirty="0"/>
                    </a:p>
                  </a:txBody>
                  <a:tcPr/>
                </a:tc>
                <a:extLst>
                  <a:ext uri="{0D108BD9-81ED-4DB2-BD59-A6C34878D82A}">
                    <a16:rowId xmlns:a16="http://schemas.microsoft.com/office/drawing/2014/main" xmlns="" val="3121588485"/>
                  </a:ext>
                </a:extLst>
              </a:tr>
              <a:tr h="379259">
                <a:tc>
                  <a:txBody>
                    <a:bodyPr/>
                    <a:lstStyle/>
                    <a:p>
                      <a:pPr algn="ctr"/>
                      <a:r>
                        <a:rPr lang="tr-TR" dirty="0"/>
                        <a:t>EKİM </a:t>
                      </a:r>
                    </a:p>
                  </a:txBody>
                  <a:tcPr/>
                </a:tc>
                <a:tc>
                  <a:txBody>
                    <a:bodyPr/>
                    <a:lstStyle/>
                    <a:p>
                      <a:pPr algn="ctr"/>
                      <a:r>
                        <a:rPr lang="tr-TR" dirty="0" smtClean="0"/>
                        <a:t>5</a:t>
                      </a:r>
                      <a:endParaRPr lang="tr-TR" dirty="0"/>
                    </a:p>
                  </a:txBody>
                  <a:tcPr/>
                </a:tc>
                <a:extLst>
                  <a:ext uri="{0D108BD9-81ED-4DB2-BD59-A6C34878D82A}">
                    <a16:rowId xmlns:a16="http://schemas.microsoft.com/office/drawing/2014/main" xmlns="" val="2759125286"/>
                  </a:ext>
                </a:extLst>
              </a:tr>
              <a:tr h="379259">
                <a:tc>
                  <a:txBody>
                    <a:bodyPr/>
                    <a:lstStyle/>
                    <a:p>
                      <a:pPr algn="ctr"/>
                      <a:r>
                        <a:rPr lang="tr-TR" dirty="0"/>
                        <a:t>KASIM</a:t>
                      </a:r>
                    </a:p>
                  </a:txBody>
                  <a:tcPr/>
                </a:tc>
                <a:tc>
                  <a:txBody>
                    <a:bodyPr/>
                    <a:lstStyle/>
                    <a:p>
                      <a:pPr algn="ctr"/>
                      <a:endParaRPr lang="tr-TR" dirty="0"/>
                    </a:p>
                  </a:txBody>
                  <a:tcPr/>
                </a:tc>
                <a:extLst>
                  <a:ext uri="{0D108BD9-81ED-4DB2-BD59-A6C34878D82A}">
                    <a16:rowId xmlns:a16="http://schemas.microsoft.com/office/drawing/2014/main" xmlns="" val="250677725"/>
                  </a:ext>
                </a:extLst>
              </a:tr>
              <a:tr h="379259">
                <a:tc>
                  <a:txBody>
                    <a:bodyPr/>
                    <a:lstStyle/>
                    <a:p>
                      <a:pPr algn="ctr"/>
                      <a:r>
                        <a:rPr lang="tr-TR" dirty="0"/>
                        <a:t>ARALIK</a:t>
                      </a:r>
                    </a:p>
                  </a:txBody>
                  <a:tcPr/>
                </a:tc>
                <a:tc>
                  <a:txBody>
                    <a:bodyPr/>
                    <a:lstStyle/>
                    <a:p>
                      <a:pPr algn="ctr"/>
                      <a:endParaRPr lang="tr-TR" dirty="0"/>
                    </a:p>
                  </a:txBody>
                  <a:tcPr/>
                </a:tc>
                <a:extLst>
                  <a:ext uri="{0D108BD9-81ED-4DB2-BD59-A6C34878D82A}">
                    <a16:rowId xmlns:a16="http://schemas.microsoft.com/office/drawing/2014/main" xmlns="" val="3716958265"/>
                  </a:ext>
                </a:extLst>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1618661139"/>
              </p:ext>
            </p:extLst>
          </p:nvPr>
        </p:nvGraphicFramePr>
        <p:xfrm>
          <a:off x="2498291" y="6023179"/>
          <a:ext cx="8638138" cy="365760"/>
        </p:xfrm>
        <a:graphic>
          <a:graphicData uri="http://schemas.openxmlformats.org/drawingml/2006/table">
            <a:tbl>
              <a:tblPr firstRow="1" bandRow="1">
                <a:tableStyleId>{5C22544A-7EE6-4342-B048-85BDC9FD1C3A}</a:tableStyleId>
              </a:tblPr>
              <a:tblGrid>
                <a:gridCol w="4319069">
                  <a:extLst>
                    <a:ext uri="{9D8B030D-6E8A-4147-A177-3AD203B41FA5}">
                      <a16:colId xmlns:a16="http://schemas.microsoft.com/office/drawing/2014/main" xmlns="" val="3746472674"/>
                    </a:ext>
                  </a:extLst>
                </a:gridCol>
                <a:gridCol w="4319069">
                  <a:extLst>
                    <a:ext uri="{9D8B030D-6E8A-4147-A177-3AD203B41FA5}">
                      <a16:colId xmlns:a16="http://schemas.microsoft.com/office/drawing/2014/main" xmlns="" val="2160488822"/>
                    </a:ext>
                  </a:extLst>
                </a:gridCol>
              </a:tblGrid>
              <a:tr h="271743">
                <a:tc>
                  <a:txBody>
                    <a:bodyPr/>
                    <a:lstStyle/>
                    <a:p>
                      <a:pPr algn="ctr"/>
                      <a:r>
                        <a:rPr lang="tr-TR" b="0" dirty="0">
                          <a:solidFill>
                            <a:srgbClr val="FF0000"/>
                          </a:solidFill>
                        </a:rPr>
                        <a:t>TOPLAM</a:t>
                      </a:r>
                    </a:p>
                  </a:txBody>
                  <a:tcPr>
                    <a:solidFill>
                      <a:schemeClr val="bg1">
                        <a:lumMod val="85000"/>
                      </a:schemeClr>
                    </a:solidFill>
                  </a:tcPr>
                </a:tc>
                <a:tc>
                  <a:txBody>
                    <a:bodyPr/>
                    <a:lstStyle/>
                    <a:p>
                      <a:pPr algn="ctr"/>
                      <a:r>
                        <a:rPr lang="tr-TR" b="0" dirty="0" smtClean="0">
                          <a:solidFill>
                            <a:srgbClr val="FF0000"/>
                          </a:solidFill>
                        </a:rPr>
                        <a:t>77</a:t>
                      </a:r>
                      <a:endParaRPr lang="tr-TR" b="0" dirty="0">
                        <a:solidFill>
                          <a:srgbClr val="FF0000"/>
                        </a:solidFill>
                      </a:endParaRPr>
                    </a:p>
                  </a:txBody>
                  <a:tcPr>
                    <a:solidFill>
                      <a:schemeClr val="bg1">
                        <a:lumMod val="85000"/>
                      </a:schemeClr>
                    </a:solidFill>
                  </a:tcPr>
                </a:tc>
                <a:extLst>
                  <a:ext uri="{0D108BD9-81ED-4DB2-BD59-A6C34878D82A}">
                    <a16:rowId xmlns:a16="http://schemas.microsoft.com/office/drawing/2014/main" xmlns="" val="4187117120"/>
                  </a:ext>
                </a:extLst>
              </a:tr>
            </a:tbl>
          </a:graphicData>
        </a:graphic>
      </p:graphicFrame>
    </p:spTree>
    <p:extLst>
      <p:ext uri="{BB962C8B-B14F-4D97-AF65-F5344CB8AC3E}">
        <p14:creationId xmlns:p14="http://schemas.microsoft.com/office/powerpoint/2010/main" val="3080426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Grafik"/>
          <p:cNvGraphicFramePr>
            <a:graphicFrameLocks/>
          </p:cNvGraphicFramePr>
          <p:nvPr>
            <p:extLst>
              <p:ext uri="{D42A27DB-BD31-4B8C-83A1-F6EECF244321}">
                <p14:modId xmlns:p14="http://schemas.microsoft.com/office/powerpoint/2010/main" val="1393986768"/>
              </p:ext>
            </p:extLst>
          </p:nvPr>
        </p:nvGraphicFramePr>
        <p:xfrm>
          <a:off x="2443942" y="856211"/>
          <a:ext cx="8204662" cy="53533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24373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77402" y="339290"/>
            <a:ext cx="6694371" cy="344103"/>
          </a:xfrm>
        </p:spPr>
        <p:txBody>
          <a:bodyPr>
            <a:normAutofit fontScale="90000"/>
          </a:bodyPr>
          <a:lstStyle/>
          <a:p>
            <a:pPr algn="ctr"/>
            <a:r>
              <a:rPr lang="tr-TR" altLang="tr-TR" sz="2000" b="1" dirty="0" smtClean="0">
                <a:solidFill>
                  <a:srgbClr val="FF0000"/>
                </a:solidFill>
              </a:rPr>
              <a:t>2022/EKİM </a:t>
            </a:r>
            <a:r>
              <a:rPr lang="tr-TR" altLang="tr-TR" sz="2000" b="1" dirty="0">
                <a:solidFill>
                  <a:srgbClr val="FF0000"/>
                </a:solidFill>
              </a:rPr>
              <a:t>AYINDA KAPASİTE RAPORU VERİLEN ÜYELER </a:t>
            </a:r>
            <a:endParaRPr lang="tr-TR" sz="2000" dirty="0">
              <a:solidFill>
                <a:srgbClr val="FF0000"/>
              </a:solidFill>
            </a:endParaRPr>
          </a:p>
        </p:txBody>
      </p:sp>
      <p:graphicFrame>
        <p:nvGraphicFramePr>
          <p:cNvPr id="5" name="Tablo 4"/>
          <p:cNvGraphicFramePr>
            <a:graphicFrameLocks noGrp="1"/>
          </p:cNvGraphicFramePr>
          <p:nvPr>
            <p:extLst>
              <p:ext uri="{D42A27DB-BD31-4B8C-83A1-F6EECF244321}">
                <p14:modId xmlns:p14="http://schemas.microsoft.com/office/powerpoint/2010/main" val="1739310325"/>
              </p:ext>
            </p:extLst>
          </p:nvPr>
        </p:nvGraphicFramePr>
        <p:xfrm>
          <a:off x="1528642" y="925632"/>
          <a:ext cx="10008523" cy="3944127"/>
        </p:xfrm>
        <a:graphic>
          <a:graphicData uri="http://schemas.openxmlformats.org/drawingml/2006/table">
            <a:tbl>
              <a:tblPr firstRow="1" bandRow="1">
                <a:tableStyleId>{5C22544A-7EE6-4342-B048-85BDC9FD1C3A}</a:tableStyleId>
              </a:tblPr>
              <a:tblGrid>
                <a:gridCol w="802666">
                  <a:extLst>
                    <a:ext uri="{9D8B030D-6E8A-4147-A177-3AD203B41FA5}">
                      <a16:colId xmlns:a16="http://schemas.microsoft.com/office/drawing/2014/main" xmlns="" val="2601495235"/>
                    </a:ext>
                  </a:extLst>
                </a:gridCol>
                <a:gridCol w="3641940">
                  <a:extLst>
                    <a:ext uri="{9D8B030D-6E8A-4147-A177-3AD203B41FA5}">
                      <a16:colId xmlns:a16="http://schemas.microsoft.com/office/drawing/2014/main" xmlns="" val="3984449979"/>
                    </a:ext>
                  </a:extLst>
                </a:gridCol>
                <a:gridCol w="4105723">
                  <a:extLst>
                    <a:ext uri="{9D8B030D-6E8A-4147-A177-3AD203B41FA5}">
                      <a16:colId xmlns:a16="http://schemas.microsoft.com/office/drawing/2014/main" xmlns="" val="3959854412"/>
                    </a:ext>
                  </a:extLst>
                </a:gridCol>
                <a:gridCol w="1458194">
                  <a:extLst>
                    <a:ext uri="{9D8B030D-6E8A-4147-A177-3AD203B41FA5}">
                      <a16:colId xmlns:a16="http://schemas.microsoft.com/office/drawing/2014/main" xmlns="" val="1374980161"/>
                    </a:ext>
                  </a:extLst>
                </a:gridCol>
              </a:tblGrid>
              <a:tr h="573654">
                <a:tc>
                  <a:txBody>
                    <a:bodyPr/>
                    <a:lstStyle/>
                    <a:p>
                      <a:pPr algn="l"/>
                      <a:r>
                        <a:rPr lang="tr-TR" sz="1200" dirty="0">
                          <a:solidFill>
                            <a:srgbClr val="FF0000"/>
                          </a:solidFill>
                          <a:latin typeface="Times New Roman" panose="02020603050405020304" pitchFamily="18" charset="0"/>
                          <a:cs typeface="Times New Roman" panose="02020603050405020304" pitchFamily="18" charset="0"/>
                        </a:rPr>
                        <a:t>SIRA NO</a:t>
                      </a:r>
                    </a:p>
                  </a:txBody>
                  <a:tcPr/>
                </a:tc>
                <a:tc>
                  <a:txBody>
                    <a:bodyPr/>
                    <a:lstStyle/>
                    <a:p>
                      <a:pPr algn="l"/>
                      <a:r>
                        <a:rPr lang="tr-TR" sz="1200" dirty="0">
                          <a:solidFill>
                            <a:srgbClr val="FF0000"/>
                          </a:solidFill>
                          <a:latin typeface="Times New Roman" panose="02020603050405020304" pitchFamily="18" charset="0"/>
                          <a:cs typeface="Times New Roman" panose="02020603050405020304" pitchFamily="18" charset="0"/>
                        </a:rPr>
                        <a:t>FİRMA ÜNVANI</a:t>
                      </a:r>
                    </a:p>
                  </a:txBody>
                  <a:tcPr/>
                </a:tc>
                <a:tc>
                  <a:txBody>
                    <a:bodyPr/>
                    <a:lstStyle/>
                    <a:p>
                      <a:pPr algn="l"/>
                      <a:r>
                        <a:rPr lang="tr-TR" sz="1200" dirty="0">
                          <a:solidFill>
                            <a:srgbClr val="FF0000"/>
                          </a:solidFill>
                          <a:latin typeface="Times New Roman" panose="02020603050405020304" pitchFamily="18" charset="0"/>
                          <a:cs typeface="Times New Roman" panose="02020603050405020304" pitchFamily="18" charset="0"/>
                        </a:rPr>
                        <a:t>SEKTÖRÜ</a:t>
                      </a:r>
                    </a:p>
                  </a:txBody>
                  <a:tcPr/>
                </a:tc>
                <a:tc>
                  <a:txBody>
                    <a:bodyPr/>
                    <a:lstStyle/>
                    <a:p>
                      <a:pPr algn="l"/>
                      <a:r>
                        <a:rPr lang="tr-TR" sz="1200" dirty="0">
                          <a:solidFill>
                            <a:srgbClr val="FF0000"/>
                          </a:solidFill>
                          <a:latin typeface="Times New Roman" panose="02020603050405020304" pitchFamily="18" charset="0"/>
                          <a:cs typeface="Times New Roman" panose="02020603050405020304" pitchFamily="18" charset="0"/>
                        </a:rPr>
                        <a:t>ÇALIŞAN</a:t>
                      </a:r>
                      <a:r>
                        <a:rPr lang="tr-TR" sz="1200" baseline="0" dirty="0">
                          <a:solidFill>
                            <a:srgbClr val="FF0000"/>
                          </a:solidFill>
                          <a:latin typeface="Times New Roman" panose="02020603050405020304" pitchFamily="18" charset="0"/>
                          <a:cs typeface="Times New Roman" panose="02020603050405020304" pitchFamily="18" charset="0"/>
                        </a:rPr>
                        <a:t> PERSONEL</a:t>
                      </a:r>
                      <a:endParaRPr lang="tr-TR" sz="12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63580874"/>
                  </a:ext>
                </a:extLst>
              </a:tr>
              <a:tr h="742022">
                <a:tc>
                  <a:txBody>
                    <a:bodyPr/>
                    <a:lstStyle/>
                    <a:p>
                      <a:pPr algn="ctr"/>
                      <a:r>
                        <a:rPr lang="tr-TR" sz="1200" b="1" dirty="0" smtClean="0">
                          <a:latin typeface="Times New Roman" panose="02020603050405020304" pitchFamily="18" charset="0"/>
                          <a:cs typeface="Times New Roman" panose="02020603050405020304" pitchFamily="18" charset="0"/>
                        </a:rPr>
                        <a:t>1</a:t>
                      </a:r>
                      <a:endParaRPr lang="tr-TR" sz="1200" b="1" dirty="0">
                        <a:latin typeface="Times New Roman" panose="02020603050405020304" pitchFamily="18" charset="0"/>
                        <a:cs typeface="Times New Roman" panose="02020603050405020304" pitchFamily="18" charset="0"/>
                      </a:endParaRPr>
                    </a:p>
                  </a:txBody>
                  <a:tcPr/>
                </a:tc>
                <a:tc>
                  <a:txBody>
                    <a:bodyPr/>
                    <a:lstStyle/>
                    <a:p>
                      <a:pPr>
                        <a:spcAft>
                          <a:spcPts val="0"/>
                        </a:spcAft>
                      </a:pPr>
                      <a:r>
                        <a:rPr lang="tr-TR" sz="1100" dirty="0">
                          <a:solidFill>
                            <a:srgbClr val="000000"/>
                          </a:solidFill>
                          <a:effectLst/>
                          <a:latin typeface="Calibri" panose="020F0502020204030204" pitchFamily="34" charset="0"/>
                          <a:ea typeface="Calibri" panose="020F0502020204030204" pitchFamily="34" charset="0"/>
                        </a:rPr>
                        <a:t>BERSAN TARIM ÜRÜNLERİ YEM TİCARETİ VE SANAYİ</a:t>
                      </a:r>
                      <a:br>
                        <a:rPr lang="tr-TR" sz="1100" dirty="0">
                          <a:solidFill>
                            <a:srgbClr val="000000"/>
                          </a:solidFill>
                          <a:effectLst/>
                          <a:latin typeface="Calibri" panose="020F0502020204030204" pitchFamily="34" charset="0"/>
                          <a:ea typeface="Calibri" panose="020F0502020204030204" pitchFamily="34" charset="0"/>
                        </a:rPr>
                      </a:br>
                      <a:r>
                        <a:rPr lang="tr-TR" sz="1100" dirty="0">
                          <a:solidFill>
                            <a:srgbClr val="000000"/>
                          </a:solidFill>
                          <a:effectLst/>
                          <a:latin typeface="Calibri" panose="020F0502020204030204" pitchFamily="34" charset="0"/>
                          <a:ea typeface="Calibri" panose="020F0502020204030204" pitchFamily="34" charset="0"/>
                        </a:rPr>
                        <a:t>LİMİTED ŞİRKETİ</a:t>
                      </a:r>
                      <a:endParaRPr lang="tr-TR" sz="1100" dirty="0">
                        <a:effectLst/>
                        <a:latin typeface="Calibri" panose="020F0502020204030204" pitchFamily="34" charset="0"/>
                        <a:ea typeface="Calibri" panose="020F0502020204030204" pitchFamily="34" charset="0"/>
                      </a:endParaRPr>
                    </a:p>
                    <a:p>
                      <a:pPr>
                        <a:spcAft>
                          <a:spcPts val="0"/>
                        </a:spcAft>
                      </a:pPr>
                      <a:r>
                        <a:rPr lang="tr-TR" sz="1100" dirty="0">
                          <a:effectLst/>
                          <a:latin typeface="Calibri" panose="020F0502020204030204" pitchFamily="34" charset="0"/>
                          <a:ea typeface="Calibri" panose="020F0502020204030204" pitchFamily="34" charset="0"/>
                        </a:rPr>
                        <a:t> </a:t>
                      </a:r>
                    </a:p>
                  </a:txBody>
                  <a:tcPr marL="68580" marR="68580" marT="0" marB="0"/>
                </a:tc>
                <a:tc>
                  <a:txBody>
                    <a:bodyPr/>
                    <a:lstStyle/>
                    <a:p>
                      <a:pPr>
                        <a:spcAft>
                          <a:spcPts val="0"/>
                        </a:spcAft>
                      </a:pPr>
                      <a:r>
                        <a:rPr lang="tr-TR" sz="1100" dirty="0">
                          <a:solidFill>
                            <a:srgbClr val="000000"/>
                          </a:solidFill>
                          <a:effectLst/>
                          <a:latin typeface="Calibri" panose="020F0502020204030204" pitchFamily="34" charset="0"/>
                          <a:ea typeface="Calibri" panose="020F0502020204030204" pitchFamily="34" charset="0"/>
                        </a:rPr>
                        <a:t>BÜYÜKBAŞ VE KÜÇÜK BAŞ PELET YEMİ - BÜYÜKBAŞ VE KÜÇÜKBAŞ TOZ YEM</a:t>
                      </a:r>
                      <a:endParaRPr lang="tr-TR" sz="1100" dirty="0">
                        <a:effectLst/>
                        <a:latin typeface="Calibri" panose="020F0502020204030204" pitchFamily="34" charset="0"/>
                        <a:ea typeface="Calibri" panose="020F0502020204030204" pitchFamily="34" charset="0"/>
                      </a:endParaRPr>
                    </a:p>
                    <a:p>
                      <a:pPr>
                        <a:spcAft>
                          <a:spcPts val="0"/>
                        </a:spcAft>
                      </a:pPr>
                      <a:r>
                        <a:rPr lang="tr-TR" sz="1100" dirty="0">
                          <a:effectLst/>
                          <a:latin typeface="Calibri" panose="020F0502020204030204" pitchFamily="34" charset="0"/>
                          <a:ea typeface="Calibri" panose="020F0502020204030204" pitchFamily="34" charset="0"/>
                        </a:rPr>
                        <a:t> </a:t>
                      </a:r>
                    </a:p>
                  </a:txBody>
                  <a:tcPr marL="68580" marR="68580" marT="0" marB="0"/>
                </a:tc>
                <a:tc>
                  <a:txBody>
                    <a:bodyPr/>
                    <a:lstStyle/>
                    <a:p>
                      <a:pPr>
                        <a:spcAft>
                          <a:spcPts val="0"/>
                        </a:spcAft>
                      </a:pPr>
                      <a:r>
                        <a:rPr lang="tr-TR" sz="1100" dirty="0">
                          <a:effectLst/>
                          <a:latin typeface="Calibri" panose="020F0502020204030204" pitchFamily="34" charset="0"/>
                          <a:ea typeface="Calibri" panose="020F0502020204030204" pitchFamily="34" charset="0"/>
                        </a:rPr>
                        <a:t>41</a:t>
                      </a:r>
                    </a:p>
                  </a:txBody>
                  <a:tcPr marL="68580" marR="68580" marT="0" marB="0"/>
                </a:tc>
                <a:extLst>
                  <a:ext uri="{0D108BD9-81ED-4DB2-BD59-A6C34878D82A}">
                    <a16:rowId xmlns:a16="http://schemas.microsoft.com/office/drawing/2014/main" xmlns="" val="704216699"/>
                  </a:ext>
                </a:extLst>
              </a:tr>
              <a:tr h="615338">
                <a:tc>
                  <a:txBody>
                    <a:bodyPr/>
                    <a:lstStyle/>
                    <a:p>
                      <a:pPr algn="ctr"/>
                      <a:r>
                        <a:rPr lang="tr-TR" sz="1200" b="1" dirty="0" smtClean="0">
                          <a:latin typeface="Times New Roman" panose="02020603050405020304" pitchFamily="18" charset="0"/>
                          <a:cs typeface="Times New Roman" panose="02020603050405020304" pitchFamily="18" charset="0"/>
                        </a:rPr>
                        <a:t>2</a:t>
                      </a:r>
                      <a:endParaRPr lang="tr-TR" sz="1200" b="1" dirty="0">
                        <a:latin typeface="Times New Roman" panose="02020603050405020304" pitchFamily="18" charset="0"/>
                        <a:cs typeface="Times New Roman" panose="02020603050405020304" pitchFamily="18" charset="0"/>
                      </a:endParaRPr>
                    </a:p>
                  </a:txBody>
                  <a:tcPr/>
                </a:tc>
                <a:tc>
                  <a:txBody>
                    <a:bodyPr/>
                    <a:lstStyle/>
                    <a:p>
                      <a:pPr>
                        <a:spcAft>
                          <a:spcPts val="0"/>
                        </a:spcAft>
                      </a:pPr>
                      <a:r>
                        <a:rPr lang="tr-TR" sz="1100">
                          <a:solidFill>
                            <a:srgbClr val="000000"/>
                          </a:solidFill>
                          <a:effectLst/>
                          <a:latin typeface="Calibri" panose="020F0502020204030204" pitchFamily="34" charset="0"/>
                          <a:ea typeface="Calibri" panose="020F0502020204030204" pitchFamily="34" charset="0"/>
                        </a:rPr>
                        <a:t>ARVASİ HAYVANSAL ÜRÜNLER SANAYİ VE TİCARET</a:t>
                      </a:r>
                      <a:br>
                        <a:rPr lang="tr-TR" sz="1100">
                          <a:solidFill>
                            <a:srgbClr val="000000"/>
                          </a:solidFill>
                          <a:effectLst/>
                          <a:latin typeface="Calibri" panose="020F0502020204030204" pitchFamily="34" charset="0"/>
                          <a:ea typeface="Calibri" panose="020F0502020204030204" pitchFamily="34" charset="0"/>
                        </a:rPr>
                      </a:br>
                      <a:r>
                        <a:rPr lang="tr-TR" sz="1100">
                          <a:solidFill>
                            <a:srgbClr val="000000"/>
                          </a:solidFill>
                          <a:effectLst/>
                          <a:latin typeface="Calibri" panose="020F0502020204030204" pitchFamily="34" charset="0"/>
                          <a:ea typeface="Calibri" panose="020F0502020204030204" pitchFamily="34" charset="0"/>
                        </a:rPr>
                        <a:t>ANONİM ŞİRKETİ</a:t>
                      </a:r>
                      <a:endParaRPr lang="tr-TR" sz="1100">
                        <a:effectLst/>
                        <a:latin typeface="Calibri" panose="020F0502020204030204" pitchFamily="34" charset="0"/>
                        <a:ea typeface="Calibri" panose="020F0502020204030204" pitchFamily="34" charset="0"/>
                      </a:endParaRPr>
                    </a:p>
                    <a:p>
                      <a:pPr>
                        <a:spcAft>
                          <a:spcPts val="0"/>
                        </a:spcAft>
                      </a:pPr>
                      <a:r>
                        <a:rPr lang="tr-TR" sz="1100">
                          <a:effectLst/>
                          <a:latin typeface="Calibri" panose="020F0502020204030204" pitchFamily="34" charset="0"/>
                          <a:ea typeface="Calibri" panose="020F0502020204030204" pitchFamily="34" charset="0"/>
                        </a:rPr>
                        <a:t> </a:t>
                      </a:r>
                    </a:p>
                  </a:txBody>
                  <a:tcPr marL="68580" marR="68580" marT="0" marB="0"/>
                </a:tc>
                <a:tc>
                  <a:txBody>
                    <a:bodyPr/>
                    <a:lstStyle/>
                    <a:p>
                      <a:pPr>
                        <a:spcAft>
                          <a:spcPts val="0"/>
                        </a:spcAft>
                      </a:pPr>
                      <a:r>
                        <a:rPr lang="tr-TR" sz="1100">
                          <a:solidFill>
                            <a:srgbClr val="000000"/>
                          </a:solidFill>
                          <a:effectLst/>
                          <a:latin typeface="Calibri" panose="020F0502020204030204" pitchFamily="34" charset="0"/>
                          <a:ea typeface="Calibri" panose="020F0502020204030204" pitchFamily="34" charset="0"/>
                        </a:rPr>
                        <a:t>BÜYÜKBAŞ VE KÜÇÜKBAŞ KESİM</a:t>
                      </a:r>
                      <a:endParaRPr lang="tr-TR" sz="1100">
                        <a:effectLst/>
                        <a:latin typeface="Calibri" panose="020F0502020204030204" pitchFamily="34" charset="0"/>
                        <a:ea typeface="Calibri" panose="020F0502020204030204" pitchFamily="34" charset="0"/>
                      </a:endParaRPr>
                    </a:p>
                    <a:p>
                      <a:pPr>
                        <a:spcAft>
                          <a:spcPts val="0"/>
                        </a:spcAft>
                      </a:pPr>
                      <a:r>
                        <a:rPr lang="tr-TR" sz="1100">
                          <a:effectLst/>
                          <a:latin typeface="Calibri" panose="020F0502020204030204" pitchFamily="34" charset="0"/>
                          <a:ea typeface="Calibri" panose="020F0502020204030204" pitchFamily="34" charset="0"/>
                        </a:rPr>
                        <a:t> </a:t>
                      </a:r>
                    </a:p>
                  </a:txBody>
                  <a:tcPr marL="68580" marR="68580" marT="0" marB="0"/>
                </a:tc>
                <a:tc>
                  <a:txBody>
                    <a:bodyPr/>
                    <a:lstStyle/>
                    <a:p>
                      <a:pPr>
                        <a:spcAft>
                          <a:spcPts val="0"/>
                        </a:spcAft>
                      </a:pPr>
                      <a:r>
                        <a:rPr lang="tr-TR" sz="1100">
                          <a:effectLst/>
                          <a:latin typeface="Calibri" panose="020F0502020204030204" pitchFamily="34" charset="0"/>
                          <a:ea typeface="Calibri" panose="020F0502020204030204" pitchFamily="34" charset="0"/>
                        </a:rPr>
                        <a:t>27</a:t>
                      </a:r>
                    </a:p>
                  </a:txBody>
                  <a:tcPr marL="68580" marR="68580" marT="0" marB="0"/>
                </a:tc>
                <a:extLst>
                  <a:ext uri="{0D108BD9-81ED-4DB2-BD59-A6C34878D82A}">
                    <a16:rowId xmlns:a16="http://schemas.microsoft.com/office/drawing/2014/main" xmlns="" val="516678996"/>
                  </a:ext>
                </a:extLst>
              </a:tr>
              <a:tr h="661106">
                <a:tc>
                  <a:txBody>
                    <a:bodyPr/>
                    <a:lstStyle/>
                    <a:p>
                      <a:pPr algn="ctr"/>
                      <a:endParaRPr lang="tr-TR" b="1" dirty="0"/>
                    </a:p>
                  </a:txBody>
                  <a:tcPr/>
                </a:tc>
                <a:tc>
                  <a:txBody>
                    <a:bodyPr/>
                    <a:lstStyle/>
                    <a:p>
                      <a:pPr>
                        <a:spcAft>
                          <a:spcPts val="0"/>
                        </a:spcAft>
                      </a:pPr>
                      <a:r>
                        <a:rPr lang="tr-TR" sz="1100">
                          <a:solidFill>
                            <a:srgbClr val="000000"/>
                          </a:solidFill>
                          <a:effectLst/>
                          <a:latin typeface="Calibri" panose="020F0502020204030204" pitchFamily="34" charset="0"/>
                          <a:ea typeface="Calibri" panose="020F0502020204030204" pitchFamily="34" charset="0"/>
                        </a:rPr>
                        <a:t>CANFERT BİTKİ BESLEME ÜRÜNLERİ ÜRETİMİ VE</a:t>
                      </a:r>
                      <a:br>
                        <a:rPr lang="tr-TR" sz="1100">
                          <a:solidFill>
                            <a:srgbClr val="000000"/>
                          </a:solidFill>
                          <a:effectLst/>
                          <a:latin typeface="Calibri" panose="020F0502020204030204" pitchFamily="34" charset="0"/>
                          <a:ea typeface="Calibri" panose="020F0502020204030204" pitchFamily="34" charset="0"/>
                        </a:rPr>
                      </a:br>
                      <a:r>
                        <a:rPr lang="tr-TR" sz="1100">
                          <a:solidFill>
                            <a:srgbClr val="000000"/>
                          </a:solidFill>
                          <a:effectLst/>
                          <a:latin typeface="Calibri" panose="020F0502020204030204" pitchFamily="34" charset="0"/>
                          <a:ea typeface="Calibri" panose="020F0502020204030204" pitchFamily="34" charset="0"/>
                        </a:rPr>
                        <a:t>PAZARLAMA İÇ VE DIŞ TİCARET LİMİTED ŞİRKETİ</a:t>
                      </a:r>
                      <a:endParaRPr lang="tr-TR" sz="1100">
                        <a:effectLst/>
                        <a:latin typeface="Calibri" panose="020F0502020204030204" pitchFamily="34" charset="0"/>
                        <a:ea typeface="Calibri" panose="020F0502020204030204" pitchFamily="34" charset="0"/>
                      </a:endParaRPr>
                    </a:p>
                    <a:p>
                      <a:pPr>
                        <a:spcAft>
                          <a:spcPts val="0"/>
                        </a:spcAft>
                      </a:pPr>
                      <a:r>
                        <a:rPr lang="tr-TR" sz="1100">
                          <a:effectLst/>
                          <a:latin typeface="Calibri" panose="020F0502020204030204" pitchFamily="34" charset="0"/>
                          <a:ea typeface="Calibri" panose="020F0502020204030204" pitchFamily="34" charset="0"/>
                        </a:rPr>
                        <a:t> </a:t>
                      </a:r>
                    </a:p>
                  </a:txBody>
                  <a:tcPr marL="68580" marR="68580" marT="0" marB="0"/>
                </a:tc>
                <a:tc>
                  <a:txBody>
                    <a:bodyPr/>
                    <a:lstStyle/>
                    <a:p>
                      <a:pPr>
                        <a:spcAft>
                          <a:spcPts val="0"/>
                        </a:spcAft>
                      </a:pPr>
                      <a:r>
                        <a:rPr lang="tr-TR" sz="1100">
                          <a:solidFill>
                            <a:srgbClr val="000000"/>
                          </a:solidFill>
                          <a:effectLst/>
                          <a:latin typeface="Calibri" panose="020F0502020204030204" pitchFamily="34" charset="0"/>
                          <a:ea typeface="Calibri" panose="020F0502020204030204" pitchFamily="34" charset="0"/>
                        </a:rPr>
                        <a:t>ORGANİK VE KİMYASAL GÜBRE (SIVI BİTKİ BESLEME ÜRÜNLERİ)</a:t>
                      </a:r>
                      <a:endParaRPr lang="tr-TR" sz="1100">
                        <a:effectLst/>
                        <a:latin typeface="Calibri" panose="020F0502020204030204" pitchFamily="34" charset="0"/>
                        <a:ea typeface="Calibri" panose="020F0502020204030204" pitchFamily="34" charset="0"/>
                      </a:endParaRPr>
                    </a:p>
                    <a:p>
                      <a:pPr>
                        <a:spcAft>
                          <a:spcPts val="0"/>
                        </a:spcAft>
                      </a:pPr>
                      <a:r>
                        <a:rPr lang="tr-TR" sz="1100">
                          <a:effectLst/>
                          <a:latin typeface="Calibri" panose="020F0502020204030204" pitchFamily="34" charset="0"/>
                          <a:ea typeface="Calibri" panose="020F0502020204030204" pitchFamily="34" charset="0"/>
                        </a:rPr>
                        <a:t> </a:t>
                      </a:r>
                    </a:p>
                  </a:txBody>
                  <a:tcPr marL="68580" marR="68580" marT="0" marB="0"/>
                </a:tc>
                <a:tc>
                  <a:txBody>
                    <a:bodyPr/>
                    <a:lstStyle/>
                    <a:p>
                      <a:pPr>
                        <a:spcAft>
                          <a:spcPts val="0"/>
                        </a:spcAft>
                      </a:pPr>
                      <a:r>
                        <a:rPr lang="tr-TR" sz="1100">
                          <a:effectLst/>
                          <a:latin typeface="Calibri" panose="020F0502020204030204" pitchFamily="34" charset="0"/>
                          <a:ea typeface="Calibri" panose="020F0502020204030204" pitchFamily="34" charset="0"/>
                        </a:rPr>
                        <a:t>2</a:t>
                      </a:r>
                    </a:p>
                  </a:txBody>
                  <a:tcPr marL="68580" marR="68580" marT="0" marB="0"/>
                </a:tc>
                <a:extLst>
                  <a:ext uri="{0D108BD9-81ED-4DB2-BD59-A6C34878D82A}">
                    <a16:rowId xmlns:a16="http://schemas.microsoft.com/office/drawing/2014/main" xmlns="" val="3701834840"/>
                  </a:ext>
                </a:extLst>
              </a:tr>
              <a:tr h="615338">
                <a:tc>
                  <a:txBody>
                    <a:bodyPr/>
                    <a:lstStyle/>
                    <a:p>
                      <a:pPr algn="ctr"/>
                      <a:r>
                        <a:rPr lang="tr-TR" sz="1200" b="1" dirty="0" smtClean="0">
                          <a:latin typeface="Times New Roman" panose="02020603050405020304" pitchFamily="18" charset="0"/>
                          <a:cs typeface="Times New Roman" panose="02020603050405020304" pitchFamily="18" charset="0"/>
                        </a:rPr>
                        <a:t>4</a:t>
                      </a:r>
                      <a:endParaRPr lang="tr-TR" sz="1200" b="1" dirty="0">
                        <a:latin typeface="Times New Roman" panose="02020603050405020304" pitchFamily="18" charset="0"/>
                        <a:cs typeface="Times New Roman" panose="02020603050405020304" pitchFamily="18" charset="0"/>
                      </a:endParaRPr>
                    </a:p>
                  </a:txBody>
                  <a:tcPr/>
                </a:tc>
                <a:tc>
                  <a:txBody>
                    <a:bodyPr/>
                    <a:lstStyle/>
                    <a:p>
                      <a:pPr>
                        <a:spcAft>
                          <a:spcPts val="0"/>
                        </a:spcAft>
                      </a:pPr>
                      <a:r>
                        <a:rPr lang="tr-TR" sz="1100">
                          <a:solidFill>
                            <a:srgbClr val="000000"/>
                          </a:solidFill>
                          <a:effectLst/>
                          <a:latin typeface="Calibri" panose="020F0502020204030204" pitchFamily="34" charset="0"/>
                          <a:ea typeface="Calibri" panose="020F0502020204030204" pitchFamily="34" charset="0"/>
                        </a:rPr>
                        <a:t>ERKON SÜT ÜRÜNLERİ GIDA TARIM VE AMBALAJ SANAYİ</a:t>
                      </a:r>
                      <a:br>
                        <a:rPr lang="tr-TR" sz="1100">
                          <a:solidFill>
                            <a:srgbClr val="000000"/>
                          </a:solidFill>
                          <a:effectLst/>
                          <a:latin typeface="Calibri" panose="020F0502020204030204" pitchFamily="34" charset="0"/>
                          <a:ea typeface="Calibri" panose="020F0502020204030204" pitchFamily="34" charset="0"/>
                        </a:rPr>
                      </a:br>
                      <a:r>
                        <a:rPr lang="tr-TR" sz="1100">
                          <a:solidFill>
                            <a:srgbClr val="000000"/>
                          </a:solidFill>
                          <a:effectLst/>
                          <a:latin typeface="Calibri" panose="020F0502020204030204" pitchFamily="34" charset="0"/>
                          <a:ea typeface="Calibri" panose="020F0502020204030204" pitchFamily="34" charset="0"/>
                        </a:rPr>
                        <a:t>TİCARET LİMİTED ŞİRKETİ</a:t>
                      </a:r>
                      <a:endParaRPr lang="tr-TR" sz="1100">
                        <a:effectLst/>
                        <a:latin typeface="Calibri" panose="020F0502020204030204" pitchFamily="34" charset="0"/>
                        <a:ea typeface="Calibri" panose="020F0502020204030204" pitchFamily="34" charset="0"/>
                      </a:endParaRPr>
                    </a:p>
                    <a:p>
                      <a:pPr>
                        <a:spcAft>
                          <a:spcPts val="0"/>
                        </a:spcAft>
                      </a:pPr>
                      <a:r>
                        <a:rPr lang="tr-TR" sz="1100">
                          <a:effectLst/>
                          <a:latin typeface="Calibri" panose="020F0502020204030204" pitchFamily="34" charset="0"/>
                          <a:ea typeface="Calibri" panose="020F0502020204030204" pitchFamily="34" charset="0"/>
                        </a:rPr>
                        <a:t> </a:t>
                      </a:r>
                    </a:p>
                  </a:txBody>
                  <a:tcPr marL="68580" marR="68580" marT="0" marB="0"/>
                </a:tc>
                <a:tc>
                  <a:txBody>
                    <a:bodyPr/>
                    <a:lstStyle/>
                    <a:p>
                      <a:pPr>
                        <a:spcAft>
                          <a:spcPts val="0"/>
                        </a:spcAft>
                      </a:pPr>
                      <a:r>
                        <a:rPr lang="tr-TR" sz="1100">
                          <a:solidFill>
                            <a:srgbClr val="000000"/>
                          </a:solidFill>
                          <a:effectLst/>
                          <a:latin typeface="Calibri" panose="020F0502020204030204" pitchFamily="34" charset="0"/>
                          <a:ea typeface="Calibri" panose="020F0502020204030204" pitchFamily="34" charset="0"/>
                        </a:rPr>
                        <a:t>SÜT ÜRÜNLERİ (BEYAZ PEYNİR, KAŞAR PEYNİRİ, ERİTME PEYNİR, LOR PEYNİRİ,</a:t>
                      </a:r>
                      <a:br>
                        <a:rPr lang="tr-TR" sz="1100">
                          <a:solidFill>
                            <a:srgbClr val="000000"/>
                          </a:solidFill>
                          <a:effectLst/>
                          <a:latin typeface="Calibri" panose="020F0502020204030204" pitchFamily="34" charset="0"/>
                          <a:ea typeface="Calibri" panose="020F0502020204030204" pitchFamily="34" charset="0"/>
                        </a:rPr>
                      </a:br>
                      <a:r>
                        <a:rPr lang="tr-TR" sz="1100">
                          <a:solidFill>
                            <a:srgbClr val="000000"/>
                          </a:solidFill>
                          <a:effectLst/>
                          <a:latin typeface="Calibri" panose="020F0502020204030204" pitchFamily="34" charset="0"/>
                          <a:ea typeface="Calibri" panose="020F0502020204030204" pitchFamily="34" charset="0"/>
                        </a:rPr>
                        <a:t>KREMA, TEREYAĞI)</a:t>
                      </a:r>
                      <a:endParaRPr lang="tr-TR" sz="1100">
                        <a:effectLst/>
                        <a:latin typeface="Calibri" panose="020F0502020204030204" pitchFamily="34" charset="0"/>
                        <a:ea typeface="Calibri" panose="020F0502020204030204" pitchFamily="34" charset="0"/>
                      </a:endParaRPr>
                    </a:p>
                    <a:p>
                      <a:pPr>
                        <a:spcAft>
                          <a:spcPts val="0"/>
                        </a:spcAft>
                      </a:pPr>
                      <a:r>
                        <a:rPr lang="tr-TR" sz="1100">
                          <a:effectLst/>
                          <a:latin typeface="Calibri" panose="020F0502020204030204" pitchFamily="34" charset="0"/>
                          <a:ea typeface="Calibri" panose="020F0502020204030204" pitchFamily="34" charset="0"/>
                        </a:rPr>
                        <a:t> </a:t>
                      </a:r>
                    </a:p>
                  </a:txBody>
                  <a:tcPr marL="68580" marR="68580" marT="0" marB="0"/>
                </a:tc>
                <a:tc>
                  <a:txBody>
                    <a:bodyPr/>
                    <a:lstStyle/>
                    <a:p>
                      <a:pPr>
                        <a:spcAft>
                          <a:spcPts val="0"/>
                        </a:spcAft>
                      </a:pPr>
                      <a:r>
                        <a:rPr lang="tr-TR" sz="1100">
                          <a:effectLst/>
                          <a:latin typeface="Calibri" panose="020F0502020204030204" pitchFamily="34" charset="0"/>
                          <a:ea typeface="Calibri" panose="020F0502020204030204" pitchFamily="34" charset="0"/>
                        </a:rPr>
                        <a:t>6</a:t>
                      </a:r>
                    </a:p>
                  </a:txBody>
                  <a:tcPr marL="68580" marR="68580" marT="0" marB="0"/>
                </a:tc>
                <a:extLst>
                  <a:ext uri="{0D108BD9-81ED-4DB2-BD59-A6C34878D82A}">
                    <a16:rowId xmlns:a16="http://schemas.microsoft.com/office/drawing/2014/main" xmlns="" val="3765216179"/>
                  </a:ext>
                </a:extLst>
              </a:tr>
              <a:tr h="681447">
                <a:tc>
                  <a:txBody>
                    <a:bodyPr/>
                    <a:lstStyle/>
                    <a:p>
                      <a:pPr algn="ctr"/>
                      <a:r>
                        <a:rPr lang="tr-TR" sz="1200" b="1" dirty="0" smtClean="0">
                          <a:latin typeface="Times New Roman" panose="02020603050405020304" pitchFamily="18" charset="0"/>
                          <a:cs typeface="Times New Roman" panose="02020603050405020304" pitchFamily="18" charset="0"/>
                        </a:rPr>
                        <a:t>5</a:t>
                      </a:r>
                      <a:endParaRPr lang="tr-TR" sz="1200" b="1" dirty="0">
                        <a:latin typeface="Times New Roman" panose="02020603050405020304" pitchFamily="18" charset="0"/>
                        <a:cs typeface="Times New Roman" panose="02020603050405020304" pitchFamily="18" charset="0"/>
                      </a:endParaRPr>
                    </a:p>
                  </a:txBody>
                  <a:tcPr/>
                </a:tc>
                <a:tc>
                  <a:txBody>
                    <a:bodyPr/>
                    <a:lstStyle/>
                    <a:p>
                      <a:pPr>
                        <a:spcAft>
                          <a:spcPts val="0"/>
                        </a:spcAft>
                      </a:pPr>
                      <a:r>
                        <a:rPr lang="tr-TR" sz="1100" dirty="0">
                          <a:solidFill>
                            <a:srgbClr val="000000"/>
                          </a:solidFill>
                          <a:effectLst/>
                          <a:latin typeface="Calibri" panose="020F0502020204030204" pitchFamily="34" charset="0"/>
                          <a:ea typeface="Calibri" panose="020F0502020204030204" pitchFamily="34" charset="0"/>
                        </a:rPr>
                        <a:t>CELAL ÖZER İNCİ YÖRESEL ÜRÜNLER</a:t>
                      </a:r>
                      <a:endParaRPr lang="tr-TR" sz="1100" dirty="0">
                        <a:effectLst/>
                        <a:latin typeface="Calibri" panose="020F0502020204030204" pitchFamily="34" charset="0"/>
                        <a:ea typeface="Calibri" panose="020F0502020204030204" pitchFamily="34" charset="0"/>
                      </a:endParaRPr>
                    </a:p>
                    <a:p>
                      <a:pPr>
                        <a:spcAft>
                          <a:spcPts val="0"/>
                        </a:spcAft>
                      </a:pPr>
                      <a:r>
                        <a:rPr lang="tr-TR" sz="1100" dirty="0">
                          <a:effectLst/>
                          <a:latin typeface="Calibri" panose="020F0502020204030204" pitchFamily="34" charset="0"/>
                          <a:ea typeface="Calibri" panose="020F0502020204030204" pitchFamily="34" charset="0"/>
                        </a:rPr>
                        <a:t> </a:t>
                      </a:r>
                    </a:p>
                  </a:txBody>
                  <a:tcPr marL="68580" marR="68580" marT="0" marB="0"/>
                </a:tc>
                <a:tc>
                  <a:txBody>
                    <a:bodyPr/>
                    <a:lstStyle/>
                    <a:p>
                      <a:pPr>
                        <a:spcAft>
                          <a:spcPts val="0"/>
                        </a:spcAft>
                      </a:pPr>
                      <a:r>
                        <a:rPr lang="tr-TR" sz="1100" dirty="0">
                          <a:solidFill>
                            <a:srgbClr val="000000"/>
                          </a:solidFill>
                          <a:effectLst/>
                          <a:latin typeface="Calibri" panose="020F0502020204030204" pitchFamily="34" charset="0"/>
                          <a:ea typeface="Calibri" panose="020F0502020204030204" pitchFamily="34" charset="0"/>
                        </a:rPr>
                        <a:t>MAKARNA - EREŞTE - TARHANA - REÇEL (KAYISI, VİŞNE, İNCİR)</a:t>
                      </a:r>
                      <a:endParaRPr lang="tr-TR" sz="1100" dirty="0">
                        <a:effectLst/>
                        <a:latin typeface="Calibri" panose="020F0502020204030204" pitchFamily="34" charset="0"/>
                        <a:ea typeface="Calibri" panose="020F0502020204030204" pitchFamily="34" charset="0"/>
                      </a:endParaRPr>
                    </a:p>
                    <a:p>
                      <a:pPr>
                        <a:spcAft>
                          <a:spcPts val="0"/>
                        </a:spcAft>
                      </a:pPr>
                      <a:r>
                        <a:rPr lang="tr-TR" sz="1100" dirty="0">
                          <a:effectLst/>
                          <a:latin typeface="Calibri" panose="020F0502020204030204" pitchFamily="34" charset="0"/>
                          <a:ea typeface="Calibri" panose="020F0502020204030204" pitchFamily="34" charset="0"/>
                        </a:rPr>
                        <a:t> </a:t>
                      </a:r>
                    </a:p>
                  </a:txBody>
                  <a:tcPr marL="68580" marR="68580" marT="0" marB="0"/>
                </a:tc>
                <a:tc>
                  <a:txBody>
                    <a:bodyPr/>
                    <a:lstStyle/>
                    <a:p>
                      <a:pPr>
                        <a:spcAft>
                          <a:spcPts val="0"/>
                        </a:spcAft>
                      </a:pPr>
                      <a:r>
                        <a:rPr lang="tr-TR" sz="1100" dirty="0">
                          <a:effectLst/>
                          <a:latin typeface="Calibri" panose="020F0502020204030204" pitchFamily="34" charset="0"/>
                          <a:ea typeface="Calibri" panose="020F0502020204030204" pitchFamily="34" charset="0"/>
                        </a:rPr>
                        <a:t>3</a:t>
                      </a:r>
                    </a:p>
                  </a:txBody>
                  <a:tcPr marL="68580" marR="68580" marT="0" marB="0"/>
                </a:tc>
                <a:extLst>
                  <a:ext uri="{0D108BD9-81ED-4DB2-BD59-A6C34878D82A}">
                    <a16:rowId xmlns:a16="http://schemas.microsoft.com/office/drawing/2014/main" xmlns="" val="3594396936"/>
                  </a:ext>
                </a:extLst>
              </a:tr>
            </a:tbl>
          </a:graphicData>
        </a:graphic>
      </p:graphicFrame>
    </p:spTree>
    <p:extLst>
      <p:ext uri="{BB962C8B-B14F-4D97-AF65-F5344CB8AC3E}">
        <p14:creationId xmlns:p14="http://schemas.microsoft.com/office/powerpoint/2010/main" val="2273730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18673" y="419903"/>
            <a:ext cx="7676147" cy="344103"/>
          </a:xfrm>
        </p:spPr>
        <p:txBody>
          <a:bodyPr>
            <a:normAutofit fontScale="90000"/>
          </a:bodyPr>
          <a:lstStyle/>
          <a:p>
            <a:pPr algn="ctr"/>
            <a:r>
              <a:rPr lang="tr-TR" sz="2000" b="1" dirty="0" smtClean="0">
                <a:solidFill>
                  <a:srgbClr val="FF0000"/>
                </a:solidFill>
              </a:rPr>
              <a:t>2022/EKİM ODAMIZ </a:t>
            </a:r>
            <a:r>
              <a:rPr lang="tr-TR" sz="2000" b="1" dirty="0">
                <a:solidFill>
                  <a:srgbClr val="FF0000"/>
                </a:solidFill>
              </a:rPr>
              <a:t>TARAFINDAN VERİLEN YERLİ MALI </a:t>
            </a:r>
            <a:r>
              <a:rPr lang="tr-TR" sz="2000" b="1" dirty="0" smtClean="0">
                <a:solidFill>
                  <a:srgbClr val="FF0000"/>
                </a:solidFill>
              </a:rPr>
              <a:t>BELGE İSTATİSTİĞİ</a:t>
            </a:r>
            <a:endParaRPr lang="tr-TR" sz="2000" dirty="0"/>
          </a:p>
        </p:txBody>
      </p:sp>
      <p:graphicFrame>
        <p:nvGraphicFramePr>
          <p:cNvPr id="4" name="Tablo 3"/>
          <p:cNvGraphicFramePr>
            <a:graphicFrameLocks noGrp="1"/>
          </p:cNvGraphicFramePr>
          <p:nvPr>
            <p:extLst>
              <p:ext uri="{D42A27DB-BD31-4B8C-83A1-F6EECF244321}">
                <p14:modId xmlns:p14="http://schemas.microsoft.com/office/powerpoint/2010/main" val="2691366283"/>
              </p:ext>
            </p:extLst>
          </p:nvPr>
        </p:nvGraphicFramePr>
        <p:xfrm>
          <a:off x="2170497" y="967339"/>
          <a:ext cx="8638138" cy="4916868"/>
        </p:xfrm>
        <a:graphic>
          <a:graphicData uri="http://schemas.openxmlformats.org/drawingml/2006/table">
            <a:tbl>
              <a:tblPr firstRow="1" bandRow="1">
                <a:tableStyleId>{5C22544A-7EE6-4342-B048-85BDC9FD1C3A}</a:tableStyleId>
              </a:tblPr>
              <a:tblGrid>
                <a:gridCol w="4319069">
                  <a:extLst>
                    <a:ext uri="{9D8B030D-6E8A-4147-A177-3AD203B41FA5}">
                      <a16:colId xmlns:a16="http://schemas.microsoft.com/office/drawing/2014/main" xmlns="" val="3441845267"/>
                    </a:ext>
                  </a:extLst>
                </a:gridCol>
                <a:gridCol w="4319069">
                  <a:extLst>
                    <a:ext uri="{9D8B030D-6E8A-4147-A177-3AD203B41FA5}">
                      <a16:colId xmlns:a16="http://schemas.microsoft.com/office/drawing/2014/main" xmlns="" val="102335425"/>
                    </a:ext>
                  </a:extLst>
                </a:gridCol>
              </a:tblGrid>
              <a:tr h="379259">
                <a:tc>
                  <a:txBody>
                    <a:bodyPr/>
                    <a:lstStyle/>
                    <a:p>
                      <a:pPr algn="ctr"/>
                      <a:r>
                        <a:rPr lang="tr-TR" dirty="0">
                          <a:solidFill>
                            <a:srgbClr val="FF0000"/>
                          </a:solidFill>
                        </a:rPr>
                        <a:t>AYLAR</a:t>
                      </a:r>
                    </a:p>
                  </a:txBody>
                  <a:tcPr>
                    <a:solidFill>
                      <a:schemeClr val="bg1">
                        <a:lumMod val="85000"/>
                      </a:schemeClr>
                    </a:solidFill>
                  </a:tcPr>
                </a:tc>
                <a:tc>
                  <a:txBody>
                    <a:bodyPr/>
                    <a:lstStyle/>
                    <a:p>
                      <a:pPr algn="ctr"/>
                      <a:r>
                        <a:rPr lang="tr-TR" dirty="0">
                          <a:solidFill>
                            <a:srgbClr val="FF0000"/>
                          </a:solidFill>
                        </a:rPr>
                        <a:t>ADET</a:t>
                      </a:r>
                    </a:p>
                  </a:txBody>
                  <a:tcPr>
                    <a:solidFill>
                      <a:schemeClr val="bg1">
                        <a:lumMod val="85000"/>
                      </a:schemeClr>
                    </a:solidFill>
                  </a:tcPr>
                </a:tc>
                <a:extLst>
                  <a:ext uri="{0D108BD9-81ED-4DB2-BD59-A6C34878D82A}">
                    <a16:rowId xmlns:a16="http://schemas.microsoft.com/office/drawing/2014/main" xmlns="" val="2777374894"/>
                  </a:ext>
                </a:extLst>
              </a:tr>
              <a:tr h="379259">
                <a:tc>
                  <a:txBody>
                    <a:bodyPr/>
                    <a:lstStyle/>
                    <a:p>
                      <a:pPr algn="ctr"/>
                      <a:r>
                        <a:rPr lang="tr-TR" dirty="0"/>
                        <a:t>OCAK</a:t>
                      </a:r>
                    </a:p>
                  </a:txBody>
                  <a:tcPr/>
                </a:tc>
                <a:tc>
                  <a:txBody>
                    <a:bodyPr/>
                    <a:lstStyle/>
                    <a:p>
                      <a:pPr algn="ctr"/>
                      <a:r>
                        <a:rPr lang="tr-TR" dirty="0"/>
                        <a:t>0</a:t>
                      </a:r>
                    </a:p>
                  </a:txBody>
                  <a:tcPr/>
                </a:tc>
                <a:extLst>
                  <a:ext uri="{0D108BD9-81ED-4DB2-BD59-A6C34878D82A}">
                    <a16:rowId xmlns:a16="http://schemas.microsoft.com/office/drawing/2014/main" xmlns="" val="3993819357"/>
                  </a:ext>
                </a:extLst>
              </a:tr>
              <a:tr h="379259">
                <a:tc>
                  <a:txBody>
                    <a:bodyPr/>
                    <a:lstStyle/>
                    <a:p>
                      <a:pPr algn="ctr"/>
                      <a:r>
                        <a:rPr lang="tr-TR" dirty="0"/>
                        <a:t>ŞUBAT</a:t>
                      </a:r>
                    </a:p>
                  </a:txBody>
                  <a:tcPr/>
                </a:tc>
                <a:tc>
                  <a:txBody>
                    <a:bodyPr/>
                    <a:lstStyle/>
                    <a:p>
                      <a:pPr algn="ctr"/>
                      <a:r>
                        <a:rPr lang="tr-TR" dirty="0"/>
                        <a:t>1</a:t>
                      </a:r>
                    </a:p>
                  </a:txBody>
                  <a:tcPr/>
                </a:tc>
                <a:extLst>
                  <a:ext uri="{0D108BD9-81ED-4DB2-BD59-A6C34878D82A}">
                    <a16:rowId xmlns:a16="http://schemas.microsoft.com/office/drawing/2014/main" xmlns="" val="1155971425"/>
                  </a:ext>
                </a:extLst>
              </a:tr>
              <a:tr h="341522">
                <a:tc>
                  <a:txBody>
                    <a:bodyPr/>
                    <a:lstStyle/>
                    <a:p>
                      <a:pPr algn="ctr"/>
                      <a:r>
                        <a:rPr lang="tr-TR" dirty="0"/>
                        <a:t>MART</a:t>
                      </a:r>
                    </a:p>
                  </a:txBody>
                  <a:tcPr/>
                </a:tc>
                <a:tc>
                  <a:txBody>
                    <a:bodyPr/>
                    <a:lstStyle/>
                    <a:p>
                      <a:pPr algn="ctr"/>
                      <a:r>
                        <a:rPr lang="tr-TR" dirty="0"/>
                        <a:t>1</a:t>
                      </a:r>
                    </a:p>
                  </a:txBody>
                  <a:tcPr/>
                </a:tc>
                <a:extLst>
                  <a:ext uri="{0D108BD9-81ED-4DB2-BD59-A6C34878D82A}">
                    <a16:rowId xmlns:a16="http://schemas.microsoft.com/office/drawing/2014/main" xmlns="" val="3613797812"/>
                  </a:ext>
                </a:extLst>
              </a:tr>
              <a:tr h="379259">
                <a:tc>
                  <a:txBody>
                    <a:bodyPr/>
                    <a:lstStyle/>
                    <a:p>
                      <a:pPr algn="ctr"/>
                      <a:r>
                        <a:rPr lang="tr-TR" dirty="0"/>
                        <a:t>NİSAN </a:t>
                      </a:r>
                    </a:p>
                  </a:txBody>
                  <a:tcPr/>
                </a:tc>
                <a:tc>
                  <a:txBody>
                    <a:bodyPr/>
                    <a:lstStyle/>
                    <a:p>
                      <a:pPr algn="ctr"/>
                      <a:r>
                        <a:rPr lang="tr-TR" dirty="0"/>
                        <a:t>0</a:t>
                      </a:r>
                    </a:p>
                  </a:txBody>
                  <a:tcPr/>
                </a:tc>
                <a:extLst>
                  <a:ext uri="{0D108BD9-81ED-4DB2-BD59-A6C34878D82A}">
                    <a16:rowId xmlns:a16="http://schemas.microsoft.com/office/drawing/2014/main" xmlns="" val="767356591"/>
                  </a:ext>
                </a:extLst>
              </a:tr>
              <a:tr h="379259">
                <a:tc>
                  <a:txBody>
                    <a:bodyPr/>
                    <a:lstStyle/>
                    <a:p>
                      <a:pPr algn="ctr"/>
                      <a:r>
                        <a:rPr lang="tr-TR" dirty="0"/>
                        <a:t>MAYIS</a:t>
                      </a:r>
                    </a:p>
                  </a:txBody>
                  <a:tcPr/>
                </a:tc>
                <a:tc>
                  <a:txBody>
                    <a:bodyPr/>
                    <a:lstStyle/>
                    <a:p>
                      <a:pPr algn="ctr"/>
                      <a:r>
                        <a:rPr lang="tr-TR" dirty="0"/>
                        <a:t>1</a:t>
                      </a:r>
                    </a:p>
                  </a:txBody>
                  <a:tcPr/>
                </a:tc>
                <a:extLst>
                  <a:ext uri="{0D108BD9-81ED-4DB2-BD59-A6C34878D82A}">
                    <a16:rowId xmlns:a16="http://schemas.microsoft.com/office/drawing/2014/main" xmlns="" val="272653049"/>
                  </a:ext>
                </a:extLst>
              </a:tr>
              <a:tr h="379259">
                <a:tc>
                  <a:txBody>
                    <a:bodyPr/>
                    <a:lstStyle/>
                    <a:p>
                      <a:pPr algn="ctr"/>
                      <a:r>
                        <a:rPr lang="tr-TR" dirty="0"/>
                        <a:t>HAZİRAN</a:t>
                      </a:r>
                    </a:p>
                  </a:txBody>
                  <a:tcPr/>
                </a:tc>
                <a:tc>
                  <a:txBody>
                    <a:bodyPr/>
                    <a:lstStyle/>
                    <a:p>
                      <a:pPr algn="ctr"/>
                      <a:r>
                        <a:rPr lang="tr-TR" dirty="0"/>
                        <a:t>1</a:t>
                      </a:r>
                    </a:p>
                  </a:txBody>
                  <a:tcPr/>
                </a:tc>
                <a:extLst>
                  <a:ext uri="{0D108BD9-81ED-4DB2-BD59-A6C34878D82A}">
                    <a16:rowId xmlns:a16="http://schemas.microsoft.com/office/drawing/2014/main" xmlns="" val="3014800021"/>
                  </a:ext>
                </a:extLst>
              </a:tr>
              <a:tr h="379259">
                <a:tc>
                  <a:txBody>
                    <a:bodyPr/>
                    <a:lstStyle/>
                    <a:p>
                      <a:pPr algn="ctr"/>
                      <a:r>
                        <a:rPr lang="tr-TR" dirty="0"/>
                        <a:t>TEMMUZ</a:t>
                      </a:r>
                    </a:p>
                  </a:txBody>
                  <a:tcPr/>
                </a:tc>
                <a:tc>
                  <a:txBody>
                    <a:bodyPr/>
                    <a:lstStyle/>
                    <a:p>
                      <a:pPr algn="ctr"/>
                      <a:r>
                        <a:rPr lang="tr-TR" dirty="0"/>
                        <a:t>0</a:t>
                      </a:r>
                    </a:p>
                  </a:txBody>
                  <a:tcPr/>
                </a:tc>
                <a:extLst>
                  <a:ext uri="{0D108BD9-81ED-4DB2-BD59-A6C34878D82A}">
                    <a16:rowId xmlns:a16="http://schemas.microsoft.com/office/drawing/2014/main" xmlns="" val="3328884933"/>
                  </a:ext>
                </a:extLst>
              </a:tr>
              <a:tr h="379259">
                <a:tc>
                  <a:txBody>
                    <a:bodyPr/>
                    <a:lstStyle/>
                    <a:p>
                      <a:pPr algn="ctr"/>
                      <a:r>
                        <a:rPr lang="tr-TR" dirty="0"/>
                        <a:t>AĞUSTOS</a:t>
                      </a:r>
                    </a:p>
                  </a:txBody>
                  <a:tcPr/>
                </a:tc>
                <a:tc>
                  <a:txBody>
                    <a:bodyPr/>
                    <a:lstStyle/>
                    <a:p>
                      <a:pPr algn="ctr"/>
                      <a:r>
                        <a:rPr lang="tr-TR" dirty="0" smtClean="0"/>
                        <a:t>0</a:t>
                      </a:r>
                      <a:endParaRPr lang="tr-TR" dirty="0"/>
                    </a:p>
                  </a:txBody>
                  <a:tcPr/>
                </a:tc>
                <a:extLst>
                  <a:ext uri="{0D108BD9-81ED-4DB2-BD59-A6C34878D82A}">
                    <a16:rowId xmlns:a16="http://schemas.microsoft.com/office/drawing/2014/main" xmlns="" val="3223836443"/>
                  </a:ext>
                </a:extLst>
              </a:tr>
              <a:tr h="379259">
                <a:tc>
                  <a:txBody>
                    <a:bodyPr/>
                    <a:lstStyle/>
                    <a:p>
                      <a:pPr algn="ctr"/>
                      <a:r>
                        <a:rPr lang="tr-TR" dirty="0"/>
                        <a:t>EYLÜL</a:t>
                      </a:r>
                    </a:p>
                  </a:txBody>
                  <a:tcPr/>
                </a:tc>
                <a:tc>
                  <a:txBody>
                    <a:bodyPr/>
                    <a:lstStyle/>
                    <a:p>
                      <a:pPr algn="ctr"/>
                      <a:r>
                        <a:rPr lang="tr-TR" dirty="0" smtClean="0"/>
                        <a:t>2</a:t>
                      </a:r>
                      <a:endParaRPr lang="tr-TR" dirty="0"/>
                    </a:p>
                  </a:txBody>
                  <a:tcPr/>
                </a:tc>
                <a:extLst>
                  <a:ext uri="{0D108BD9-81ED-4DB2-BD59-A6C34878D82A}">
                    <a16:rowId xmlns:a16="http://schemas.microsoft.com/office/drawing/2014/main" xmlns="" val="633478681"/>
                  </a:ext>
                </a:extLst>
              </a:tr>
              <a:tr h="379259">
                <a:tc>
                  <a:txBody>
                    <a:bodyPr/>
                    <a:lstStyle/>
                    <a:p>
                      <a:pPr algn="ctr"/>
                      <a:r>
                        <a:rPr lang="tr-TR" dirty="0"/>
                        <a:t>EKİM </a:t>
                      </a:r>
                    </a:p>
                  </a:txBody>
                  <a:tcPr/>
                </a:tc>
                <a:tc>
                  <a:txBody>
                    <a:bodyPr/>
                    <a:lstStyle/>
                    <a:p>
                      <a:pPr algn="ctr"/>
                      <a:r>
                        <a:rPr lang="tr-TR" dirty="0" smtClean="0"/>
                        <a:t>0</a:t>
                      </a:r>
                      <a:endParaRPr lang="tr-TR" dirty="0"/>
                    </a:p>
                  </a:txBody>
                  <a:tcPr/>
                </a:tc>
                <a:extLst>
                  <a:ext uri="{0D108BD9-81ED-4DB2-BD59-A6C34878D82A}">
                    <a16:rowId xmlns:a16="http://schemas.microsoft.com/office/drawing/2014/main" xmlns="" val="3286095708"/>
                  </a:ext>
                </a:extLst>
              </a:tr>
              <a:tr h="379259">
                <a:tc>
                  <a:txBody>
                    <a:bodyPr/>
                    <a:lstStyle/>
                    <a:p>
                      <a:pPr algn="ctr"/>
                      <a:r>
                        <a:rPr lang="tr-TR" dirty="0"/>
                        <a:t>KASIM</a:t>
                      </a:r>
                    </a:p>
                  </a:txBody>
                  <a:tcPr/>
                </a:tc>
                <a:tc>
                  <a:txBody>
                    <a:bodyPr/>
                    <a:lstStyle/>
                    <a:p>
                      <a:pPr algn="ctr"/>
                      <a:endParaRPr lang="tr-TR" dirty="0"/>
                    </a:p>
                  </a:txBody>
                  <a:tcPr/>
                </a:tc>
                <a:extLst>
                  <a:ext uri="{0D108BD9-81ED-4DB2-BD59-A6C34878D82A}">
                    <a16:rowId xmlns:a16="http://schemas.microsoft.com/office/drawing/2014/main" xmlns="" val="3482913538"/>
                  </a:ext>
                </a:extLst>
              </a:tr>
              <a:tr h="379259">
                <a:tc>
                  <a:txBody>
                    <a:bodyPr/>
                    <a:lstStyle/>
                    <a:p>
                      <a:pPr algn="ctr"/>
                      <a:r>
                        <a:rPr lang="tr-TR" dirty="0"/>
                        <a:t>ARALIK</a:t>
                      </a:r>
                    </a:p>
                  </a:txBody>
                  <a:tcPr/>
                </a:tc>
                <a:tc>
                  <a:txBody>
                    <a:bodyPr/>
                    <a:lstStyle/>
                    <a:p>
                      <a:pPr algn="ctr"/>
                      <a:endParaRPr lang="tr-TR" dirty="0"/>
                    </a:p>
                  </a:txBody>
                  <a:tcPr/>
                </a:tc>
                <a:extLst>
                  <a:ext uri="{0D108BD9-81ED-4DB2-BD59-A6C34878D82A}">
                    <a16:rowId xmlns:a16="http://schemas.microsoft.com/office/drawing/2014/main" xmlns="" val="3522558694"/>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3350046901"/>
              </p:ext>
            </p:extLst>
          </p:nvPr>
        </p:nvGraphicFramePr>
        <p:xfrm>
          <a:off x="2170497" y="5960270"/>
          <a:ext cx="8638138" cy="365760"/>
        </p:xfrm>
        <a:graphic>
          <a:graphicData uri="http://schemas.openxmlformats.org/drawingml/2006/table">
            <a:tbl>
              <a:tblPr firstRow="1" bandRow="1">
                <a:tableStyleId>{5C22544A-7EE6-4342-B048-85BDC9FD1C3A}</a:tableStyleId>
              </a:tblPr>
              <a:tblGrid>
                <a:gridCol w="4319069">
                  <a:extLst>
                    <a:ext uri="{9D8B030D-6E8A-4147-A177-3AD203B41FA5}">
                      <a16:colId xmlns:a16="http://schemas.microsoft.com/office/drawing/2014/main" xmlns="" val="2337567646"/>
                    </a:ext>
                  </a:extLst>
                </a:gridCol>
                <a:gridCol w="4319069">
                  <a:extLst>
                    <a:ext uri="{9D8B030D-6E8A-4147-A177-3AD203B41FA5}">
                      <a16:colId xmlns:a16="http://schemas.microsoft.com/office/drawing/2014/main" xmlns="" val="2726329670"/>
                    </a:ext>
                  </a:extLst>
                </a:gridCol>
              </a:tblGrid>
              <a:tr h="271743">
                <a:tc>
                  <a:txBody>
                    <a:bodyPr/>
                    <a:lstStyle/>
                    <a:p>
                      <a:pPr algn="ctr"/>
                      <a:r>
                        <a:rPr lang="tr-TR" b="1" dirty="0">
                          <a:solidFill>
                            <a:srgbClr val="FF0000"/>
                          </a:solidFill>
                        </a:rPr>
                        <a:t>TOPLAM</a:t>
                      </a:r>
                    </a:p>
                  </a:txBody>
                  <a:tcPr>
                    <a:solidFill>
                      <a:schemeClr val="bg1">
                        <a:lumMod val="85000"/>
                      </a:schemeClr>
                    </a:solidFill>
                  </a:tcPr>
                </a:tc>
                <a:tc>
                  <a:txBody>
                    <a:bodyPr/>
                    <a:lstStyle/>
                    <a:p>
                      <a:pPr algn="ctr"/>
                      <a:r>
                        <a:rPr lang="tr-TR" b="1" dirty="0">
                          <a:solidFill>
                            <a:srgbClr val="FF0000"/>
                          </a:solidFill>
                        </a:rPr>
                        <a:t>6</a:t>
                      </a:r>
                    </a:p>
                  </a:txBody>
                  <a:tcPr>
                    <a:solidFill>
                      <a:schemeClr val="bg1">
                        <a:lumMod val="85000"/>
                      </a:schemeClr>
                    </a:solidFill>
                  </a:tcPr>
                </a:tc>
                <a:extLst>
                  <a:ext uri="{0D108BD9-81ED-4DB2-BD59-A6C34878D82A}">
                    <a16:rowId xmlns:a16="http://schemas.microsoft.com/office/drawing/2014/main" xmlns="" val="638552688"/>
                  </a:ext>
                </a:extLst>
              </a:tr>
            </a:tbl>
          </a:graphicData>
        </a:graphic>
      </p:graphicFrame>
    </p:spTree>
    <p:extLst>
      <p:ext uri="{BB962C8B-B14F-4D97-AF65-F5344CB8AC3E}">
        <p14:creationId xmlns:p14="http://schemas.microsoft.com/office/powerpoint/2010/main" val="1184743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70423" y="279133"/>
            <a:ext cx="6422218" cy="317633"/>
          </a:xfrm>
        </p:spPr>
        <p:txBody>
          <a:bodyPr>
            <a:normAutofit fontScale="90000"/>
          </a:bodyPr>
          <a:lstStyle/>
          <a:p>
            <a:pPr algn="ctr"/>
            <a:r>
              <a:rPr lang="tr-TR" sz="2000" b="1" dirty="0">
                <a:solidFill>
                  <a:srgbClr val="FF0000"/>
                </a:solidFill>
              </a:rPr>
              <a:t>2022 </a:t>
            </a:r>
            <a:r>
              <a:rPr lang="tr-TR" sz="2000" b="1" dirty="0" smtClean="0">
                <a:solidFill>
                  <a:srgbClr val="FF0000"/>
                </a:solidFill>
              </a:rPr>
              <a:t>/EKİM İŞ </a:t>
            </a:r>
            <a:r>
              <a:rPr lang="tr-TR" sz="2000" b="1" dirty="0">
                <a:solidFill>
                  <a:srgbClr val="FF0000"/>
                </a:solidFill>
              </a:rPr>
              <a:t>MAKİNESİ </a:t>
            </a:r>
            <a:r>
              <a:rPr lang="tr-TR" sz="2000" b="1" dirty="0" smtClean="0">
                <a:solidFill>
                  <a:srgbClr val="FF0000"/>
                </a:solidFill>
              </a:rPr>
              <a:t>TESCİL İSTATİSTİĞİ</a:t>
            </a:r>
            <a:endParaRPr lang="tr-TR" sz="2000" dirty="0"/>
          </a:p>
        </p:txBody>
      </p:sp>
      <p:graphicFrame>
        <p:nvGraphicFramePr>
          <p:cNvPr id="5" name="Tablo 4"/>
          <p:cNvGraphicFramePr>
            <a:graphicFrameLocks noGrp="1"/>
          </p:cNvGraphicFramePr>
          <p:nvPr>
            <p:extLst>
              <p:ext uri="{D42A27DB-BD31-4B8C-83A1-F6EECF244321}">
                <p14:modId xmlns:p14="http://schemas.microsoft.com/office/powerpoint/2010/main" val="114634530"/>
              </p:ext>
            </p:extLst>
          </p:nvPr>
        </p:nvGraphicFramePr>
        <p:xfrm>
          <a:off x="2334127" y="678581"/>
          <a:ext cx="8638138" cy="4930367"/>
        </p:xfrm>
        <a:graphic>
          <a:graphicData uri="http://schemas.openxmlformats.org/drawingml/2006/table">
            <a:tbl>
              <a:tblPr firstRow="1" bandRow="1">
                <a:tableStyleId>{5C22544A-7EE6-4342-B048-85BDC9FD1C3A}</a:tableStyleId>
              </a:tblPr>
              <a:tblGrid>
                <a:gridCol w="4319069">
                  <a:extLst>
                    <a:ext uri="{9D8B030D-6E8A-4147-A177-3AD203B41FA5}">
                      <a16:colId xmlns:a16="http://schemas.microsoft.com/office/drawing/2014/main" xmlns="" val="639345275"/>
                    </a:ext>
                  </a:extLst>
                </a:gridCol>
                <a:gridCol w="4319069">
                  <a:extLst>
                    <a:ext uri="{9D8B030D-6E8A-4147-A177-3AD203B41FA5}">
                      <a16:colId xmlns:a16="http://schemas.microsoft.com/office/drawing/2014/main" xmlns="" val="1051304119"/>
                    </a:ext>
                  </a:extLst>
                </a:gridCol>
              </a:tblGrid>
              <a:tr h="379259">
                <a:tc>
                  <a:txBody>
                    <a:bodyPr/>
                    <a:lstStyle/>
                    <a:p>
                      <a:pPr algn="ctr"/>
                      <a:r>
                        <a:rPr lang="tr-TR" dirty="0">
                          <a:solidFill>
                            <a:srgbClr val="FF0000"/>
                          </a:solidFill>
                        </a:rPr>
                        <a:t>AYLAR</a:t>
                      </a:r>
                    </a:p>
                  </a:txBody>
                  <a:tcPr>
                    <a:solidFill>
                      <a:schemeClr val="bg1">
                        <a:lumMod val="85000"/>
                      </a:schemeClr>
                    </a:solidFill>
                  </a:tcPr>
                </a:tc>
                <a:tc>
                  <a:txBody>
                    <a:bodyPr/>
                    <a:lstStyle/>
                    <a:p>
                      <a:pPr algn="ctr"/>
                      <a:r>
                        <a:rPr lang="tr-TR" dirty="0">
                          <a:solidFill>
                            <a:srgbClr val="FF0000"/>
                          </a:solidFill>
                        </a:rPr>
                        <a:t>ADET</a:t>
                      </a:r>
                    </a:p>
                  </a:txBody>
                  <a:tcPr>
                    <a:solidFill>
                      <a:schemeClr val="bg1">
                        <a:lumMod val="85000"/>
                      </a:schemeClr>
                    </a:solidFill>
                  </a:tcPr>
                </a:tc>
                <a:extLst>
                  <a:ext uri="{0D108BD9-81ED-4DB2-BD59-A6C34878D82A}">
                    <a16:rowId xmlns:a16="http://schemas.microsoft.com/office/drawing/2014/main" xmlns="" val="4238850361"/>
                  </a:ext>
                </a:extLst>
              </a:tr>
              <a:tr h="379259">
                <a:tc>
                  <a:txBody>
                    <a:bodyPr/>
                    <a:lstStyle/>
                    <a:p>
                      <a:pPr algn="ctr"/>
                      <a:r>
                        <a:rPr lang="tr-TR" dirty="0"/>
                        <a:t>OCAK</a:t>
                      </a:r>
                    </a:p>
                  </a:txBody>
                  <a:tcPr/>
                </a:tc>
                <a:tc>
                  <a:txBody>
                    <a:bodyPr/>
                    <a:lstStyle/>
                    <a:p>
                      <a:pPr algn="ctr"/>
                      <a:r>
                        <a:rPr lang="tr-TR" dirty="0"/>
                        <a:t>3</a:t>
                      </a:r>
                    </a:p>
                  </a:txBody>
                  <a:tcPr/>
                </a:tc>
                <a:extLst>
                  <a:ext uri="{0D108BD9-81ED-4DB2-BD59-A6C34878D82A}">
                    <a16:rowId xmlns:a16="http://schemas.microsoft.com/office/drawing/2014/main" xmlns="" val="1269965859"/>
                  </a:ext>
                </a:extLst>
              </a:tr>
              <a:tr h="379259">
                <a:tc>
                  <a:txBody>
                    <a:bodyPr/>
                    <a:lstStyle/>
                    <a:p>
                      <a:pPr algn="ctr"/>
                      <a:r>
                        <a:rPr lang="tr-TR" dirty="0"/>
                        <a:t>ŞUBAT</a:t>
                      </a:r>
                    </a:p>
                  </a:txBody>
                  <a:tcPr/>
                </a:tc>
                <a:tc>
                  <a:txBody>
                    <a:bodyPr/>
                    <a:lstStyle/>
                    <a:p>
                      <a:pPr algn="ctr"/>
                      <a:r>
                        <a:rPr lang="tr-TR" dirty="0"/>
                        <a:t>6</a:t>
                      </a:r>
                    </a:p>
                  </a:txBody>
                  <a:tcPr/>
                </a:tc>
                <a:extLst>
                  <a:ext uri="{0D108BD9-81ED-4DB2-BD59-A6C34878D82A}">
                    <a16:rowId xmlns:a16="http://schemas.microsoft.com/office/drawing/2014/main" xmlns="" val="1506095814"/>
                  </a:ext>
                </a:extLst>
              </a:tr>
              <a:tr h="379259">
                <a:tc>
                  <a:txBody>
                    <a:bodyPr/>
                    <a:lstStyle/>
                    <a:p>
                      <a:pPr algn="ctr"/>
                      <a:r>
                        <a:rPr lang="tr-TR" dirty="0"/>
                        <a:t>MART</a:t>
                      </a:r>
                    </a:p>
                  </a:txBody>
                  <a:tcPr/>
                </a:tc>
                <a:tc>
                  <a:txBody>
                    <a:bodyPr/>
                    <a:lstStyle/>
                    <a:p>
                      <a:pPr algn="ctr"/>
                      <a:r>
                        <a:rPr lang="tr-TR" dirty="0"/>
                        <a:t>5</a:t>
                      </a:r>
                    </a:p>
                  </a:txBody>
                  <a:tcPr/>
                </a:tc>
                <a:extLst>
                  <a:ext uri="{0D108BD9-81ED-4DB2-BD59-A6C34878D82A}">
                    <a16:rowId xmlns:a16="http://schemas.microsoft.com/office/drawing/2014/main" xmlns="" val="14114867"/>
                  </a:ext>
                </a:extLst>
              </a:tr>
              <a:tr h="379259">
                <a:tc>
                  <a:txBody>
                    <a:bodyPr/>
                    <a:lstStyle/>
                    <a:p>
                      <a:pPr algn="ctr"/>
                      <a:r>
                        <a:rPr lang="tr-TR" dirty="0"/>
                        <a:t>NİSAN </a:t>
                      </a:r>
                    </a:p>
                  </a:txBody>
                  <a:tcPr/>
                </a:tc>
                <a:tc>
                  <a:txBody>
                    <a:bodyPr/>
                    <a:lstStyle/>
                    <a:p>
                      <a:pPr algn="ctr"/>
                      <a:r>
                        <a:rPr lang="tr-TR" dirty="0"/>
                        <a:t>4</a:t>
                      </a:r>
                    </a:p>
                  </a:txBody>
                  <a:tcPr/>
                </a:tc>
                <a:extLst>
                  <a:ext uri="{0D108BD9-81ED-4DB2-BD59-A6C34878D82A}">
                    <a16:rowId xmlns:a16="http://schemas.microsoft.com/office/drawing/2014/main" xmlns="" val="1555637217"/>
                  </a:ext>
                </a:extLst>
              </a:tr>
              <a:tr h="379259">
                <a:tc>
                  <a:txBody>
                    <a:bodyPr/>
                    <a:lstStyle/>
                    <a:p>
                      <a:pPr algn="ctr"/>
                      <a:r>
                        <a:rPr lang="tr-TR" dirty="0"/>
                        <a:t>MAYIS</a:t>
                      </a:r>
                    </a:p>
                  </a:txBody>
                  <a:tcPr/>
                </a:tc>
                <a:tc>
                  <a:txBody>
                    <a:bodyPr/>
                    <a:lstStyle/>
                    <a:p>
                      <a:pPr algn="ctr"/>
                      <a:r>
                        <a:rPr lang="tr-TR" dirty="0"/>
                        <a:t>3</a:t>
                      </a:r>
                    </a:p>
                  </a:txBody>
                  <a:tcPr/>
                </a:tc>
                <a:extLst>
                  <a:ext uri="{0D108BD9-81ED-4DB2-BD59-A6C34878D82A}">
                    <a16:rowId xmlns:a16="http://schemas.microsoft.com/office/drawing/2014/main" xmlns="" val="413602120"/>
                  </a:ext>
                </a:extLst>
              </a:tr>
              <a:tr h="379259">
                <a:tc>
                  <a:txBody>
                    <a:bodyPr/>
                    <a:lstStyle/>
                    <a:p>
                      <a:pPr algn="ctr"/>
                      <a:r>
                        <a:rPr lang="tr-TR" dirty="0"/>
                        <a:t>HAZİRAN</a:t>
                      </a:r>
                    </a:p>
                  </a:txBody>
                  <a:tcPr/>
                </a:tc>
                <a:tc>
                  <a:txBody>
                    <a:bodyPr/>
                    <a:lstStyle/>
                    <a:p>
                      <a:pPr algn="ctr"/>
                      <a:r>
                        <a:rPr lang="tr-TR" dirty="0"/>
                        <a:t>1</a:t>
                      </a:r>
                    </a:p>
                  </a:txBody>
                  <a:tcPr/>
                </a:tc>
                <a:extLst>
                  <a:ext uri="{0D108BD9-81ED-4DB2-BD59-A6C34878D82A}">
                    <a16:rowId xmlns:a16="http://schemas.microsoft.com/office/drawing/2014/main" xmlns="" val="690848860"/>
                  </a:ext>
                </a:extLst>
              </a:tr>
              <a:tr h="379259">
                <a:tc>
                  <a:txBody>
                    <a:bodyPr/>
                    <a:lstStyle/>
                    <a:p>
                      <a:pPr algn="ctr"/>
                      <a:r>
                        <a:rPr lang="tr-TR" dirty="0"/>
                        <a:t>TEMMUZ</a:t>
                      </a:r>
                    </a:p>
                  </a:txBody>
                  <a:tcPr/>
                </a:tc>
                <a:tc>
                  <a:txBody>
                    <a:bodyPr/>
                    <a:lstStyle/>
                    <a:p>
                      <a:pPr algn="ctr"/>
                      <a:r>
                        <a:rPr lang="tr-TR" dirty="0"/>
                        <a:t>5</a:t>
                      </a:r>
                    </a:p>
                  </a:txBody>
                  <a:tcPr/>
                </a:tc>
                <a:extLst>
                  <a:ext uri="{0D108BD9-81ED-4DB2-BD59-A6C34878D82A}">
                    <a16:rowId xmlns:a16="http://schemas.microsoft.com/office/drawing/2014/main" xmlns="" val="2971952690"/>
                  </a:ext>
                </a:extLst>
              </a:tr>
              <a:tr h="379259">
                <a:tc>
                  <a:txBody>
                    <a:bodyPr/>
                    <a:lstStyle/>
                    <a:p>
                      <a:pPr algn="ctr"/>
                      <a:r>
                        <a:rPr lang="tr-TR" dirty="0"/>
                        <a:t>AĞUSTOS</a:t>
                      </a:r>
                    </a:p>
                  </a:txBody>
                  <a:tcPr/>
                </a:tc>
                <a:tc>
                  <a:txBody>
                    <a:bodyPr/>
                    <a:lstStyle/>
                    <a:p>
                      <a:pPr algn="ctr"/>
                      <a:r>
                        <a:rPr lang="tr-TR" dirty="0"/>
                        <a:t>3</a:t>
                      </a:r>
                    </a:p>
                  </a:txBody>
                  <a:tcPr/>
                </a:tc>
                <a:extLst>
                  <a:ext uri="{0D108BD9-81ED-4DB2-BD59-A6C34878D82A}">
                    <a16:rowId xmlns:a16="http://schemas.microsoft.com/office/drawing/2014/main" xmlns="" val="1476765999"/>
                  </a:ext>
                </a:extLst>
              </a:tr>
              <a:tr h="379259">
                <a:tc>
                  <a:txBody>
                    <a:bodyPr/>
                    <a:lstStyle/>
                    <a:p>
                      <a:pPr algn="ctr"/>
                      <a:r>
                        <a:rPr lang="tr-TR" dirty="0"/>
                        <a:t>EYLÜL</a:t>
                      </a:r>
                    </a:p>
                  </a:txBody>
                  <a:tcPr/>
                </a:tc>
                <a:tc>
                  <a:txBody>
                    <a:bodyPr/>
                    <a:lstStyle/>
                    <a:p>
                      <a:pPr algn="ctr"/>
                      <a:r>
                        <a:rPr lang="tr-TR" dirty="0" smtClean="0"/>
                        <a:t>4</a:t>
                      </a:r>
                      <a:endParaRPr lang="tr-TR" dirty="0"/>
                    </a:p>
                  </a:txBody>
                  <a:tcPr/>
                </a:tc>
                <a:extLst>
                  <a:ext uri="{0D108BD9-81ED-4DB2-BD59-A6C34878D82A}">
                    <a16:rowId xmlns:a16="http://schemas.microsoft.com/office/drawing/2014/main" xmlns="" val="2256496755"/>
                  </a:ext>
                </a:extLst>
              </a:tr>
              <a:tr h="379259">
                <a:tc>
                  <a:txBody>
                    <a:bodyPr/>
                    <a:lstStyle/>
                    <a:p>
                      <a:pPr algn="ctr"/>
                      <a:r>
                        <a:rPr lang="tr-TR" dirty="0"/>
                        <a:t>EKİM </a:t>
                      </a:r>
                    </a:p>
                  </a:txBody>
                  <a:tcPr/>
                </a:tc>
                <a:tc>
                  <a:txBody>
                    <a:bodyPr/>
                    <a:lstStyle/>
                    <a:p>
                      <a:pPr algn="ctr"/>
                      <a:r>
                        <a:rPr lang="tr-TR" dirty="0" smtClean="0"/>
                        <a:t>6</a:t>
                      </a:r>
                      <a:endParaRPr lang="tr-TR" dirty="0"/>
                    </a:p>
                  </a:txBody>
                  <a:tcPr/>
                </a:tc>
                <a:extLst>
                  <a:ext uri="{0D108BD9-81ED-4DB2-BD59-A6C34878D82A}">
                    <a16:rowId xmlns:a16="http://schemas.microsoft.com/office/drawing/2014/main" xmlns="" val="1088528432"/>
                  </a:ext>
                </a:extLst>
              </a:tr>
              <a:tr h="379259">
                <a:tc>
                  <a:txBody>
                    <a:bodyPr/>
                    <a:lstStyle/>
                    <a:p>
                      <a:pPr algn="ctr"/>
                      <a:r>
                        <a:rPr lang="tr-TR" dirty="0"/>
                        <a:t>KASIM</a:t>
                      </a:r>
                    </a:p>
                  </a:txBody>
                  <a:tcPr/>
                </a:tc>
                <a:tc>
                  <a:txBody>
                    <a:bodyPr/>
                    <a:lstStyle/>
                    <a:p>
                      <a:pPr algn="ctr"/>
                      <a:endParaRPr lang="tr-TR" dirty="0"/>
                    </a:p>
                  </a:txBody>
                  <a:tcPr/>
                </a:tc>
                <a:extLst>
                  <a:ext uri="{0D108BD9-81ED-4DB2-BD59-A6C34878D82A}">
                    <a16:rowId xmlns:a16="http://schemas.microsoft.com/office/drawing/2014/main" xmlns="" val="1109865421"/>
                  </a:ext>
                </a:extLst>
              </a:tr>
              <a:tr h="379259">
                <a:tc>
                  <a:txBody>
                    <a:bodyPr/>
                    <a:lstStyle/>
                    <a:p>
                      <a:pPr algn="ctr"/>
                      <a:r>
                        <a:rPr lang="tr-TR" dirty="0"/>
                        <a:t>ARALIK</a:t>
                      </a:r>
                    </a:p>
                  </a:txBody>
                  <a:tcPr/>
                </a:tc>
                <a:tc>
                  <a:txBody>
                    <a:bodyPr/>
                    <a:lstStyle/>
                    <a:p>
                      <a:pPr algn="ctr"/>
                      <a:endParaRPr lang="tr-TR" dirty="0"/>
                    </a:p>
                  </a:txBody>
                  <a:tcPr/>
                </a:tc>
                <a:extLst>
                  <a:ext uri="{0D108BD9-81ED-4DB2-BD59-A6C34878D82A}">
                    <a16:rowId xmlns:a16="http://schemas.microsoft.com/office/drawing/2014/main" xmlns="" val="1852466793"/>
                  </a:ext>
                </a:extLst>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2571227471"/>
              </p:ext>
            </p:extLst>
          </p:nvPr>
        </p:nvGraphicFramePr>
        <p:xfrm>
          <a:off x="2334127" y="5690763"/>
          <a:ext cx="8638138" cy="365760"/>
        </p:xfrm>
        <a:graphic>
          <a:graphicData uri="http://schemas.openxmlformats.org/drawingml/2006/table">
            <a:tbl>
              <a:tblPr firstRow="1" bandRow="1">
                <a:tableStyleId>{5C22544A-7EE6-4342-B048-85BDC9FD1C3A}</a:tableStyleId>
              </a:tblPr>
              <a:tblGrid>
                <a:gridCol w="4319069">
                  <a:extLst>
                    <a:ext uri="{9D8B030D-6E8A-4147-A177-3AD203B41FA5}">
                      <a16:colId xmlns:a16="http://schemas.microsoft.com/office/drawing/2014/main" xmlns="" val="1974549215"/>
                    </a:ext>
                  </a:extLst>
                </a:gridCol>
                <a:gridCol w="4319069">
                  <a:extLst>
                    <a:ext uri="{9D8B030D-6E8A-4147-A177-3AD203B41FA5}">
                      <a16:colId xmlns:a16="http://schemas.microsoft.com/office/drawing/2014/main" xmlns="" val="3146293259"/>
                    </a:ext>
                  </a:extLst>
                </a:gridCol>
              </a:tblGrid>
              <a:tr h="271743">
                <a:tc>
                  <a:txBody>
                    <a:bodyPr/>
                    <a:lstStyle/>
                    <a:p>
                      <a:pPr algn="ctr"/>
                      <a:r>
                        <a:rPr lang="tr-TR" b="1" dirty="0">
                          <a:solidFill>
                            <a:srgbClr val="FF0000"/>
                          </a:solidFill>
                        </a:rPr>
                        <a:t>TOPLAM</a:t>
                      </a:r>
                    </a:p>
                  </a:txBody>
                  <a:tcPr>
                    <a:solidFill>
                      <a:schemeClr val="bg1">
                        <a:lumMod val="85000"/>
                      </a:schemeClr>
                    </a:solidFill>
                  </a:tcPr>
                </a:tc>
                <a:tc>
                  <a:txBody>
                    <a:bodyPr/>
                    <a:lstStyle/>
                    <a:p>
                      <a:pPr algn="ctr"/>
                      <a:r>
                        <a:rPr lang="tr-TR" b="1" dirty="0" smtClean="0">
                          <a:solidFill>
                            <a:srgbClr val="FF0000"/>
                          </a:solidFill>
                        </a:rPr>
                        <a:t>40</a:t>
                      </a:r>
                      <a:endParaRPr lang="tr-TR" b="1" dirty="0">
                        <a:solidFill>
                          <a:srgbClr val="FF0000"/>
                        </a:solidFill>
                      </a:endParaRPr>
                    </a:p>
                  </a:txBody>
                  <a:tcPr>
                    <a:solidFill>
                      <a:schemeClr val="bg1">
                        <a:lumMod val="85000"/>
                      </a:schemeClr>
                    </a:solidFill>
                  </a:tcPr>
                </a:tc>
                <a:extLst>
                  <a:ext uri="{0D108BD9-81ED-4DB2-BD59-A6C34878D82A}">
                    <a16:rowId xmlns:a16="http://schemas.microsoft.com/office/drawing/2014/main" xmlns="" val="2071883799"/>
                  </a:ext>
                </a:extLst>
              </a:tr>
            </a:tbl>
          </a:graphicData>
        </a:graphic>
      </p:graphicFrame>
    </p:spTree>
    <p:extLst>
      <p:ext uri="{BB962C8B-B14F-4D97-AF65-F5344CB8AC3E}">
        <p14:creationId xmlns:p14="http://schemas.microsoft.com/office/powerpoint/2010/main" val="3944885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21155" y="211581"/>
            <a:ext cx="6776142" cy="401855"/>
          </a:xfrm>
        </p:spPr>
        <p:txBody>
          <a:bodyPr>
            <a:normAutofit/>
          </a:bodyPr>
          <a:lstStyle/>
          <a:p>
            <a:pPr algn="ctr"/>
            <a:r>
              <a:rPr lang="tr-TR" sz="2000" b="1" dirty="0" smtClean="0">
                <a:solidFill>
                  <a:srgbClr val="FF0000"/>
                </a:solidFill>
              </a:rPr>
              <a:t>2022/EKİM </a:t>
            </a:r>
            <a:r>
              <a:rPr lang="tr-TR" sz="2000" b="1" dirty="0">
                <a:solidFill>
                  <a:srgbClr val="FF0000"/>
                </a:solidFill>
              </a:rPr>
              <a:t>EKSPERTİZ </a:t>
            </a:r>
            <a:r>
              <a:rPr lang="tr-TR" sz="2000" b="1" dirty="0" smtClean="0">
                <a:solidFill>
                  <a:srgbClr val="FF0000"/>
                </a:solidFill>
              </a:rPr>
              <a:t>RAPOR İSTATİSTİĞİ</a:t>
            </a:r>
            <a:endParaRPr lang="tr-TR" sz="2000" b="1" dirty="0">
              <a:solidFill>
                <a:srgbClr val="FF0000"/>
              </a:solidFill>
            </a:endParaRPr>
          </a:p>
        </p:txBody>
      </p:sp>
      <p:graphicFrame>
        <p:nvGraphicFramePr>
          <p:cNvPr id="4" name="Tablo 3"/>
          <p:cNvGraphicFramePr>
            <a:graphicFrameLocks noGrp="1"/>
          </p:cNvGraphicFramePr>
          <p:nvPr>
            <p:extLst>
              <p:ext uri="{D42A27DB-BD31-4B8C-83A1-F6EECF244321}">
                <p14:modId xmlns:p14="http://schemas.microsoft.com/office/powerpoint/2010/main" val="1583955424"/>
              </p:ext>
            </p:extLst>
          </p:nvPr>
        </p:nvGraphicFramePr>
        <p:xfrm>
          <a:off x="2218624" y="741145"/>
          <a:ext cx="8638138" cy="4930367"/>
        </p:xfrm>
        <a:graphic>
          <a:graphicData uri="http://schemas.openxmlformats.org/drawingml/2006/table">
            <a:tbl>
              <a:tblPr firstRow="1" bandRow="1">
                <a:tableStyleId>{5C22544A-7EE6-4342-B048-85BDC9FD1C3A}</a:tableStyleId>
              </a:tblPr>
              <a:tblGrid>
                <a:gridCol w="4319069">
                  <a:extLst>
                    <a:ext uri="{9D8B030D-6E8A-4147-A177-3AD203B41FA5}">
                      <a16:colId xmlns:a16="http://schemas.microsoft.com/office/drawing/2014/main" xmlns="" val="3670826460"/>
                    </a:ext>
                  </a:extLst>
                </a:gridCol>
                <a:gridCol w="4319069">
                  <a:extLst>
                    <a:ext uri="{9D8B030D-6E8A-4147-A177-3AD203B41FA5}">
                      <a16:colId xmlns:a16="http://schemas.microsoft.com/office/drawing/2014/main" xmlns="" val="856707452"/>
                    </a:ext>
                  </a:extLst>
                </a:gridCol>
              </a:tblGrid>
              <a:tr h="379259">
                <a:tc>
                  <a:txBody>
                    <a:bodyPr/>
                    <a:lstStyle/>
                    <a:p>
                      <a:pPr algn="ctr"/>
                      <a:r>
                        <a:rPr lang="tr-TR" dirty="0">
                          <a:solidFill>
                            <a:srgbClr val="FF0000"/>
                          </a:solidFill>
                        </a:rPr>
                        <a:t>AYLAR</a:t>
                      </a:r>
                    </a:p>
                  </a:txBody>
                  <a:tcPr>
                    <a:solidFill>
                      <a:schemeClr val="bg1">
                        <a:lumMod val="85000"/>
                      </a:schemeClr>
                    </a:solidFill>
                  </a:tcPr>
                </a:tc>
                <a:tc>
                  <a:txBody>
                    <a:bodyPr/>
                    <a:lstStyle/>
                    <a:p>
                      <a:pPr algn="ctr"/>
                      <a:r>
                        <a:rPr lang="tr-TR" dirty="0">
                          <a:solidFill>
                            <a:srgbClr val="FF0000"/>
                          </a:solidFill>
                        </a:rPr>
                        <a:t>ADET</a:t>
                      </a:r>
                    </a:p>
                  </a:txBody>
                  <a:tcPr>
                    <a:solidFill>
                      <a:schemeClr val="bg1">
                        <a:lumMod val="85000"/>
                      </a:schemeClr>
                    </a:solidFill>
                  </a:tcPr>
                </a:tc>
                <a:extLst>
                  <a:ext uri="{0D108BD9-81ED-4DB2-BD59-A6C34878D82A}">
                    <a16:rowId xmlns:a16="http://schemas.microsoft.com/office/drawing/2014/main" xmlns="" val="3512887710"/>
                  </a:ext>
                </a:extLst>
              </a:tr>
              <a:tr h="379259">
                <a:tc>
                  <a:txBody>
                    <a:bodyPr/>
                    <a:lstStyle/>
                    <a:p>
                      <a:pPr algn="ctr"/>
                      <a:r>
                        <a:rPr lang="tr-TR" dirty="0"/>
                        <a:t>OCAK</a:t>
                      </a:r>
                    </a:p>
                  </a:txBody>
                  <a:tcPr/>
                </a:tc>
                <a:tc>
                  <a:txBody>
                    <a:bodyPr/>
                    <a:lstStyle/>
                    <a:p>
                      <a:pPr algn="ctr"/>
                      <a:r>
                        <a:rPr lang="tr-TR" dirty="0"/>
                        <a:t>3</a:t>
                      </a:r>
                    </a:p>
                  </a:txBody>
                  <a:tcPr/>
                </a:tc>
                <a:extLst>
                  <a:ext uri="{0D108BD9-81ED-4DB2-BD59-A6C34878D82A}">
                    <a16:rowId xmlns:a16="http://schemas.microsoft.com/office/drawing/2014/main" xmlns="" val="1724089001"/>
                  </a:ext>
                </a:extLst>
              </a:tr>
              <a:tr h="379259">
                <a:tc>
                  <a:txBody>
                    <a:bodyPr/>
                    <a:lstStyle/>
                    <a:p>
                      <a:pPr algn="ctr"/>
                      <a:r>
                        <a:rPr lang="tr-TR" dirty="0"/>
                        <a:t>ŞUBAT</a:t>
                      </a:r>
                    </a:p>
                  </a:txBody>
                  <a:tcPr/>
                </a:tc>
                <a:tc>
                  <a:txBody>
                    <a:bodyPr/>
                    <a:lstStyle/>
                    <a:p>
                      <a:pPr algn="ctr"/>
                      <a:r>
                        <a:rPr lang="tr-TR" dirty="0"/>
                        <a:t>0</a:t>
                      </a:r>
                    </a:p>
                  </a:txBody>
                  <a:tcPr/>
                </a:tc>
                <a:extLst>
                  <a:ext uri="{0D108BD9-81ED-4DB2-BD59-A6C34878D82A}">
                    <a16:rowId xmlns:a16="http://schemas.microsoft.com/office/drawing/2014/main" xmlns="" val="4208613024"/>
                  </a:ext>
                </a:extLst>
              </a:tr>
              <a:tr h="379259">
                <a:tc>
                  <a:txBody>
                    <a:bodyPr/>
                    <a:lstStyle/>
                    <a:p>
                      <a:pPr algn="ctr"/>
                      <a:r>
                        <a:rPr lang="tr-TR" dirty="0"/>
                        <a:t>MART</a:t>
                      </a:r>
                    </a:p>
                  </a:txBody>
                  <a:tcPr/>
                </a:tc>
                <a:tc>
                  <a:txBody>
                    <a:bodyPr/>
                    <a:lstStyle/>
                    <a:p>
                      <a:pPr algn="ctr"/>
                      <a:r>
                        <a:rPr lang="tr-TR" dirty="0"/>
                        <a:t>1</a:t>
                      </a:r>
                    </a:p>
                  </a:txBody>
                  <a:tcPr/>
                </a:tc>
                <a:extLst>
                  <a:ext uri="{0D108BD9-81ED-4DB2-BD59-A6C34878D82A}">
                    <a16:rowId xmlns:a16="http://schemas.microsoft.com/office/drawing/2014/main" xmlns="" val="199691159"/>
                  </a:ext>
                </a:extLst>
              </a:tr>
              <a:tr h="379259">
                <a:tc>
                  <a:txBody>
                    <a:bodyPr/>
                    <a:lstStyle/>
                    <a:p>
                      <a:pPr algn="ctr"/>
                      <a:r>
                        <a:rPr lang="tr-TR" dirty="0"/>
                        <a:t>NİSAN </a:t>
                      </a:r>
                    </a:p>
                  </a:txBody>
                  <a:tcPr/>
                </a:tc>
                <a:tc>
                  <a:txBody>
                    <a:bodyPr/>
                    <a:lstStyle/>
                    <a:p>
                      <a:pPr algn="ctr"/>
                      <a:r>
                        <a:rPr lang="tr-TR" dirty="0"/>
                        <a:t>0</a:t>
                      </a:r>
                    </a:p>
                  </a:txBody>
                  <a:tcPr/>
                </a:tc>
                <a:extLst>
                  <a:ext uri="{0D108BD9-81ED-4DB2-BD59-A6C34878D82A}">
                    <a16:rowId xmlns:a16="http://schemas.microsoft.com/office/drawing/2014/main" xmlns="" val="3297589711"/>
                  </a:ext>
                </a:extLst>
              </a:tr>
              <a:tr h="379259">
                <a:tc>
                  <a:txBody>
                    <a:bodyPr/>
                    <a:lstStyle/>
                    <a:p>
                      <a:pPr algn="ctr"/>
                      <a:r>
                        <a:rPr lang="tr-TR" dirty="0"/>
                        <a:t>MAYIS</a:t>
                      </a:r>
                    </a:p>
                  </a:txBody>
                  <a:tcPr/>
                </a:tc>
                <a:tc>
                  <a:txBody>
                    <a:bodyPr/>
                    <a:lstStyle/>
                    <a:p>
                      <a:pPr algn="ctr"/>
                      <a:r>
                        <a:rPr lang="tr-TR" dirty="0"/>
                        <a:t>0</a:t>
                      </a:r>
                    </a:p>
                  </a:txBody>
                  <a:tcPr/>
                </a:tc>
                <a:extLst>
                  <a:ext uri="{0D108BD9-81ED-4DB2-BD59-A6C34878D82A}">
                    <a16:rowId xmlns:a16="http://schemas.microsoft.com/office/drawing/2014/main" xmlns="" val="1718784769"/>
                  </a:ext>
                </a:extLst>
              </a:tr>
              <a:tr h="379259">
                <a:tc>
                  <a:txBody>
                    <a:bodyPr/>
                    <a:lstStyle/>
                    <a:p>
                      <a:pPr algn="ctr"/>
                      <a:r>
                        <a:rPr lang="tr-TR" dirty="0"/>
                        <a:t>HAZİRAN</a:t>
                      </a:r>
                    </a:p>
                  </a:txBody>
                  <a:tcPr/>
                </a:tc>
                <a:tc>
                  <a:txBody>
                    <a:bodyPr/>
                    <a:lstStyle/>
                    <a:p>
                      <a:pPr algn="ctr"/>
                      <a:r>
                        <a:rPr lang="tr-TR" dirty="0"/>
                        <a:t>1</a:t>
                      </a:r>
                    </a:p>
                  </a:txBody>
                  <a:tcPr/>
                </a:tc>
                <a:extLst>
                  <a:ext uri="{0D108BD9-81ED-4DB2-BD59-A6C34878D82A}">
                    <a16:rowId xmlns:a16="http://schemas.microsoft.com/office/drawing/2014/main" xmlns="" val="4256705064"/>
                  </a:ext>
                </a:extLst>
              </a:tr>
              <a:tr h="379259">
                <a:tc>
                  <a:txBody>
                    <a:bodyPr/>
                    <a:lstStyle/>
                    <a:p>
                      <a:pPr algn="ctr"/>
                      <a:r>
                        <a:rPr lang="tr-TR" dirty="0"/>
                        <a:t>TEMMUZ</a:t>
                      </a:r>
                    </a:p>
                  </a:txBody>
                  <a:tcPr/>
                </a:tc>
                <a:tc>
                  <a:txBody>
                    <a:bodyPr/>
                    <a:lstStyle/>
                    <a:p>
                      <a:pPr algn="ctr"/>
                      <a:r>
                        <a:rPr lang="tr-TR" dirty="0"/>
                        <a:t>2</a:t>
                      </a:r>
                    </a:p>
                  </a:txBody>
                  <a:tcPr/>
                </a:tc>
                <a:extLst>
                  <a:ext uri="{0D108BD9-81ED-4DB2-BD59-A6C34878D82A}">
                    <a16:rowId xmlns:a16="http://schemas.microsoft.com/office/drawing/2014/main" xmlns="" val="1905114061"/>
                  </a:ext>
                </a:extLst>
              </a:tr>
              <a:tr h="379259">
                <a:tc>
                  <a:txBody>
                    <a:bodyPr/>
                    <a:lstStyle/>
                    <a:p>
                      <a:pPr algn="ctr"/>
                      <a:r>
                        <a:rPr lang="tr-TR" dirty="0"/>
                        <a:t>AĞUSTOS</a:t>
                      </a:r>
                    </a:p>
                  </a:txBody>
                  <a:tcPr/>
                </a:tc>
                <a:tc>
                  <a:txBody>
                    <a:bodyPr/>
                    <a:lstStyle/>
                    <a:p>
                      <a:pPr algn="ctr"/>
                      <a:r>
                        <a:rPr lang="tr-TR" dirty="0"/>
                        <a:t>1</a:t>
                      </a:r>
                    </a:p>
                  </a:txBody>
                  <a:tcPr/>
                </a:tc>
                <a:extLst>
                  <a:ext uri="{0D108BD9-81ED-4DB2-BD59-A6C34878D82A}">
                    <a16:rowId xmlns:a16="http://schemas.microsoft.com/office/drawing/2014/main" xmlns="" val="1514678259"/>
                  </a:ext>
                </a:extLst>
              </a:tr>
              <a:tr h="379259">
                <a:tc>
                  <a:txBody>
                    <a:bodyPr/>
                    <a:lstStyle/>
                    <a:p>
                      <a:pPr algn="ctr"/>
                      <a:r>
                        <a:rPr lang="tr-TR" dirty="0"/>
                        <a:t>EYLÜL</a:t>
                      </a:r>
                    </a:p>
                  </a:txBody>
                  <a:tcPr/>
                </a:tc>
                <a:tc>
                  <a:txBody>
                    <a:bodyPr/>
                    <a:lstStyle/>
                    <a:p>
                      <a:pPr algn="ctr"/>
                      <a:r>
                        <a:rPr lang="tr-TR" dirty="0" smtClean="0"/>
                        <a:t>1</a:t>
                      </a:r>
                      <a:endParaRPr lang="tr-TR" dirty="0"/>
                    </a:p>
                  </a:txBody>
                  <a:tcPr/>
                </a:tc>
                <a:extLst>
                  <a:ext uri="{0D108BD9-81ED-4DB2-BD59-A6C34878D82A}">
                    <a16:rowId xmlns:a16="http://schemas.microsoft.com/office/drawing/2014/main" xmlns="" val="1020366472"/>
                  </a:ext>
                </a:extLst>
              </a:tr>
              <a:tr h="379259">
                <a:tc>
                  <a:txBody>
                    <a:bodyPr/>
                    <a:lstStyle/>
                    <a:p>
                      <a:pPr algn="ctr"/>
                      <a:r>
                        <a:rPr lang="tr-TR" dirty="0"/>
                        <a:t>EKİM </a:t>
                      </a:r>
                    </a:p>
                  </a:txBody>
                  <a:tcPr/>
                </a:tc>
                <a:tc>
                  <a:txBody>
                    <a:bodyPr/>
                    <a:lstStyle/>
                    <a:p>
                      <a:pPr algn="ctr"/>
                      <a:r>
                        <a:rPr lang="tr-TR" dirty="0" smtClean="0"/>
                        <a:t>1</a:t>
                      </a:r>
                      <a:endParaRPr lang="tr-TR" dirty="0"/>
                    </a:p>
                  </a:txBody>
                  <a:tcPr/>
                </a:tc>
                <a:extLst>
                  <a:ext uri="{0D108BD9-81ED-4DB2-BD59-A6C34878D82A}">
                    <a16:rowId xmlns:a16="http://schemas.microsoft.com/office/drawing/2014/main" xmlns="" val="114933733"/>
                  </a:ext>
                </a:extLst>
              </a:tr>
              <a:tr h="379259">
                <a:tc>
                  <a:txBody>
                    <a:bodyPr/>
                    <a:lstStyle/>
                    <a:p>
                      <a:pPr algn="ctr"/>
                      <a:r>
                        <a:rPr lang="tr-TR" dirty="0"/>
                        <a:t>KASIM</a:t>
                      </a:r>
                    </a:p>
                  </a:txBody>
                  <a:tcPr/>
                </a:tc>
                <a:tc>
                  <a:txBody>
                    <a:bodyPr/>
                    <a:lstStyle/>
                    <a:p>
                      <a:pPr algn="ctr"/>
                      <a:endParaRPr lang="tr-TR" dirty="0"/>
                    </a:p>
                  </a:txBody>
                  <a:tcPr/>
                </a:tc>
                <a:extLst>
                  <a:ext uri="{0D108BD9-81ED-4DB2-BD59-A6C34878D82A}">
                    <a16:rowId xmlns:a16="http://schemas.microsoft.com/office/drawing/2014/main" xmlns="" val="1644318644"/>
                  </a:ext>
                </a:extLst>
              </a:tr>
              <a:tr h="379259">
                <a:tc>
                  <a:txBody>
                    <a:bodyPr/>
                    <a:lstStyle/>
                    <a:p>
                      <a:pPr algn="ctr"/>
                      <a:r>
                        <a:rPr lang="tr-TR" dirty="0"/>
                        <a:t>ARALIK</a:t>
                      </a:r>
                    </a:p>
                  </a:txBody>
                  <a:tcPr/>
                </a:tc>
                <a:tc>
                  <a:txBody>
                    <a:bodyPr/>
                    <a:lstStyle/>
                    <a:p>
                      <a:pPr algn="ctr"/>
                      <a:endParaRPr lang="tr-TR" dirty="0"/>
                    </a:p>
                  </a:txBody>
                  <a:tcPr/>
                </a:tc>
                <a:extLst>
                  <a:ext uri="{0D108BD9-81ED-4DB2-BD59-A6C34878D82A}">
                    <a16:rowId xmlns:a16="http://schemas.microsoft.com/office/drawing/2014/main" xmlns="" val="3226661392"/>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2916244403"/>
              </p:ext>
            </p:extLst>
          </p:nvPr>
        </p:nvGraphicFramePr>
        <p:xfrm>
          <a:off x="2218624" y="5799221"/>
          <a:ext cx="8638138" cy="365760"/>
        </p:xfrm>
        <a:graphic>
          <a:graphicData uri="http://schemas.openxmlformats.org/drawingml/2006/table">
            <a:tbl>
              <a:tblPr firstRow="1" bandRow="1">
                <a:tableStyleId>{5C22544A-7EE6-4342-B048-85BDC9FD1C3A}</a:tableStyleId>
              </a:tblPr>
              <a:tblGrid>
                <a:gridCol w="4319069">
                  <a:extLst>
                    <a:ext uri="{9D8B030D-6E8A-4147-A177-3AD203B41FA5}">
                      <a16:colId xmlns:a16="http://schemas.microsoft.com/office/drawing/2014/main" xmlns="" val="3708258586"/>
                    </a:ext>
                  </a:extLst>
                </a:gridCol>
                <a:gridCol w="4319069">
                  <a:extLst>
                    <a:ext uri="{9D8B030D-6E8A-4147-A177-3AD203B41FA5}">
                      <a16:colId xmlns:a16="http://schemas.microsoft.com/office/drawing/2014/main" xmlns="" val="3772522254"/>
                    </a:ext>
                  </a:extLst>
                </a:gridCol>
              </a:tblGrid>
              <a:tr h="271743">
                <a:tc>
                  <a:txBody>
                    <a:bodyPr/>
                    <a:lstStyle/>
                    <a:p>
                      <a:pPr algn="ctr"/>
                      <a:r>
                        <a:rPr lang="tr-TR" b="1" dirty="0">
                          <a:solidFill>
                            <a:srgbClr val="FF0000"/>
                          </a:solidFill>
                        </a:rPr>
                        <a:t>TOPLAM</a:t>
                      </a:r>
                    </a:p>
                  </a:txBody>
                  <a:tcPr>
                    <a:solidFill>
                      <a:schemeClr val="bg1">
                        <a:lumMod val="85000"/>
                      </a:schemeClr>
                    </a:solidFill>
                  </a:tcPr>
                </a:tc>
                <a:tc>
                  <a:txBody>
                    <a:bodyPr/>
                    <a:lstStyle/>
                    <a:p>
                      <a:pPr algn="ctr"/>
                      <a:r>
                        <a:rPr lang="tr-TR" b="1" dirty="0" smtClean="0">
                          <a:solidFill>
                            <a:srgbClr val="FF0000"/>
                          </a:solidFill>
                        </a:rPr>
                        <a:t>10</a:t>
                      </a:r>
                      <a:endParaRPr lang="tr-TR" b="1" dirty="0">
                        <a:solidFill>
                          <a:srgbClr val="FF0000"/>
                        </a:solidFill>
                      </a:endParaRPr>
                    </a:p>
                  </a:txBody>
                  <a:tcPr>
                    <a:solidFill>
                      <a:schemeClr val="bg1">
                        <a:lumMod val="85000"/>
                      </a:schemeClr>
                    </a:solidFill>
                  </a:tcPr>
                </a:tc>
                <a:extLst>
                  <a:ext uri="{0D108BD9-81ED-4DB2-BD59-A6C34878D82A}">
                    <a16:rowId xmlns:a16="http://schemas.microsoft.com/office/drawing/2014/main" xmlns="" val="3956402098"/>
                  </a:ext>
                </a:extLst>
              </a:tr>
            </a:tbl>
          </a:graphicData>
        </a:graphic>
      </p:graphicFrame>
    </p:spTree>
    <p:extLst>
      <p:ext uri="{BB962C8B-B14F-4D97-AF65-F5344CB8AC3E}">
        <p14:creationId xmlns:p14="http://schemas.microsoft.com/office/powerpoint/2010/main" val="870385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133515" y="64313"/>
            <a:ext cx="5385335" cy="421105"/>
          </a:xfrm>
        </p:spPr>
        <p:txBody>
          <a:bodyPr>
            <a:normAutofit/>
          </a:bodyPr>
          <a:lstStyle/>
          <a:p>
            <a:r>
              <a:rPr lang="tr-TR" sz="2000" b="1" dirty="0" smtClean="0">
                <a:solidFill>
                  <a:srgbClr val="FF0000"/>
                </a:solidFill>
              </a:rPr>
              <a:t>2022/EKİM </a:t>
            </a:r>
            <a:r>
              <a:rPr lang="tr-TR" sz="2000" b="1" dirty="0">
                <a:solidFill>
                  <a:srgbClr val="FF0000"/>
                </a:solidFill>
              </a:rPr>
              <a:t>AYINDA KAYIT OLAN ÜYELERİMİZ</a:t>
            </a:r>
          </a:p>
        </p:txBody>
      </p:sp>
      <p:graphicFrame>
        <p:nvGraphicFramePr>
          <p:cNvPr id="5" name="Tablo 4"/>
          <p:cNvGraphicFramePr>
            <a:graphicFrameLocks noGrp="1"/>
          </p:cNvGraphicFramePr>
          <p:nvPr>
            <p:extLst>
              <p:ext uri="{D42A27DB-BD31-4B8C-83A1-F6EECF244321}">
                <p14:modId xmlns:p14="http://schemas.microsoft.com/office/powerpoint/2010/main" val="363553013"/>
              </p:ext>
            </p:extLst>
          </p:nvPr>
        </p:nvGraphicFramePr>
        <p:xfrm>
          <a:off x="1086679" y="561914"/>
          <a:ext cx="10908586" cy="5674129"/>
        </p:xfrm>
        <a:graphic>
          <a:graphicData uri="http://schemas.openxmlformats.org/drawingml/2006/table">
            <a:tbl>
              <a:tblPr firstRow="1" bandRow="1">
                <a:tableStyleId>{5C22544A-7EE6-4342-B048-85BDC9FD1C3A}</a:tableStyleId>
              </a:tblPr>
              <a:tblGrid>
                <a:gridCol w="987867">
                  <a:extLst>
                    <a:ext uri="{9D8B030D-6E8A-4147-A177-3AD203B41FA5}">
                      <a16:colId xmlns:a16="http://schemas.microsoft.com/office/drawing/2014/main" xmlns="" val="542182605"/>
                    </a:ext>
                  </a:extLst>
                </a:gridCol>
                <a:gridCol w="5677367">
                  <a:extLst>
                    <a:ext uri="{9D8B030D-6E8A-4147-A177-3AD203B41FA5}">
                      <a16:colId xmlns:a16="http://schemas.microsoft.com/office/drawing/2014/main" xmlns="" val="3875282855"/>
                    </a:ext>
                  </a:extLst>
                </a:gridCol>
                <a:gridCol w="4243352">
                  <a:extLst>
                    <a:ext uri="{9D8B030D-6E8A-4147-A177-3AD203B41FA5}">
                      <a16:colId xmlns:a16="http://schemas.microsoft.com/office/drawing/2014/main" xmlns="" val="3560682631"/>
                    </a:ext>
                  </a:extLst>
                </a:gridCol>
              </a:tblGrid>
              <a:tr h="346681">
                <a:tc>
                  <a:txBody>
                    <a:bodyPr/>
                    <a:lstStyle/>
                    <a:p>
                      <a:pPr algn="ctr"/>
                      <a:r>
                        <a:rPr lang="tr-TR" sz="1100" b="1" dirty="0">
                          <a:solidFill>
                            <a:srgbClr val="FF0000"/>
                          </a:solidFill>
                          <a:latin typeface="Times New Roman" panose="02020603050405020304" pitchFamily="18" charset="0"/>
                          <a:cs typeface="Times New Roman" panose="02020603050405020304" pitchFamily="18" charset="0"/>
                        </a:rPr>
                        <a:t>SIRA NO</a:t>
                      </a:r>
                    </a:p>
                  </a:txBody>
                  <a:tcPr>
                    <a:solidFill>
                      <a:schemeClr val="bg1">
                        <a:lumMod val="85000"/>
                      </a:schemeClr>
                    </a:solidFill>
                  </a:tcPr>
                </a:tc>
                <a:tc>
                  <a:txBody>
                    <a:bodyPr/>
                    <a:lstStyle/>
                    <a:p>
                      <a:pPr algn="ctr"/>
                      <a:r>
                        <a:rPr lang="tr-TR" sz="1100" b="1" dirty="0">
                          <a:solidFill>
                            <a:srgbClr val="FF0000"/>
                          </a:solidFill>
                          <a:latin typeface="Times New Roman" panose="02020603050405020304" pitchFamily="18" charset="0"/>
                          <a:cs typeface="Times New Roman" panose="02020603050405020304" pitchFamily="18" charset="0"/>
                        </a:rPr>
                        <a:t>FİRMA ÜNVANI</a:t>
                      </a:r>
                    </a:p>
                  </a:txBody>
                  <a:tcPr>
                    <a:solidFill>
                      <a:schemeClr val="bg1">
                        <a:lumMod val="85000"/>
                      </a:schemeClr>
                    </a:solidFill>
                  </a:tcPr>
                </a:tc>
                <a:tc>
                  <a:txBody>
                    <a:bodyPr/>
                    <a:lstStyle/>
                    <a:p>
                      <a:pPr algn="ctr"/>
                      <a:r>
                        <a:rPr lang="tr-TR" sz="1100" b="1" dirty="0">
                          <a:solidFill>
                            <a:srgbClr val="FF0000"/>
                          </a:solidFill>
                          <a:latin typeface="Times New Roman" panose="02020603050405020304" pitchFamily="18" charset="0"/>
                          <a:cs typeface="Times New Roman" panose="02020603050405020304" pitchFamily="18" charset="0"/>
                        </a:rPr>
                        <a:t>SEKTÖRÜ</a:t>
                      </a:r>
                    </a:p>
                  </a:txBody>
                  <a:tcPr>
                    <a:solidFill>
                      <a:schemeClr val="bg1">
                        <a:lumMod val="85000"/>
                      </a:schemeClr>
                    </a:solidFill>
                  </a:tcPr>
                </a:tc>
                <a:extLst>
                  <a:ext uri="{0D108BD9-81ED-4DB2-BD59-A6C34878D82A}">
                    <a16:rowId xmlns:a16="http://schemas.microsoft.com/office/drawing/2014/main" xmlns="" val="4198825686"/>
                  </a:ext>
                </a:extLst>
              </a:tr>
              <a:tr h="626568">
                <a:tc>
                  <a:txBody>
                    <a:bodyPr/>
                    <a:lstStyle/>
                    <a:p>
                      <a:pPr algn="ctr"/>
                      <a:r>
                        <a:rPr lang="tr-TR" sz="1100" b="1" dirty="0">
                          <a:latin typeface="Times New Roman" panose="02020603050405020304" pitchFamily="18" charset="0"/>
                          <a:cs typeface="Times New Roman" panose="02020603050405020304" pitchFamily="18" charset="0"/>
                        </a:rPr>
                        <a:t>1</a:t>
                      </a:r>
                    </a:p>
                  </a:txBody>
                  <a:tcPr/>
                </a:tc>
                <a:tc>
                  <a:txBody>
                    <a:bodyPr/>
                    <a:lstStyle/>
                    <a:p>
                      <a:pPr algn="l" fontAlgn="t"/>
                      <a:r>
                        <a:rPr lang="tr-TR" sz="1100" b="0" i="0" u="none" strike="noStrike" dirty="0">
                          <a:solidFill>
                            <a:srgbClr val="000000"/>
                          </a:solidFill>
                          <a:effectLst/>
                          <a:latin typeface="Calibri" panose="020F0502020204030204" pitchFamily="34" charset="0"/>
                        </a:rPr>
                        <a:t>ÖZ KORAK LOJİSTİK OTOMOTİV SANAYİ VE TİCARET LİMİTED ŞİRKETİ EREĞLİ PETROL ŞUBESİ</a:t>
                      </a:r>
                    </a:p>
                  </a:txBody>
                  <a:tcPr marL="9525" marR="9525" marT="9525" marB="0"/>
                </a:tc>
                <a:tc>
                  <a:txBody>
                    <a:bodyPr/>
                    <a:lstStyle/>
                    <a:p>
                      <a:pPr algn="l" fontAlgn="t"/>
                      <a:r>
                        <a:rPr lang="tr-TR" sz="1100" b="0" i="0" u="none" strike="noStrike" dirty="0" smtClean="0">
                          <a:solidFill>
                            <a:srgbClr val="000000"/>
                          </a:solidFill>
                          <a:effectLst/>
                          <a:latin typeface="Calibri" panose="020F0502020204030204" pitchFamily="34" charset="0"/>
                        </a:rPr>
                        <a:t>BELİRLİ BİR MALA TAHSİS EDİLMİŞ MAĞAZALARDA MOTORLU KARA TAŞITI VE MOTOSİKLET YAKITININ PERAKENDE TİCARETİ</a:t>
                      </a:r>
                      <a:endParaRPr lang="tr-TR"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3615614424"/>
                  </a:ext>
                </a:extLst>
              </a:tr>
              <a:tr h="534081">
                <a:tc>
                  <a:txBody>
                    <a:bodyPr/>
                    <a:lstStyle/>
                    <a:p>
                      <a:pPr algn="ctr"/>
                      <a:r>
                        <a:rPr lang="tr-TR" sz="1100" b="1" dirty="0">
                          <a:latin typeface="Times New Roman" panose="02020603050405020304" pitchFamily="18" charset="0"/>
                          <a:cs typeface="Times New Roman" panose="02020603050405020304" pitchFamily="18" charset="0"/>
                        </a:rPr>
                        <a:t>2</a:t>
                      </a:r>
                    </a:p>
                  </a:txBody>
                  <a:tcPr/>
                </a:tc>
                <a:tc>
                  <a:txBody>
                    <a:bodyPr/>
                    <a:lstStyle/>
                    <a:p>
                      <a:pPr algn="l" fontAlgn="t"/>
                      <a:r>
                        <a:rPr lang="tr-TR" sz="1100" b="0" i="0" u="none" strike="noStrike" dirty="0">
                          <a:solidFill>
                            <a:srgbClr val="000000"/>
                          </a:solidFill>
                          <a:effectLst/>
                          <a:latin typeface="Calibri" panose="020F0502020204030204" pitchFamily="34" charset="0"/>
                        </a:rPr>
                        <a:t>AGROASYA GIDA VE TARIM ÜRÜNLERİ İÇ VE DIŞ TİCARET SANAYİ ANONİM ŞİRKETİ EREĞLİ ŞUBESİ</a:t>
                      </a:r>
                    </a:p>
                  </a:txBody>
                  <a:tcPr marL="9525" marR="9525" marT="9525" marB="0"/>
                </a:tc>
                <a:tc>
                  <a:txBody>
                    <a:bodyPr/>
                    <a:lstStyle/>
                    <a:p>
                      <a:pPr algn="l" fontAlgn="t"/>
                      <a:r>
                        <a:rPr lang="tr-TR" sz="1100" b="0" i="0" u="none" strike="noStrike" dirty="0" smtClean="0">
                          <a:solidFill>
                            <a:srgbClr val="000000"/>
                          </a:solidFill>
                          <a:effectLst/>
                          <a:latin typeface="Calibri" panose="020F0502020204030204" pitchFamily="34" charset="0"/>
                        </a:rPr>
                        <a:t>YUMUŞAK VEYA SERT ÇEKİRDEKLİ MEYVELERİN YETİŞTİRİLMESİ</a:t>
                      </a:r>
                      <a:endParaRPr lang="tr-TR"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3064972182"/>
                  </a:ext>
                </a:extLst>
              </a:tr>
              <a:tr h="606246">
                <a:tc>
                  <a:txBody>
                    <a:bodyPr/>
                    <a:lstStyle/>
                    <a:p>
                      <a:pPr algn="ctr"/>
                      <a:r>
                        <a:rPr lang="tr-TR" sz="1100" b="1" dirty="0">
                          <a:latin typeface="Times New Roman" panose="02020603050405020304" pitchFamily="18" charset="0"/>
                          <a:cs typeface="Times New Roman" panose="02020603050405020304" pitchFamily="18" charset="0"/>
                        </a:rPr>
                        <a:t>3</a:t>
                      </a:r>
                    </a:p>
                  </a:txBody>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000" b="0" i="0" u="none" strike="noStrike" dirty="0" smtClean="0">
                          <a:solidFill>
                            <a:schemeClr val="tx1"/>
                          </a:solidFill>
                          <a:effectLst/>
                          <a:latin typeface="Arial" panose="020B0604020202020204" pitchFamily="34" charset="0"/>
                        </a:rPr>
                        <a:t>CSC PACK PLASTİK AMBALAJ SOĞUK HAVA SANAYİ VE TİCARET LİMİTED ŞİRKETİ EREĞLİ ŞUBESİ</a:t>
                      </a:r>
                    </a:p>
                    <a:p>
                      <a:pPr algn="l" fontAlgn="b"/>
                      <a:endParaRPr lang="tr-TR" sz="1000" b="0" i="0" u="none" strike="noStrike" dirty="0">
                        <a:solidFill>
                          <a:schemeClr val="tx1"/>
                        </a:solidFill>
                        <a:effectLst/>
                        <a:latin typeface="Arial" panose="020B0604020202020204" pitchFamily="34" charset="0"/>
                      </a:endParaRPr>
                    </a:p>
                  </a:txBody>
                  <a:tcPr marL="9525" marR="9525" marT="9525" marB="0" anchor="b"/>
                </a:tc>
                <a:tc>
                  <a:txBody>
                    <a:bodyPr/>
                    <a:lstStyle/>
                    <a:p>
                      <a:pPr algn="l" fontAlgn="t"/>
                      <a:r>
                        <a:rPr lang="tr-TR" sz="1100" b="0" i="0" u="none" strike="noStrike" dirty="0" smtClean="0">
                          <a:solidFill>
                            <a:srgbClr val="000000"/>
                          </a:solidFill>
                          <a:effectLst/>
                          <a:latin typeface="Calibri" panose="020F0502020204030204" pitchFamily="34" charset="0"/>
                        </a:rPr>
                        <a:t>FRİGORİFİK DEPOLAMA VE ANTREPOCULUK FAALİYETLERİ</a:t>
                      </a:r>
                      <a:endParaRPr lang="tr-TR"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3786303450"/>
                  </a:ext>
                </a:extLst>
              </a:tr>
              <a:tr h="274747">
                <a:tc>
                  <a:txBody>
                    <a:bodyPr/>
                    <a:lstStyle/>
                    <a:p>
                      <a:pPr algn="ctr"/>
                      <a:r>
                        <a:rPr lang="tr-TR" sz="1100" b="1" dirty="0">
                          <a:latin typeface="Times New Roman" panose="02020603050405020304" pitchFamily="18" charset="0"/>
                          <a:cs typeface="Times New Roman" panose="02020603050405020304" pitchFamily="18" charset="0"/>
                        </a:rPr>
                        <a:t>4</a:t>
                      </a:r>
                    </a:p>
                  </a:txBody>
                  <a:tcPr/>
                </a:tc>
                <a:tc>
                  <a:txBody>
                    <a:bodyPr/>
                    <a:lstStyle/>
                    <a:p>
                      <a:pPr algn="l" fontAlgn="b"/>
                      <a:r>
                        <a:rPr lang="tr-TR" sz="1000" b="0" i="0" u="none" strike="noStrike" dirty="0" smtClean="0">
                          <a:solidFill>
                            <a:schemeClr val="tx1"/>
                          </a:solidFill>
                          <a:effectLst/>
                          <a:latin typeface="Arial" panose="020B0604020202020204" pitchFamily="34" charset="0"/>
                        </a:rPr>
                        <a:t>KUZUCU NAKLİYAT TARIM VE HAYVANCILIK SANAYİ TİCARET LİMİTED ŞİRKETİ </a:t>
                      </a:r>
                      <a:endParaRPr lang="tr-TR" sz="1000" b="0" i="0" u="none" strike="noStrike" dirty="0">
                        <a:solidFill>
                          <a:schemeClr val="tx1"/>
                        </a:solidFill>
                        <a:effectLst/>
                        <a:latin typeface="Arial" panose="020B0604020202020204" pitchFamily="34" charset="0"/>
                      </a:endParaRPr>
                    </a:p>
                  </a:txBody>
                  <a:tcPr marL="9525" marR="9525" marT="9525" marB="0" anchor="b"/>
                </a:tc>
                <a:tc>
                  <a:txBody>
                    <a:bodyPr/>
                    <a:lstStyle/>
                    <a:p>
                      <a:pPr algn="l" fontAlgn="t"/>
                      <a:r>
                        <a:rPr lang="tr-TR" sz="1100" b="0" i="0" u="none" strike="noStrike" dirty="0" smtClean="0">
                          <a:solidFill>
                            <a:srgbClr val="000000"/>
                          </a:solidFill>
                          <a:effectLst/>
                          <a:latin typeface="Calibri" panose="020F0502020204030204" pitchFamily="34" charset="0"/>
                        </a:rPr>
                        <a:t>SÜTÜ SAĞILAN BÜYÜK BAŞ HAYVAN YETİŞTİRİCİLİĞİ</a:t>
                      </a:r>
                      <a:endParaRPr lang="tr-TR"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3932031927"/>
                  </a:ext>
                </a:extLst>
              </a:tr>
              <a:tr h="512168">
                <a:tc>
                  <a:txBody>
                    <a:bodyPr/>
                    <a:lstStyle/>
                    <a:p>
                      <a:pPr algn="ctr"/>
                      <a:r>
                        <a:rPr lang="tr-TR" sz="1100" b="1" dirty="0">
                          <a:latin typeface="Times New Roman" panose="02020603050405020304" pitchFamily="18" charset="0"/>
                          <a:cs typeface="Times New Roman" panose="02020603050405020304" pitchFamily="18" charset="0"/>
                        </a:rPr>
                        <a:t>5</a:t>
                      </a:r>
                    </a:p>
                  </a:txBody>
                  <a:tcPr/>
                </a:tc>
                <a:tc>
                  <a:txBody>
                    <a:bodyPr/>
                    <a:lstStyle/>
                    <a:p>
                      <a:pPr algn="l" fontAlgn="t"/>
                      <a:r>
                        <a:rPr lang="tr-TR" sz="1100" b="0" i="0" u="none" strike="noStrike">
                          <a:solidFill>
                            <a:srgbClr val="000000"/>
                          </a:solidFill>
                          <a:effectLst/>
                          <a:latin typeface="Calibri" panose="020F0502020204030204" pitchFamily="34" charset="0"/>
                        </a:rPr>
                        <a:t>YELKEN CAM ALÜMİNYUM İNŞAAT MİMARLIK SANAYİ VE TİCARET LİMİTED ŞİRKETİ</a:t>
                      </a:r>
                    </a:p>
                  </a:txBody>
                  <a:tcPr marL="9525" marR="9525" marT="9525" marB="0"/>
                </a:tc>
                <a:tc>
                  <a:txBody>
                    <a:bodyPr/>
                    <a:lstStyle/>
                    <a:p>
                      <a:pPr algn="l" fontAlgn="t"/>
                      <a:r>
                        <a:rPr lang="tr-TR" sz="1100" b="0" i="0" u="none" strike="noStrike" dirty="0" smtClean="0">
                          <a:solidFill>
                            <a:srgbClr val="000000"/>
                          </a:solidFill>
                          <a:effectLst/>
                          <a:latin typeface="Calibri" panose="020F0502020204030204" pitchFamily="34" charset="0"/>
                        </a:rPr>
                        <a:t>CAM TAKMA İŞLERİ</a:t>
                      </a:r>
                      <a:endParaRPr lang="tr-TR"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681035855"/>
                  </a:ext>
                </a:extLst>
              </a:tr>
              <a:tr h="530561">
                <a:tc>
                  <a:txBody>
                    <a:bodyPr/>
                    <a:lstStyle/>
                    <a:p>
                      <a:pPr algn="ctr"/>
                      <a:r>
                        <a:rPr lang="tr-TR" sz="1100" b="1" dirty="0">
                          <a:latin typeface="Times New Roman" panose="02020603050405020304" pitchFamily="18" charset="0"/>
                          <a:cs typeface="Times New Roman" panose="02020603050405020304" pitchFamily="18" charset="0"/>
                        </a:rPr>
                        <a:t>6</a:t>
                      </a:r>
                    </a:p>
                  </a:txBody>
                  <a:tcPr/>
                </a:tc>
                <a:tc>
                  <a:txBody>
                    <a:bodyPr/>
                    <a:lstStyle/>
                    <a:p>
                      <a:pPr algn="l" fontAlgn="t"/>
                      <a:r>
                        <a:rPr lang="tr-TR" sz="1100" b="0" i="0" u="none" strike="noStrike">
                          <a:solidFill>
                            <a:srgbClr val="000000"/>
                          </a:solidFill>
                          <a:effectLst/>
                          <a:latin typeface="Calibri" panose="020F0502020204030204" pitchFamily="34" charset="0"/>
                        </a:rPr>
                        <a:t>ÜNLÜBEY TARIM GALERİ NAKLİYECİLİK SANAYİ VE TİCARET LİMİTED ŞİRKETİ</a:t>
                      </a:r>
                    </a:p>
                  </a:txBody>
                  <a:tcPr marL="9525" marR="9525" marT="9525" marB="0"/>
                </a:tc>
                <a:tc>
                  <a:txBody>
                    <a:bodyPr/>
                    <a:lstStyle/>
                    <a:p>
                      <a:pPr algn="l" fontAlgn="t"/>
                      <a:r>
                        <a:rPr lang="tr-TR" sz="1100" b="0" i="0" u="none" strike="noStrike" dirty="0" smtClean="0">
                          <a:solidFill>
                            <a:srgbClr val="000000"/>
                          </a:solidFill>
                          <a:effectLst/>
                          <a:latin typeface="Calibri" panose="020F0502020204030204" pitchFamily="34" charset="0"/>
                        </a:rPr>
                        <a:t>YAĞLI TOHUM YETİŞTİRİCİLİĞİ</a:t>
                      </a:r>
                      <a:endParaRPr lang="tr-TR"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4068691083"/>
                  </a:ext>
                </a:extLst>
              </a:tr>
              <a:tr h="389574">
                <a:tc>
                  <a:txBody>
                    <a:bodyPr/>
                    <a:lstStyle/>
                    <a:p>
                      <a:pPr algn="ctr"/>
                      <a:r>
                        <a:rPr lang="tr-TR" sz="1100" b="1" dirty="0">
                          <a:latin typeface="Times New Roman" panose="02020603050405020304" pitchFamily="18" charset="0"/>
                          <a:cs typeface="Times New Roman" panose="02020603050405020304" pitchFamily="18" charset="0"/>
                        </a:rPr>
                        <a:t>7</a:t>
                      </a:r>
                    </a:p>
                  </a:txBody>
                  <a:tcPr/>
                </a:tc>
                <a:tc>
                  <a:txBody>
                    <a:bodyPr/>
                    <a:lstStyle/>
                    <a:p>
                      <a:pPr algn="l" fontAlgn="t"/>
                      <a:r>
                        <a:rPr lang="tr-TR" sz="1100" b="0" i="0" u="none" strike="noStrike" dirty="0">
                          <a:solidFill>
                            <a:srgbClr val="000000"/>
                          </a:solidFill>
                          <a:effectLst/>
                          <a:latin typeface="Calibri" panose="020F0502020204030204" pitchFamily="34" charset="0"/>
                        </a:rPr>
                        <a:t>HAZAL EKMEK FABRİKASI UNLU MAMULLER SANAYİ VE TİCARET LİMİTED ŞİRKETİ</a:t>
                      </a:r>
                    </a:p>
                  </a:txBody>
                  <a:tcPr marL="9525" marR="9525" marT="9525" marB="0"/>
                </a:tc>
                <a:tc>
                  <a:txBody>
                    <a:bodyPr/>
                    <a:lstStyle/>
                    <a:p>
                      <a:pPr algn="l" fontAlgn="t"/>
                      <a:r>
                        <a:rPr lang="tr-TR" sz="1100" b="0" i="0" u="none" strike="noStrike" dirty="0" smtClean="0">
                          <a:solidFill>
                            <a:srgbClr val="000000"/>
                          </a:solidFill>
                          <a:effectLst/>
                          <a:latin typeface="Calibri" panose="020F0502020204030204" pitchFamily="34" charset="0"/>
                        </a:rPr>
                        <a:t>FIRIN ÜRÜNLERİ İMALATI</a:t>
                      </a:r>
                      <a:endParaRPr lang="tr-TR"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1073676288"/>
                  </a:ext>
                </a:extLst>
              </a:tr>
              <a:tr h="599448">
                <a:tc>
                  <a:txBody>
                    <a:bodyPr/>
                    <a:lstStyle/>
                    <a:p>
                      <a:pPr algn="ctr"/>
                      <a:r>
                        <a:rPr lang="tr-TR" sz="1100" b="1" dirty="0" smtClean="0">
                          <a:latin typeface="Times New Roman" panose="02020603050405020304" pitchFamily="18" charset="0"/>
                          <a:cs typeface="Times New Roman" panose="02020603050405020304" pitchFamily="18" charset="0"/>
                        </a:rPr>
                        <a:t>8</a:t>
                      </a:r>
                      <a:endParaRPr lang="tr-TR" sz="1100" b="1" dirty="0">
                        <a:latin typeface="Times New Roman" panose="02020603050405020304" pitchFamily="18" charset="0"/>
                        <a:cs typeface="Times New Roman" panose="02020603050405020304" pitchFamily="18" charset="0"/>
                      </a:endParaRPr>
                    </a:p>
                  </a:txBody>
                  <a:tcPr/>
                </a:tc>
                <a:tc>
                  <a:txBody>
                    <a:bodyPr/>
                    <a:lstStyle/>
                    <a:p>
                      <a:pPr algn="l" fontAlgn="t"/>
                      <a:r>
                        <a:rPr lang="tr-TR" sz="1100" b="0" i="0" u="none" strike="noStrike" dirty="0">
                          <a:solidFill>
                            <a:srgbClr val="000000"/>
                          </a:solidFill>
                          <a:effectLst/>
                          <a:latin typeface="Calibri" panose="020F0502020204030204" pitchFamily="34" charset="0"/>
                        </a:rPr>
                        <a:t>MUSTAFA BİROL AGURME TAVUK</a:t>
                      </a:r>
                    </a:p>
                  </a:txBody>
                  <a:tcPr marL="9525" marR="9525" marT="9525" marB="0"/>
                </a:tc>
                <a:tc>
                  <a:txBody>
                    <a:bodyPr/>
                    <a:lstStyle/>
                    <a:p>
                      <a:pPr algn="l" fontAlgn="t"/>
                      <a:r>
                        <a:rPr lang="tr-TR" sz="1100" b="0" i="0" u="none" strike="noStrike" dirty="0" smtClean="0">
                          <a:solidFill>
                            <a:srgbClr val="000000"/>
                          </a:solidFill>
                          <a:effectLst/>
                          <a:latin typeface="Calibri" panose="020F0502020204030204" pitchFamily="34" charset="0"/>
                        </a:rPr>
                        <a:t>DİĞER LOKANTA VE RESTORANLARIN FAALİYETLERİ</a:t>
                      </a:r>
                      <a:endParaRPr lang="tr-TR"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1262934964"/>
                  </a:ext>
                </a:extLst>
              </a:tr>
              <a:tr h="617079">
                <a:tc>
                  <a:txBody>
                    <a:bodyPr/>
                    <a:lstStyle/>
                    <a:p>
                      <a:pPr algn="ctr"/>
                      <a:r>
                        <a:rPr lang="tr-TR" sz="1100" b="1" dirty="0" smtClean="0">
                          <a:latin typeface="Times New Roman" panose="02020603050405020304" pitchFamily="18" charset="0"/>
                          <a:cs typeface="Times New Roman" panose="02020603050405020304" pitchFamily="18" charset="0"/>
                        </a:rPr>
                        <a:t>9</a:t>
                      </a:r>
                      <a:endParaRPr lang="tr-TR" sz="1100" b="1" dirty="0">
                        <a:latin typeface="Times New Roman" panose="02020603050405020304" pitchFamily="18" charset="0"/>
                        <a:cs typeface="Times New Roman" panose="02020603050405020304" pitchFamily="18" charset="0"/>
                      </a:endParaRPr>
                    </a:p>
                  </a:txBody>
                  <a:tcPr/>
                </a:tc>
                <a:tc>
                  <a:txBody>
                    <a:bodyPr/>
                    <a:lstStyle/>
                    <a:p>
                      <a:pPr algn="l" fontAlgn="t"/>
                      <a:r>
                        <a:rPr lang="tr-TR" sz="1100" b="0" i="0" u="none" strike="noStrike" dirty="0">
                          <a:solidFill>
                            <a:srgbClr val="000000"/>
                          </a:solidFill>
                          <a:effectLst/>
                          <a:latin typeface="Calibri" panose="020F0502020204030204" pitchFamily="34" charset="0"/>
                        </a:rPr>
                        <a:t>ÇELEBİ DRONE TARIM ÇÖZÜMLERİ SANAYİ TİCARET LİMİTED ŞİRKETİ</a:t>
                      </a:r>
                    </a:p>
                  </a:txBody>
                  <a:tcPr marL="9525" marR="9525" marT="9525" marB="0"/>
                </a:tc>
                <a:tc>
                  <a:txBody>
                    <a:bodyPr/>
                    <a:lstStyle/>
                    <a:p>
                      <a:pPr algn="l" fontAlgn="t"/>
                      <a:r>
                        <a:rPr lang="tr-TR" sz="1100" b="0" i="0" u="none" strike="noStrike" dirty="0" smtClean="0">
                          <a:solidFill>
                            <a:srgbClr val="000000"/>
                          </a:solidFill>
                          <a:effectLst/>
                          <a:latin typeface="Calibri" panose="020F0502020204030204" pitchFamily="34" charset="0"/>
                        </a:rPr>
                        <a:t>GÜBRELEME, İLAÇLAMA VE ZİRAİ MÜCADELE FAALİYETLERİ</a:t>
                      </a:r>
                      <a:endParaRPr lang="tr-TR"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1447739326"/>
                  </a:ext>
                </a:extLst>
              </a:tr>
              <a:tr h="636976">
                <a:tc>
                  <a:txBody>
                    <a:bodyPr/>
                    <a:lstStyle/>
                    <a:p>
                      <a:pPr algn="ctr"/>
                      <a:r>
                        <a:rPr lang="tr-TR" sz="1100" b="1" dirty="0" smtClean="0">
                          <a:latin typeface="Times New Roman" panose="02020603050405020304" pitchFamily="18" charset="0"/>
                          <a:cs typeface="Times New Roman" panose="02020603050405020304" pitchFamily="18" charset="0"/>
                        </a:rPr>
                        <a:t>10</a:t>
                      </a:r>
                      <a:endParaRPr lang="tr-TR" sz="1100" b="1" dirty="0">
                        <a:latin typeface="Times New Roman" panose="02020603050405020304" pitchFamily="18" charset="0"/>
                        <a:cs typeface="Times New Roman" panose="02020603050405020304" pitchFamily="18" charset="0"/>
                      </a:endParaRPr>
                    </a:p>
                  </a:txBody>
                  <a:tcPr/>
                </a:tc>
                <a:tc>
                  <a:txBody>
                    <a:bodyPr/>
                    <a:lstStyle/>
                    <a:p>
                      <a:pPr algn="l" fontAlgn="t"/>
                      <a:r>
                        <a:rPr lang="tr-TR" sz="1100" b="0" i="0" u="none" strike="noStrike" dirty="0">
                          <a:solidFill>
                            <a:srgbClr val="000000"/>
                          </a:solidFill>
                          <a:effectLst/>
                          <a:latin typeface="Calibri" panose="020F0502020204030204" pitchFamily="34" charset="0"/>
                        </a:rPr>
                        <a:t>ÖKSÜZ GLOBAL SÜT VE SÜT TEKNOLOJİLERİ TARIM HAYVANCILIK İTHALAT İHRACAT SANAYİ VE TİCARET LİMİTED ŞİRKETİ</a:t>
                      </a:r>
                    </a:p>
                  </a:txBody>
                  <a:tcPr marL="9525" marR="9525" marT="9525" marB="0"/>
                </a:tc>
                <a:tc>
                  <a:txBody>
                    <a:bodyPr/>
                    <a:lstStyle/>
                    <a:p>
                      <a:pPr algn="l" fontAlgn="t"/>
                      <a:r>
                        <a:rPr lang="tr-TR" sz="1100" b="0" i="0" u="none" strike="noStrike" dirty="0" smtClean="0">
                          <a:solidFill>
                            <a:srgbClr val="000000"/>
                          </a:solidFill>
                          <a:effectLst/>
                          <a:latin typeface="Calibri" panose="020F0502020204030204" pitchFamily="34" charset="0"/>
                        </a:rPr>
                        <a:t>BELLİ BİR MALA TAHSİS EDİLMEMİŞ MAĞAZALARDA GIDA, İÇECEK VE TÜTÜN TOPTAN TİCARETİ</a:t>
                      </a:r>
                      <a:endParaRPr lang="tr-TR"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3300792476"/>
                  </a:ext>
                </a:extLst>
              </a:tr>
            </a:tbl>
          </a:graphicData>
        </a:graphic>
      </p:graphicFrame>
    </p:spTree>
    <p:extLst>
      <p:ext uri="{BB962C8B-B14F-4D97-AF65-F5344CB8AC3E}">
        <p14:creationId xmlns:p14="http://schemas.microsoft.com/office/powerpoint/2010/main" val="377626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44045" y="146692"/>
            <a:ext cx="5385335" cy="421105"/>
          </a:xfrm>
        </p:spPr>
        <p:txBody>
          <a:bodyPr>
            <a:normAutofit/>
          </a:bodyPr>
          <a:lstStyle/>
          <a:p>
            <a:r>
              <a:rPr lang="tr-TR" sz="2000" b="1" dirty="0" smtClean="0">
                <a:solidFill>
                  <a:srgbClr val="FF0000"/>
                </a:solidFill>
              </a:rPr>
              <a:t>2022/EKİM </a:t>
            </a:r>
            <a:r>
              <a:rPr lang="tr-TR" sz="2000" b="1" dirty="0">
                <a:solidFill>
                  <a:srgbClr val="FF0000"/>
                </a:solidFill>
              </a:rPr>
              <a:t>AYINDA KAYIT OLAN ÜYELERİMİZ</a:t>
            </a:r>
          </a:p>
        </p:txBody>
      </p:sp>
      <p:graphicFrame>
        <p:nvGraphicFramePr>
          <p:cNvPr id="5" name="Tablo 4"/>
          <p:cNvGraphicFramePr>
            <a:graphicFrameLocks noGrp="1"/>
          </p:cNvGraphicFramePr>
          <p:nvPr>
            <p:extLst>
              <p:ext uri="{D42A27DB-BD31-4B8C-83A1-F6EECF244321}">
                <p14:modId xmlns:p14="http://schemas.microsoft.com/office/powerpoint/2010/main" val="2460872119"/>
              </p:ext>
            </p:extLst>
          </p:nvPr>
        </p:nvGraphicFramePr>
        <p:xfrm>
          <a:off x="1039090" y="731519"/>
          <a:ext cx="10748360" cy="5694218"/>
        </p:xfrm>
        <a:graphic>
          <a:graphicData uri="http://schemas.openxmlformats.org/drawingml/2006/table">
            <a:tbl>
              <a:tblPr firstRow="1" bandRow="1">
                <a:tableStyleId>{5C22544A-7EE6-4342-B048-85BDC9FD1C3A}</a:tableStyleId>
              </a:tblPr>
              <a:tblGrid>
                <a:gridCol w="973358">
                  <a:extLst>
                    <a:ext uri="{9D8B030D-6E8A-4147-A177-3AD203B41FA5}">
                      <a16:colId xmlns:a16="http://schemas.microsoft.com/office/drawing/2014/main" xmlns="" val="542182605"/>
                    </a:ext>
                  </a:extLst>
                </a:gridCol>
                <a:gridCol w="5593977">
                  <a:extLst>
                    <a:ext uri="{9D8B030D-6E8A-4147-A177-3AD203B41FA5}">
                      <a16:colId xmlns:a16="http://schemas.microsoft.com/office/drawing/2014/main" xmlns="" val="3875282855"/>
                    </a:ext>
                  </a:extLst>
                </a:gridCol>
                <a:gridCol w="4181025">
                  <a:extLst>
                    <a:ext uri="{9D8B030D-6E8A-4147-A177-3AD203B41FA5}">
                      <a16:colId xmlns:a16="http://schemas.microsoft.com/office/drawing/2014/main" xmlns="" val="3560682631"/>
                    </a:ext>
                  </a:extLst>
                </a:gridCol>
              </a:tblGrid>
              <a:tr h="476725">
                <a:tc>
                  <a:txBody>
                    <a:bodyPr/>
                    <a:lstStyle/>
                    <a:p>
                      <a:r>
                        <a:rPr lang="tr-TR" sz="1100" b="0" dirty="0">
                          <a:solidFill>
                            <a:srgbClr val="FF0000"/>
                          </a:solidFill>
                          <a:latin typeface="Times New Roman" panose="02020603050405020304" pitchFamily="18" charset="0"/>
                          <a:cs typeface="Times New Roman" panose="02020603050405020304" pitchFamily="18" charset="0"/>
                        </a:rPr>
                        <a:t>SIRA NO</a:t>
                      </a:r>
                    </a:p>
                  </a:txBody>
                  <a:tcPr>
                    <a:solidFill>
                      <a:schemeClr val="bg1">
                        <a:lumMod val="85000"/>
                      </a:schemeClr>
                    </a:solidFill>
                  </a:tcPr>
                </a:tc>
                <a:tc>
                  <a:txBody>
                    <a:bodyPr/>
                    <a:lstStyle/>
                    <a:p>
                      <a:r>
                        <a:rPr lang="tr-TR" sz="1100" b="0" dirty="0">
                          <a:solidFill>
                            <a:srgbClr val="FF0000"/>
                          </a:solidFill>
                          <a:latin typeface="Times New Roman" panose="02020603050405020304" pitchFamily="18" charset="0"/>
                          <a:cs typeface="Times New Roman" panose="02020603050405020304" pitchFamily="18" charset="0"/>
                        </a:rPr>
                        <a:t>FİRMA ÜNVANI</a:t>
                      </a:r>
                    </a:p>
                  </a:txBody>
                  <a:tcPr>
                    <a:solidFill>
                      <a:schemeClr val="bg1">
                        <a:lumMod val="85000"/>
                      </a:schemeClr>
                    </a:solidFill>
                  </a:tcPr>
                </a:tc>
                <a:tc>
                  <a:txBody>
                    <a:bodyPr/>
                    <a:lstStyle/>
                    <a:p>
                      <a:r>
                        <a:rPr lang="tr-TR" sz="1100" b="0" dirty="0">
                          <a:solidFill>
                            <a:srgbClr val="FF0000"/>
                          </a:solidFill>
                          <a:latin typeface="Times New Roman" panose="02020603050405020304" pitchFamily="18" charset="0"/>
                          <a:cs typeface="Times New Roman" panose="02020603050405020304" pitchFamily="18" charset="0"/>
                        </a:rPr>
                        <a:t>SEKTÖRÜ</a:t>
                      </a:r>
                    </a:p>
                  </a:txBody>
                  <a:tcPr>
                    <a:solidFill>
                      <a:schemeClr val="bg1">
                        <a:lumMod val="85000"/>
                      </a:schemeClr>
                    </a:solidFill>
                  </a:tcPr>
                </a:tc>
                <a:extLst>
                  <a:ext uri="{0D108BD9-81ED-4DB2-BD59-A6C34878D82A}">
                    <a16:rowId xmlns:a16="http://schemas.microsoft.com/office/drawing/2014/main" xmlns="" val="4198825686"/>
                  </a:ext>
                </a:extLst>
              </a:tr>
              <a:tr h="861600">
                <a:tc>
                  <a:txBody>
                    <a:bodyPr/>
                    <a:lstStyle/>
                    <a:p>
                      <a:r>
                        <a:rPr lang="tr-TR" sz="1100" dirty="0" smtClean="0">
                          <a:latin typeface="Times New Roman" panose="02020603050405020304" pitchFamily="18" charset="0"/>
                          <a:cs typeface="Times New Roman" panose="02020603050405020304" pitchFamily="18" charset="0"/>
                        </a:rPr>
                        <a:t>11</a:t>
                      </a:r>
                      <a:endParaRPr lang="tr-TR" sz="1100" dirty="0">
                        <a:latin typeface="Times New Roman" panose="02020603050405020304" pitchFamily="18" charset="0"/>
                        <a:cs typeface="Times New Roman" panose="02020603050405020304" pitchFamily="18" charset="0"/>
                      </a:endParaRPr>
                    </a:p>
                  </a:txBody>
                  <a:tcPr/>
                </a:tc>
                <a:tc>
                  <a:txBody>
                    <a:bodyPr/>
                    <a:lstStyle/>
                    <a:p>
                      <a:pPr algn="l" fontAlgn="t"/>
                      <a:r>
                        <a:rPr lang="tr-TR" sz="1100" b="0" i="0" u="none" strike="noStrike" dirty="0">
                          <a:solidFill>
                            <a:srgbClr val="000000"/>
                          </a:solidFill>
                          <a:effectLst/>
                          <a:latin typeface="Calibri" panose="020F0502020204030204" pitchFamily="34" charset="0"/>
                        </a:rPr>
                        <a:t>BEFKON TEKNİK ASANSÖR OTOMOTİV SANAYİ VE TİCARET LİMİTED ŞİRKETİ</a:t>
                      </a:r>
                    </a:p>
                  </a:txBody>
                  <a:tcPr marL="9525" marR="9525" marT="9525" marB="0"/>
                </a:tc>
                <a:tc>
                  <a:txBody>
                    <a:bodyPr/>
                    <a:lstStyle/>
                    <a:p>
                      <a:pPr algn="l" fontAlgn="t"/>
                      <a:r>
                        <a:rPr lang="tr-TR" sz="1100" b="0" i="0" u="none" strike="noStrike" dirty="0" smtClean="0">
                          <a:solidFill>
                            <a:srgbClr val="000000"/>
                          </a:solidFill>
                          <a:effectLst/>
                          <a:latin typeface="Calibri" panose="020F0502020204030204" pitchFamily="34" charset="0"/>
                        </a:rPr>
                        <a:t>ASANSÖRLERİN, YÜRÜYEN MERDİVENLERİN, YÜRÜYEN YOLLARIN, OTOMATİK VE DÖNER KAPILARIN BAKIM VE ONARIMI DAHİL KURULUM İŞLERİ</a:t>
                      </a:r>
                      <a:endParaRPr lang="tr-TR"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3615614424"/>
                  </a:ext>
                </a:extLst>
              </a:tr>
              <a:tr h="734420">
                <a:tc>
                  <a:txBody>
                    <a:bodyPr/>
                    <a:lstStyle/>
                    <a:p>
                      <a:r>
                        <a:rPr lang="tr-TR" sz="1100" dirty="0" smtClean="0">
                          <a:latin typeface="Times New Roman" panose="02020603050405020304" pitchFamily="18" charset="0"/>
                          <a:cs typeface="Times New Roman" panose="02020603050405020304" pitchFamily="18" charset="0"/>
                        </a:rPr>
                        <a:t>12</a:t>
                      </a:r>
                      <a:endParaRPr lang="tr-TR" sz="1100" dirty="0">
                        <a:latin typeface="Times New Roman" panose="02020603050405020304" pitchFamily="18" charset="0"/>
                        <a:cs typeface="Times New Roman" panose="02020603050405020304" pitchFamily="18" charset="0"/>
                      </a:endParaRPr>
                    </a:p>
                  </a:txBody>
                  <a:tcPr/>
                </a:tc>
                <a:tc>
                  <a:txBody>
                    <a:bodyPr/>
                    <a:lstStyle/>
                    <a:p>
                      <a:pPr algn="l" fontAlgn="t"/>
                      <a:r>
                        <a:rPr lang="tr-TR" sz="1100" b="0" i="0" u="none" strike="noStrike">
                          <a:solidFill>
                            <a:srgbClr val="000000"/>
                          </a:solidFill>
                          <a:effectLst/>
                          <a:latin typeface="Calibri" panose="020F0502020204030204" pitchFamily="34" charset="0"/>
                        </a:rPr>
                        <a:t>YENİ MAĞAZACILIK ANONİM ŞİRKETİ BARBAROS EREĞLİ KONYA ŞUBESİ</a:t>
                      </a:r>
                    </a:p>
                  </a:txBody>
                  <a:tcPr marL="9525" marR="9525" marT="9525" marB="0"/>
                </a:tc>
                <a:tc>
                  <a:txBody>
                    <a:bodyPr/>
                    <a:lstStyle/>
                    <a:p>
                      <a:pPr algn="l" fontAlgn="t"/>
                      <a:r>
                        <a:rPr lang="tr-TR" sz="1100" b="0" i="0" u="none" strike="noStrike" dirty="0" smtClean="0">
                          <a:solidFill>
                            <a:srgbClr val="000000"/>
                          </a:solidFill>
                          <a:effectLst/>
                          <a:latin typeface="Calibri" panose="020F0502020204030204" pitchFamily="34" charset="0"/>
                        </a:rPr>
                        <a:t>BAKKAL VE MARKETLERDE YAPILAN PERAKENDE TİCARET </a:t>
                      </a:r>
                      <a:endParaRPr lang="tr-TR"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3064972182"/>
                  </a:ext>
                </a:extLst>
              </a:tr>
              <a:tr h="833655">
                <a:tc>
                  <a:txBody>
                    <a:bodyPr/>
                    <a:lstStyle/>
                    <a:p>
                      <a:r>
                        <a:rPr lang="tr-TR" sz="1100" dirty="0" smtClean="0">
                          <a:latin typeface="Times New Roman" panose="02020603050405020304" pitchFamily="18" charset="0"/>
                          <a:cs typeface="Times New Roman" panose="02020603050405020304" pitchFamily="18" charset="0"/>
                        </a:rPr>
                        <a:t>13</a:t>
                      </a:r>
                      <a:endParaRPr lang="tr-TR" sz="1100" dirty="0">
                        <a:latin typeface="Times New Roman" panose="02020603050405020304" pitchFamily="18" charset="0"/>
                        <a:cs typeface="Times New Roman" panose="02020603050405020304" pitchFamily="18" charset="0"/>
                      </a:endParaRPr>
                    </a:p>
                  </a:txBody>
                  <a:tcPr/>
                </a:tc>
                <a:tc>
                  <a:txBody>
                    <a:bodyPr/>
                    <a:lstStyle/>
                    <a:p>
                      <a:pPr algn="l" fontAlgn="t"/>
                      <a:r>
                        <a:rPr lang="tr-TR" sz="1100" b="0" i="0" u="none" strike="noStrike">
                          <a:solidFill>
                            <a:srgbClr val="000000"/>
                          </a:solidFill>
                          <a:effectLst/>
                          <a:latin typeface="Calibri" panose="020F0502020204030204" pitchFamily="34" charset="0"/>
                        </a:rPr>
                        <a:t>YILDIZLIM TARIM İŞ MAKİNALARI İNŞAAT PLASTİK TEKSTİL VE OTOMOTİV LİMİTED ŞİRKETİ KONYA EREĞLİ ŞUBESİ</a:t>
                      </a:r>
                    </a:p>
                  </a:txBody>
                  <a:tcPr marL="9525" marR="9525" marT="9525" marB="0"/>
                </a:tc>
                <a:tc>
                  <a:txBody>
                    <a:bodyPr/>
                    <a:lstStyle/>
                    <a:p>
                      <a:pPr algn="l" fontAlgn="t"/>
                      <a:r>
                        <a:rPr lang="tr-TR" sz="1100" b="0" i="0" u="none" strike="noStrike" dirty="0" smtClean="0">
                          <a:solidFill>
                            <a:srgbClr val="000000"/>
                          </a:solidFill>
                          <a:effectLst/>
                          <a:latin typeface="Calibri" panose="020F0502020204030204" pitchFamily="34" charset="0"/>
                        </a:rPr>
                        <a:t>ÇEŞİTLİ MALLARIN BİR ÜCRET VEYA SÖZLEŞMEYE DAYALI OLARAK TOPTAN SATIŞINI YAPAN ARACILAR</a:t>
                      </a:r>
                      <a:endParaRPr lang="tr-TR"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3786303450"/>
                  </a:ext>
                </a:extLst>
              </a:tr>
              <a:tr h="502817">
                <a:tc>
                  <a:txBody>
                    <a:bodyPr/>
                    <a:lstStyle/>
                    <a:p>
                      <a:r>
                        <a:rPr lang="tr-TR" sz="1100" dirty="0" smtClean="0">
                          <a:latin typeface="Times New Roman" panose="02020603050405020304" pitchFamily="18" charset="0"/>
                          <a:cs typeface="Times New Roman" panose="02020603050405020304" pitchFamily="18" charset="0"/>
                        </a:rPr>
                        <a:t>14</a:t>
                      </a:r>
                      <a:endParaRPr lang="tr-TR" sz="1100" dirty="0">
                        <a:latin typeface="Times New Roman" panose="02020603050405020304" pitchFamily="18" charset="0"/>
                        <a:cs typeface="Times New Roman" panose="02020603050405020304" pitchFamily="18" charset="0"/>
                      </a:endParaRPr>
                    </a:p>
                  </a:txBody>
                  <a:tcPr/>
                </a:tc>
                <a:tc>
                  <a:txBody>
                    <a:bodyPr/>
                    <a:lstStyle/>
                    <a:p>
                      <a:pPr algn="l" fontAlgn="t"/>
                      <a:r>
                        <a:rPr lang="tr-TR" sz="1100" b="0" i="0" u="none" strike="noStrike">
                          <a:solidFill>
                            <a:srgbClr val="000000"/>
                          </a:solidFill>
                          <a:effectLst/>
                          <a:latin typeface="Calibri" panose="020F0502020204030204" pitchFamily="34" charset="0"/>
                        </a:rPr>
                        <a:t>ADSPARK PETROLCÜLÜK NAKLİYE LİMİTED ŞİRKETİ EREĞLİ 2 ŞUBESİ</a:t>
                      </a:r>
                    </a:p>
                  </a:txBody>
                  <a:tcPr marL="9525" marR="9525" marT="9525" marB="0"/>
                </a:tc>
                <a:tc>
                  <a:txBody>
                    <a:bodyPr/>
                    <a:lstStyle/>
                    <a:p>
                      <a:pPr algn="l" fontAlgn="t"/>
                      <a:r>
                        <a:rPr lang="tr-TR" sz="1100" b="0" i="0" u="none" strike="noStrike" dirty="0" smtClean="0">
                          <a:solidFill>
                            <a:srgbClr val="000000"/>
                          </a:solidFill>
                          <a:effectLst/>
                          <a:latin typeface="Calibri" panose="020F0502020204030204" pitchFamily="34" charset="0"/>
                        </a:rPr>
                        <a:t>BELİRLİ BİR MALA TAHSİS EDİLMİŞ MAĞAZALARDA MOTORLU KARA TAŞITI VE MOTOSİKLET YAKITININ PERAKENDE TİCARETİ</a:t>
                      </a:r>
                      <a:endParaRPr lang="tr-TR"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3932031927"/>
                  </a:ext>
                </a:extLst>
              </a:tr>
              <a:tr h="704287">
                <a:tc>
                  <a:txBody>
                    <a:bodyPr/>
                    <a:lstStyle/>
                    <a:p>
                      <a:r>
                        <a:rPr lang="tr-TR" sz="1100" dirty="0" smtClean="0">
                          <a:latin typeface="Times New Roman" panose="02020603050405020304" pitchFamily="18" charset="0"/>
                          <a:cs typeface="Times New Roman" panose="02020603050405020304" pitchFamily="18" charset="0"/>
                        </a:rPr>
                        <a:t>15</a:t>
                      </a:r>
                      <a:endParaRPr lang="tr-TR" sz="1100" dirty="0">
                        <a:latin typeface="Times New Roman" panose="02020603050405020304" pitchFamily="18" charset="0"/>
                        <a:cs typeface="Times New Roman" panose="02020603050405020304" pitchFamily="18" charset="0"/>
                      </a:endParaRPr>
                    </a:p>
                  </a:txBody>
                  <a:tcPr/>
                </a:tc>
                <a:tc>
                  <a:txBody>
                    <a:bodyPr/>
                    <a:lstStyle/>
                    <a:p>
                      <a:pPr algn="l" fontAlgn="t"/>
                      <a:r>
                        <a:rPr lang="tr-TR" sz="1100" b="0" i="0" u="none" strike="noStrike">
                          <a:solidFill>
                            <a:srgbClr val="000000"/>
                          </a:solidFill>
                          <a:effectLst/>
                          <a:latin typeface="Calibri" panose="020F0502020204030204" pitchFamily="34" charset="0"/>
                        </a:rPr>
                        <a:t>ADSPARK PETROLCÜLÜK NAKLİYE LİMİTED ŞİRKETİ EREĞLİ 3 ŞUBESİ</a:t>
                      </a:r>
                    </a:p>
                  </a:txBody>
                  <a:tcPr marL="9525" marR="9525" marT="9525" marB="0"/>
                </a:tc>
                <a:tc>
                  <a:txBody>
                    <a:bodyPr/>
                    <a:lstStyle/>
                    <a:p>
                      <a:pPr algn="l" fontAlgn="t"/>
                      <a:r>
                        <a:rPr lang="tr-TR" sz="1100" b="0" i="0" u="none" strike="noStrike" dirty="0" smtClean="0">
                          <a:solidFill>
                            <a:srgbClr val="000000"/>
                          </a:solidFill>
                          <a:effectLst/>
                          <a:latin typeface="Calibri" panose="020F0502020204030204" pitchFamily="34" charset="0"/>
                        </a:rPr>
                        <a:t>BELİRLİ BİR MALA TAHSİS EDİLMİŞ MAĞAZALARDA MOTORLU KARA TAŞITI VE MOTOSİKLET YAKITININ  PERAKENDE TİCARETİ</a:t>
                      </a:r>
                      <a:endParaRPr lang="tr-TR"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681035855"/>
                  </a:ext>
                </a:extLst>
              </a:tr>
              <a:tr h="729580">
                <a:tc>
                  <a:txBody>
                    <a:bodyPr/>
                    <a:lstStyle/>
                    <a:p>
                      <a:r>
                        <a:rPr lang="tr-TR" sz="1100" dirty="0" smtClean="0">
                          <a:latin typeface="Times New Roman" panose="02020603050405020304" pitchFamily="18" charset="0"/>
                          <a:cs typeface="Times New Roman" panose="02020603050405020304" pitchFamily="18" charset="0"/>
                        </a:rPr>
                        <a:t>16</a:t>
                      </a:r>
                      <a:endParaRPr lang="tr-TR" sz="1100" dirty="0">
                        <a:latin typeface="Times New Roman" panose="02020603050405020304" pitchFamily="18" charset="0"/>
                        <a:cs typeface="Times New Roman" panose="02020603050405020304" pitchFamily="18" charset="0"/>
                      </a:endParaRPr>
                    </a:p>
                  </a:txBody>
                  <a:tcPr/>
                </a:tc>
                <a:tc>
                  <a:txBody>
                    <a:bodyPr/>
                    <a:lstStyle/>
                    <a:p>
                      <a:pPr algn="l" fontAlgn="t"/>
                      <a:r>
                        <a:rPr lang="tr-TR" sz="1100" b="0" i="0" u="none" strike="noStrike">
                          <a:solidFill>
                            <a:srgbClr val="000000"/>
                          </a:solidFill>
                          <a:effectLst/>
                          <a:latin typeface="Calibri" panose="020F0502020204030204" pitchFamily="34" charset="0"/>
                        </a:rPr>
                        <a:t>ADSPARK PETROLCÜLÜK NAKLİYE LİMİTED ŞİRKETİ EREĞLİ 1 ŞUBESİ</a:t>
                      </a:r>
                    </a:p>
                  </a:txBody>
                  <a:tcPr marL="9525" marR="9525" marT="9525" marB="0"/>
                </a:tc>
                <a:tc>
                  <a:txBody>
                    <a:bodyPr/>
                    <a:lstStyle/>
                    <a:p>
                      <a:pPr algn="l" fontAlgn="t"/>
                      <a:r>
                        <a:rPr lang="tr-TR" sz="1100" b="0" i="0" u="none" strike="noStrike" dirty="0" smtClean="0">
                          <a:solidFill>
                            <a:srgbClr val="000000"/>
                          </a:solidFill>
                          <a:effectLst/>
                          <a:latin typeface="Calibri" panose="020F0502020204030204" pitchFamily="34" charset="0"/>
                        </a:rPr>
                        <a:t>BELİRLİ BİR MALA TAHSİS EDİLMİŞ MAĞAZALARDA MOTORLU KARA TAŞITI VE MOTOSİKLET YAKITININ  PERAKENDE TİCARETİ</a:t>
                      </a:r>
                      <a:endParaRPr lang="tr-TR"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4068691083"/>
                  </a:ext>
                </a:extLst>
              </a:tr>
              <a:tr h="851134">
                <a:tc>
                  <a:txBody>
                    <a:bodyPr/>
                    <a:lstStyle/>
                    <a:p>
                      <a:r>
                        <a:rPr lang="tr-TR" sz="1100" dirty="0" smtClean="0">
                          <a:latin typeface="Times New Roman" panose="02020603050405020304" pitchFamily="18" charset="0"/>
                          <a:cs typeface="Times New Roman" panose="02020603050405020304" pitchFamily="18" charset="0"/>
                        </a:rPr>
                        <a:t>17</a:t>
                      </a:r>
                      <a:endParaRPr lang="tr-TR" sz="1100" dirty="0">
                        <a:latin typeface="Times New Roman" panose="02020603050405020304" pitchFamily="18" charset="0"/>
                        <a:cs typeface="Times New Roman" panose="02020603050405020304" pitchFamily="18" charset="0"/>
                      </a:endParaRPr>
                    </a:p>
                  </a:txBody>
                  <a:tcPr/>
                </a:tc>
                <a:tc>
                  <a:txBody>
                    <a:bodyPr/>
                    <a:lstStyle/>
                    <a:p>
                      <a:pPr algn="l" fontAlgn="t"/>
                      <a:r>
                        <a:rPr lang="tr-TR" sz="1100" b="0" i="0" u="none" strike="noStrike" dirty="0">
                          <a:solidFill>
                            <a:srgbClr val="000000"/>
                          </a:solidFill>
                          <a:effectLst/>
                          <a:latin typeface="Calibri" panose="020F0502020204030204" pitchFamily="34" charset="0"/>
                        </a:rPr>
                        <a:t>PROTECH MEKATRONİK İNŞAAT OTOMOTİV VE SANAYİ LİMİTED ŞİRKETİ</a:t>
                      </a:r>
                    </a:p>
                  </a:txBody>
                  <a:tcPr marL="9525" marR="9525" marT="9525" marB="0"/>
                </a:tc>
                <a:tc>
                  <a:txBody>
                    <a:bodyPr/>
                    <a:lstStyle/>
                    <a:p>
                      <a:pPr algn="l" fontAlgn="t"/>
                      <a:r>
                        <a:rPr lang="tr-TR" sz="1100" b="0" i="0" u="none" strike="noStrike" dirty="0" smtClean="0">
                          <a:solidFill>
                            <a:srgbClr val="000000"/>
                          </a:solidFill>
                          <a:effectLst/>
                          <a:latin typeface="Calibri" panose="020F0502020204030204" pitchFamily="34" charset="0"/>
                        </a:rPr>
                        <a:t>ISI, SES VEYA TİTREŞİM YALITIMI İLE DİĞER İNŞAAT TESİSATI İŞLERİ</a:t>
                      </a:r>
                      <a:endParaRPr lang="tr-TR"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1073676288"/>
                  </a:ext>
                </a:extLst>
              </a:tr>
            </a:tbl>
          </a:graphicData>
        </a:graphic>
      </p:graphicFrame>
    </p:spTree>
    <p:extLst>
      <p:ext uri="{BB962C8B-B14F-4D97-AF65-F5344CB8AC3E}">
        <p14:creationId xmlns:p14="http://schemas.microsoft.com/office/powerpoint/2010/main" val="3394984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46414" y="249382"/>
            <a:ext cx="9526385" cy="599115"/>
          </a:xfrm>
        </p:spPr>
        <p:txBody>
          <a:bodyPr>
            <a:normAutofit fontScale="90000"/>
          </a:bodyPr>
          <a:lstStyle/>
          <a:p>
            <a:pPr algn="ctr"/>
            <a:r>
              <a:rPr lang="tr-TR" sz="2000" b="1" dirty="0" smtClean="0">
                <a:solidFill>
                  <a:srgbClr val="FF0000"/>
                </a:solidFill>
              </a:rPr>
              <a:t>08/10/2022 </a:t>
            </a:r>
            <a:r>
              <a:rPr lang="tr-TR" sz="2000" b="1" dirty="0" smtClean="0">
                <a:solidFill>
                  <a:srgbClr val="FF0000"/>
                </a:solidFill>
              </a:rPr>
              <a:t>Tarihinde </a:t>
            </a:r>
            <a:r>
              <a:rPr lang="tr-TR" sz="2000" b="1" dirty="0">
                <a:solidFill>
                  <a:srgbClr val="FF0000"/>
                </a:solidFill>
              </a:rPr>
              <a:t>Y</a:t>
            </a:r>
            <a:r>
              <a:rPr lang="tr-TR" sz="2000" b="1" dirty="0" smtClean="0">
                <a:solidFill>
                  <a:srgbClr val="FF0000"/>
                </a:solidFill>
              </a:rPr>
              <a:t>apılan </a:t>
            </a:r>
            <a:r>
              <a:rPr lang="tr-TR" sz="2000" b="1" dirty="0" smtClean="0">
                <a:solidFill>
                  <a:srgbClr val="FF0000"/>
                </a:solidFill>
              </a:rPr>
              <a:t>Organ </a:t>
            </a:r>
            <a:r>
              <a:rPr lang="tr-TR" sz="2000" b="1" dirty="0" smtClean="0">
                <a:solidFill>
                  <a:srgbClr val="FF0000"/>
                </a:solidFill>
              </a:rPr>
              <a:t>Seçimleri </a:t>
            </a:r>
            <a:br>
              <a:rPr lang="tr-TR" sz="2000" b="1" dirty="0" smtClean="0">
                <a:solidFill>
                  <a:srgbClr val="FF0000"/>
                </a:solidFill>
              </a:rPr>
            </a:br>
            <a:r>
              <a:rPr lang="tr-TR" sz="2000" b="1" dirty="0" smtClean="0">
                <a:solidFill>
                  <a:srgbClr val="FF0000"/>
                </a:solidFill>
              </a:rPr>
              <a:t>O</a:t>
            </a:r>
            <a:r>
              <a:rPr lang="tr-TR" sz="2000" b="1" dirty="0" smtClean="0">
                <a:solidFill>
                  <a:srgbClr val="FF0000"/>
                </a:solidFill>
              </a:rPr>
              <a:t>damız </a:t>
            </a:r>
            <a:r>
              <a:rPr lang="tr-TR" sz="2000" b="1" dirty="0">
                <a:solidFill>
                  <a:srgbClr val="FF0000"/>
                </a:solidFill>
              </a:rPr>
              <a:t>H</a:t>
            </a:r>
            <a:r>
              <a:rPr lang="tr-TR" sz="2000" b="1" dirty="0" smtClean="0">
                <a:solidFill>
                  <a:srgbClr val="FF0000"/>
                </a:solidFill>
              </a:rPr>
              <a:t>izmet </a:t>
            </a:r>
            <a:r>
              <a:rPr lang="tr-TR" sz="2000" b="1" dirty="0">
                <a:solidFill>
                  <a:srgbClr val="FF0000"/>
                </a:solidFill>
              </a:rPr>
              <a:t>B</a:t>
            </a:r>
            <a:r>
              <a:rPr lang="tr-TR" sz="2000" b="1" dirty="0" smtClean="0">
                <a:solidFill>
                  <a:srgbClr val="FF0000"/>
                </a:solidFill>
              </a:rPr>
              <a:t>inasında </a:t>
            </a:r>
            <a:r>
              <a:rPr lang="tr-TR" sz="2000" b="1" dirty="0">
                <a:solidFill>
                  <a:srgbClr val="FF0000"/>
                </a:solidFill>
              </a:rPr>
              <a:t>D</a:t>
            </a:r>
            <a:r>
              <a:rPr lang="tr-TR" sz="2000" b="1" dirty="0" smtClean="0">
                <a:solidFill>
                  <a:srgbClr val="FF0000"/>
                </a:solidFill>
              </a:rPr>
              <a:t>üzenlendi. </a:t>
            </a:r>
            <a:endParaRPr lang="tr-TR" sz="2000" b="1" dirty="0">
              <a:solidFill>
                <a:srgbClr val="FF0000"/>
              </a:solidFill>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7140" y="1108664"/>
            <a:ext cx="2378661" cy="5274424"/>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2066" y="1108664"/>
            <a:ext cx="2375079" cy="5269950"/>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3739" y="1110399"/>
            <a:ext cx="2375079" cy="5266479"/>
          </a:xfrm>
          <a:prstGeom prst="rect">
            <a:avLst/>
          </a:prstGeom>
        </p:spPr>
      </p:pic>
    </p:spTree>
    <p:extLst>
      <p:ext uri="{BB962C8B-B14F-4D97-AF65-F5344CB8AC3E}">
        <p14:creationId xmlns:p14="http://schemas.microsoft.com/office/powerpoint/2010/main" val="3232537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949146" y="336884"/>
            <a:ext cx="6637617" cy="346857"/>
          </a:xfrm>
        </p:spPr>
        <p:txBody>
          <a:bodyPr>
            <a:noAutofit/>
          </a:bodyPr>
          <a:lstStyle/>
          <a:p>
            <a:pPr algn="ctr"/>
            <a:r>
              <a:rPr lang="tr-TR" sz="2000" b="1" dirty="0" smtClean="0">
                <a:solidFill>
                  <a:srgbClr val="FF0000"/>
                </a:solidFill>
              </a:rPr>
              <a:t>2022/EKİM ODAMIZA </a:t>
            </a:r>
            <a:r>
              <a:rPr lang="tr-TR" sz="2000" b="1" dirty="0">
                <a:solidFill>
                  <a:srgbClr val="FF0000"/>
                </a:solidFill>
              </a:rPr>
              <a:t>KAYIT </a:t>
            </a:r>
            <a:r>
              <a:rPr lang="tr-TR" sz="2000" b="1" dirty="0" smtClean="0">
                <a:solidFill>
                  <a:srgbClr val="FF0000"/>
                </a:solidFill>
              </a:rPr>
              <a:t>OLAN ÜYE İSTATİSTİĞİMİZ</a:t>
            </a:r>
            <a:endParaRPr lang="tr-TR" sz="2000" b="1" dirty="0">
              <a:solidFill>
                <a:srgbClr val="FF0000"/>
              </a:solidFill>
            </a:endParaRPr>
          </a:p>
        </p:txBody>
      </p:sp>
      <p:graphicFrame>
        <p:nvGraphicFramePr>
          <p:cNvPr id="4" name="Tablo 3"/>
          <p:cNvGraphicFramePr>
            <a:graphicFrameLocks noGrp="1"/>
          </p:cNvGraphicFramePr>
          <p:nvPr>
            <p:extLst>
              <p:ext uri="{D42A27DB-BD31-4B8C-83A1-F6EECF244321}">
                <p14:modId xmlns:p14="http://schemas.microsoft.com/office/powerpoint/2010/main" val="3164537563"/>
              </p:ext>
            </p:extLst>
          </p:nvPr>
        </p:nvGraphicFramePr>
        <p:xfrm>
          <a:off x="1429349" y="827772"/>
          <a:ext cx="10188343" cy="5725581"/>
        </p:xfrm>
        <a:graphic>
          <a:graphicData uri="http://schemas.openxmlformats.org/drawingml/2006/table">
            <a:tbl>
              <a:tblPr firstRow="1" bandRow="1">
                <a:tableStyleId>{5C22544A-7EE6-4342-B048-85BDC9FD1C3A}</a:tableStyleId>
              </a:tblPr>
              <a:tblGrid>
                <a:gridCol w="992575">
                  <a:extLst>
                    <a:ext uri="{9D8B030D-6E8A-4147-A177-3AD203B41FA5}">
                      <a16:colId xmlns:a16="http://schemas.microsoft.com/office/drawing/2014/main" xmlns="" val="1085537233"/>
                    </a:ext>
                  </a:extLst>
                </a:gridCol>
                <a:gridCol w="522308">
                  <a:extLst>
                    <a:ext uri="{9D8B030D-6E8A-4147-A177-3AD203B41FA5}">
                      <a16:colId xmlns:a16="http://schemas.microsoft.com/office/drawing/2014/main" xmlns="" val="1877564358"/>
                    </a:ext>
                  </a:extLst>
                </a:gridCol>
                <a:gridCol w="668328">
                  <a:extLst>
                    <a:ext uri="{9D8B030D-6E8A-4147-A177-3AD203B41FA5}">
                      <a16:colId xmlns:a16="http://schemas.microsoft.com/office/drawing/2014/main" xmlns="" val="2274761141"/>
                    </a:ext>
                  </a:extLst>
                </a:gridCol>
                <a:gridCol w="727740">
                  <a:extLst>
                    <a:ext uri="{9D8B030D-6E8A-4147-A177-3AD203B41FA5}">
                      <a16:colId xmlns:a16="http://schemas.microsoft.com/office/drawing/2014/main" xmlns="" val="2856023756"/>
                    </a:ext>
                  </a:extLst>
                </a:gridCol>
                <a:gridCol w="653481">
                  <a:extLst>
                    <a:ext uri="{9D8B030D-6E8A-4147-A177-3AD203B41FA5}">
                      <a16:colId xmlns:a16="http://schemas.microsoft.com/office/drawing/2014/main" xmlns="" val="4218259991"/>
                    </a:ext>
                  </a:extLst>
                </a:gridCol>
                <a:gridCol w="623775">
                  <a:extLst>
                    <a:ext uri="{9D8B030D-6E8A-4147-A177-3AD203B41FA5}">
                      <a16:colId xmlns:a16="http://schemas.microsoft.com/office/drawing/2014/main" xmlns="" val="3771176561"/>
                    </a:ext>
                  </a:extLst>
                </a:gridCol>
                <a:gridCol w="801998">
                  <a:extLst>
                    <a:ext uri="{9D8B030D-6E8A-4147-A177-3AD203B41FA5}">
                      <a16:colId xmlns:a16="http://schemas.microsoft.com/office/drawing/2014/main" xmlns="" val="519700017"/>
                    </a:ext>
                  </a:extLst>
                </a:gridCol>
                <a:gridCol w="831704">
                  <a:extLst>
                    <a:ext uri="{9D8B030D-6E8A-4147-A177-3AD203B41FA5}">
                      <a16:colId xmlns:a16="http://schemas.microsoft.com/office/drawing/2014/main" xmlns="" val="205445375"/>
                    </a:ext>
                  </a:extLst>
                </a:gridCol>
                <a:gridCol w="809356">
                  <a:extLst>
                    <a:ext uri="{9D8B030D-6E8A-4147-A177-3AD203B41FA5}">
                      <a16:colId xmlns:a16="http://schemas.microsoft.com/office/drawing/2014/main" xmlns="" val="1411514617"/>
                    </a:ext>
                  </a:extLst>
                </a:gridCol>
                <a:gridCol w="646118">
                  <a:extLst>
                    <a:ext uri="{9D8B030D-6E8A-4147-A177-3AD203B41FA5}">
                      <a16:colId xmlns:a16="http://schemas.microsoft.com/office/drawing/2014/main" xmlns="" val="1521195149"/>
                    </a:ext>
                  </a:extLst>
                </a:gridCol>
                <a:gridCol w="727740">
                  <a:extLst>
                    <a:ext uri="{9D8B030D-6E8A-4147-A177-3AD203B41FA5}">
                      <a16:colId xmlns:a16="http://schemas.microsoft.com/office/drawing/2014/main" xmlns="" val="3232989669"/>
                    </a:ext>
                  </a:extLst>
                </a:gridCol>
                <a:gridCol w="727740">
                  <a:extLst>
                    <a:ext uri="{9D8B030D-6E8A-4147-A177-3AD203B41FA5}">
                      <a16:colId xmlns:a16="http://schemas.microsoft.com/office/drawing/2014/main" xmlns="" val="2125589291"/>
                    </a:ext>
                  </a:extLst>
                </a:gridCol>
                <a:gridCol w="727740">
                  <a:extLst>
                    <a:ext uri="{9D8B030D-6E8A-4147-A177-3AD203B41FA5}">
                      <a16:colId xmlns:a16="http://schemas.microsoft.com/office/drawing/2014/main" xmlns="" val="2526715693"/>
                    </a:ext>
                  </a:extLst>
                </a:gridCol>
                <a:gridCol w="727740">
                  <a:extLst>
                    <a:ext uri="{9D8B030D-6E8A-4147-A177-3AD203B41FA5}">
                      <a16:colId xmlns:a16="http://schemas.microsoft.com/office/drawing/2014/main" xmlns="" val="2558093472"/>
                    </a:ext>
                  </a:extLst>
                </a:gridCol>
              </a:tblGrid>
              <a:tr h="529710">
                <a:tc>
                  <a:txBody>
                    <a:bodyPr/>
                    <a:lstStyle/>
                    <a:p>
                      <a:endParaRPr lang="tr-TR" sz="1000" dirty="0"/>
                    </a:p>
                  </a:txBody>
                  <a:tcPr marL="91442" marR="91442" marT="45713" marB="45713"/>
                </a:tc>
                <a:tc>
                  <a:txBody>
                    <a:bodyPr/>
                    <a:lstStyle/>
                    <a:p>
                      <a:pPr algn="ctr"/>
                      <a:r>
                        <a:rPr lang="tr-TR" sz="1000" dirty="0">
                          <a:solidFill>
                            <a:schemeClr val="tx1"/>
                          </a:solidFill>
                        </a:rPr>
                        <a:t>OCAK</a:t>
                      </a:r>
                    </a:p>
                    <a:p>
                      <a:pPr algn="ctr"/>
                      <a:r>
                        <a:rPr lang="tr-TR" sz="1000" dirty="0">
                          <a:solidFill>
                            <a:schemeClr val="tx1"/>
                          </a:solidFill>
                        </a:rPr>
                        <a:t>2022</a:t>
                      </a:r>
                    </a:p>
                  </a:txBody>
                  <a:tcPr marL="91442" marR="91442" marT="45713" marB="45713"/>
                </a:tc>
                <a:tc>
                  <a:txBody>
                    <a:bodyPr/>
                    <a:lstStyle/>
                    <a:p>
                      <a:pPr algn="ctr"/>
                      <a:r>
                        <a:rPr lang="tr-TR" sz="1000" dirty="0">
                          <a:solidFill>
                            <a:schemeClr val="tx1"/>
                          </a:solidFill>
                        </a:rPr>
                        <a:t>ŞUBAT</a:t>
                      </a:r>
                    </a:p>
                    <a:p>
                      <a:pPr algn="ctr"/>
                      <a:r>
                        <a:rPr lang="tr-TR" sz="1000" dirty="0">
                          <a:solidFill>
                            <a:schemeClr val="tx1"/>
                          </a:solidFill>
                        </a:rPr>
                        <a:t>2022</a:t>
                      </a:r>
                    </a:p>
                  </a:txBody>
                  <a:tcPr marL="91442" marR="91442" marT="45713" marB="45713"/>
                </a:tc>
                <a:tc>
                  <a:txBody>
                    <a:bodyPr/>
                    <a:lstStyle/>
                    <a:p>
                      <a:pPr algn="ctr"/>
                      <a:r>
                        <a:rPr lang="tr-TR" sz="1000" dirty="0">
                          <a:solidFill>
                            <a:schemeClr val="tx1"/>
                          </a:solidFill>
                        </a:rPr>
                        <a:t>MART</a:t>
                      </a:r>
                    </a:p>
                    <a:p>
                      <a:pPr algn="ctr"/>
                      <a:r>
                        <a:rPr lang="tr-TR" sz="1000" dirty="0">
                          <a:solidFill>
                            <a:schemeClr val="tx1"/>
                          </a:solidFill>
                        </a:rPr>
                        <a:t>2022</a:t>
                      </a:r>
                    </a:p>
                  </a:txBody>
                  <a:tcPr marL="91442" marR="91442" marT="45713" marB="45713"/>
                </a:tc>
                <a:tc>
                  <a:txBody>
                    <a:bodyPr/>
                    <a:lstStyle/>
                    <a:p>
                      <a:pPr algn="ctr"/>
                      <a:r>
                        <a:rPr lang="tr-TR" sz="1000" dirty="0">
                          <a:solidFill>
                            <a:schemeClr val="tx1"/>
                          </a:solidFill>
                        </a:rPr>
                        <a:t>NİSAN</a:t>
                      </a:r>
                    </a:p>
                    <a:p>
                      <a:pPr algn="ctr"/>
                      <a:r>
                        <a:rPr lang="tr-TR" sz="1000" dirty="0">
                          <a:solidFill>
                            <a:schemeClr val="tx1"/>
                          </a:solidFill>
                        </a:rPr>
                        <a:t>2022</a:t>
                      </a:r>
                    </a:p>
                  </a:txBody>
                  <a:tcPr marL="91442" marR="91442" marT="45713" marB="45713"/>
                </a:tc>
                <a:tc>
                  <a:txBody>
                    <a:bodyPr/>
                    <a:lstStyle/>
                    <a:p>
                      <a:pPr algn="ctr"/>
                      <a:r>
                        <a:rPr lang="tr-TR" sz="1000" dirty="0">
                          <a:solidFill>
                            <a:schemeClr val="tx1"/>
                          </a:solidFill>
                        </a:rPr>
                        <a:t>MAYIS</a:t>
                      </a:r>
                    </a:p>
                    <a:p>
                      <a:pPr algn="ctr"/>
                      <a:r>
                        <a:rPr lang="tr-TR" sz="1000" dirty="0">
                          <a:solidFill>
                            <a:schemeClr val="tx1"/>
                          </a:solidFill>
                        </a:rPr>
                        <a:t>2022</a:t>
                      </a:r>
                    </a:p>
                  </a:txBody>
                  <a:tcPr marL="91442" marR="91442" marT="45713" marB="45713"/>
                </a:tc>
                <a:tc>
                  <a:txBody>
                    <a:bodyPr/>
                    <a:lstStyle/>
                    <a:p>
                      <a:pPr algn="ctr"/>
                      <a:r>
                        <a:rPr lang="tr-TR" sz="1000" dirty="0">
                          <a:solidFill>
                            <a:schemeClr val="tx1"/>
                          </a:solidFill>
                        </a:rPr>
                        <a:t>HAZİRAN</a:t>
                      </a:r>
                    </a:p>
                    <a:p>
                      <a:pPr algn="ctr"/>
                      <a:r>
                        <a:rPr lang="tr-TR" sz="1000" dirty="0">
                          <a:solidFill>
                            <a:schemeClr val="tx1"/>
                          </a:solidFill>
                        </a:rPr>
                        <a:t>2022</a:t>
                      </a:r>
                    </a:p>
                  </a:txBody>
                  <a:tcPr marL="91442" marR="91442" marT="45713" marB="45713"/>
                </a:tc>
                <a:tc>
                  <a:txBody>
                    <a:bodyPr/>
                    <a:lstStyle/>
                    <a:p>
                      <a:pPr algn="ctr"/>
                      <a:r>
                        <a:rPr lang="tr-TR" sz="1000" dirty="0">
                          <a:solidFill>
                            <a:schemeClr val="tx1"/>
                          </a:solidFill>
                        </a:rPr>
                        <a:t>TEMMUZ</a:t>
                      </a:r>
                    </a:p>
                    <a:p>
                      <a:pPr algn="ctr"/>
                      <a:r>
                        <a:rPr lang="tr-TR" sz="1000" dirty="0">
                          <a:solidFill>
                            <a:schemeClr val="tx1"/>
                          </a:solidFill>
                        </a:rPr>
                        <a:t>2022</a:t>
                      </a:r>
                    </a:p>
                  </a:txBody>
                  <a:tcPr marL="91442" marR="91442" marT="45713" marB="45713"/>
                </a:tc>
                <a:tc>
                  <a:txBody>
                    <a:bodyPr/>
                    <a:lstStyle/>
                    <a:p>
                      <a:pPr algn="ctr"/>
                      <a:r>
                        <a:rPr lang="tr-TR" sz="1000" dirty="0">
                          <a:solidFill>
                            <a:schemeClr val="tx1"/>
                          </a:solidFill>
                        </a:rPr>
                        <a:t>AĞUSTOS</a:t>
                      </a:r>
                    </a:p>
                    <a:p>
                      <a:pPr algn="ctr"/>
                      <a:r>
                        <a:rPr lang="tr-TR" sz="1000" dirty="0">
                          <a:solidFill>
                            <a:schemeClr val="tx1"/>
                          </a:solidFill>
                        </a:rPr>
                        <a:t>2022</a:t>
                      </a:r>
                    </a:p>
                  </a:txBody>
                  <a:tcPr marL="91442" marR="91442" marT="45713" marB="45713"/>
                </a:tc>
                <a:tc>
                  <a:txBody>
                    <a:bodyPr/>
                    <a:lstStyle/>
                    <a:p>
                      <a:pPr algn="ctr"/>
                      <a:r>
                        <a:rPr lang="tr-TR" sz="1000" dirty="0">
                          <a:solidFill>
                            <a:schemeClr val="tx1"/>
                          </a:solidFill>
                        </a:rPr>
                        <a:t>EYLÜL</a:t>
                      </a:r>
                    </a:p>
                    <a:p>
                      <a:pPr algn="ctr"/>
                      <a:r>
                        <a:rPr lang="tr-TR" sz="1000" dirty="0">
                          <a:solidFill>
                            <a:schemeClr val="tx1"/>
                          </a:solidFill>
                        </a:rPr>
                        <a:t>2022</a:t>
                      </a:r>
                    </a:p>
                  </a:txBody>
                  <a:tcPr marL="91442" marR="91442" marT="45713" marB="45713"/>
                </a:tc>
                <a:tc>
                  <a:txBody>
                    <a:bodyPr/>
                    <a:lstStyle/>
                    <a:p>
                      <a:pPr algn="ctr"/>
                      <a:r>
                        <a:rPr lang="tr-TR" sz="1000" dirty="0">
                          <a:solidFill>
                            <a:schemeClr val="tx1"/>
                          </a:solidFill>
                        </a:rPr>
                        <a:t>EKİM</a:t>
                      </a:r>
                    </a:p>
                    <a:p>
                      <a:pPr algn="ctr"/>
                      <a:r>
                        <a:rPr lang="tr-TR" sz="1000" dirty="0">
                          <a:solidFill>
                            <a:schemeClr val="tx1"/>
                          </a:solidFill>
                        </a:rPr>
                        <a:t>2022</a:t>
                      </a:r>
                    </a:p>
                  </a:txBody>
                  <a:tcPr marL="91442" marR="91442" marT="45713" marB="45713"/>
                </a:tc>
                <a:tc>
                  <a:txBody>
                    <a:bodyPr/>
                    <a:lstStyle/>
                    <a:p>
                      <a:pPr algn="ctr"/>
                      <a:r>
                        <a:rPr lang="tr-TR" sz="1000" dirty="0">
                          <a:solidFill>
                            <a:schemeClr val="tx1"/>
                          </a:solidFill>
                        </a:rPr>
                        <a:t>KASIM</a:t>
                      </a:r>
                    </a:p>
                    <a:p>
                      <a:pPr algn="ctr"/>
                      <a:r>
                        <a:rPr lang="tr-TR" sz="1000" dirty="0">
                          <a:solidFill>
                            <a:schemeClr val="tx1"/>
                          </a:solidFill>
                        </a:rPr>
                        <a:t>2022</a:t>
                      </a:r>
                    </a:p>
                  </a:txBody>
                  <a:tcPr marL="91442" marR="91442" marT="45713" marB="45713"/>
                </a:tc>
                <a:tc>
                  <a:txBody>
                    <a:bodyPr/>
                    <a:lstStyle/>
                    <a:p>
                      <a:pPr algn="ctr"/>
                      <a:r>
                        <a:rPr lang="tr-TR" sz="1000" dirty="0">
                          <a:solidFill>
                            <a:schemeClr val="tx1"/>
                          </a:solidFill>
                        </a:rPr>
                        <a:t>ARALIK </a:t>
                      </a:r>
                    </a:p>
                    <a:p>
                      <a:pPr algn="ctr"/>
                      <a:r>
                        <a:rPr lang="tr-TR" sz="1000" dirty="0">
                          <a:solidFill>
                            <a:schemeClr val="tx1"/>
                          </a:solidFill>
                        </a:rPr>
                        <a:t>2022</a:t>
                      </a:r>
                    </a:p>
                  </a:txBody>
                  <a:tcPr marL="91442" marR="91442" marT="45713" marB="45713"/>
                </a:tc>
                <a:tc>
                  <a:txBody>
                    <a:bodyPr/>
                    <a:lstStyle/>
                    <a:p>
                      <a:pPr algn="ctr"/>
                      <a:r>
                        <a:rPr lang="tr-TR" sz="1000" b="1" dirty="0">
                          <a:solidFill>
                            <a:srgbClr val="FF0000"/>
                          </a:solidFill>
                        </a:rPr>
                        <a:t>TOPLAM </a:t>
                      </a:r>
                    </a:p>
                  </a:txBody>
                  <a:tcPr marL="91442" marR="91442" marT="45713" marB="45713"/>
                </a:tc>
                <a:extLst>
                  <a:ext uri="{0D108BD9-81ED-4DB2-BD59-A6C34878D82A}">
                    <a16:rowId xmlns:a16="http://schemas.microsoft.com/office/drawing/2014/main" xmlns="" val="1557196958"/>
                  </a:ext>
                </a:extLst>
              </a:tr>
              <a:tr h="639110">
                <a:tc>
                  <a:txBody>
                    <a:bodyPr/>
                    <a:lstStyle/>
                    <a:p>
                      <a:r>
                        <a:rPr lang="tr-TR" sz="1000" b="1" dirty="0"/>
                        <a:t>KONUT YAPI KOOPERATİFİ</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1</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smtClean="0"/>
                        <a:t>1</a:t>
                      </a:r>
                      <a:endParaRPr lang="tr-TR" sz="1000" b="1" dirty="0"/>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b="1" dirty="0">
                        <a:solidFill>
                          <a:srgbClr val="FF0000"/>
                        </a:solidFill>
                      </a:endParaRPr>
                    </a:p>
                  </a:txBody>
                  <a:tcPr marL="91442" marR="91442" marT="45713" marB="45713"/>
                </a:tc>
                <a:extLst>
                  <a:ext uri="{0D108BD9-81ED-4DB2-BD59-A6C34878D82A}">
                    <a16:rowId xmlns:a16="http://schemas.microsoft.com/office/drawing/2014/main" xmlns="" val="3516675263"/>
                  </a:ext>
                </a:extLst>
              </a:tr>
              <a:tr h="375424">
                <a:tc>
                  <a:txBody>
                    <a:bodyPr/>
                    <a:lstStyle/>
                    <a:p>
                      <a:r>
                        <a:rPr lang="tr-TR" sz="1000" b="1" dirty="0"/>
                        <a:t>ŞAHIS FİRMA</a:t>
                      </a:r>
                    </a:p>
                  </a:txBody>
                  <a:tcPr marL="91442" marR="91442" marT="45713" marB="45713"/>
                </a:tc>
                <a:tc>
                  <a:txBody>
                    <a:bodyPr/>
                    <a:lstStyle/>
                    <a:p>
                      <a:pPr algn="ctr"/>
                      <a:r>
                        <a:rPr lang="tr-TR" sz="1000" b="1" dirty="0"/>
                        <a:t>4</a:t>
                      </a:r>
                    </a:p>
                  </a:txBody>
                  <a:tcPr marL="91442" marR="91442" marT="45713" marB="45713"/>
                </a:tc>
                <a:tc>
                  <a:txBody>
                    <a:bodyPr/>
                    <a:lstStyle/>
                    <a:p>
                      <a:pPr algn="ctr"/>
                      <a:r>
                        <a:rPr lang="tr-TR" sz="1000" b="1" dirty="0"/>
                        <a:t>3</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5</a:t>
                      </a:r>
                    </a:p>
                  </a:txBody>
                  <a:tcPr marL="91442" marR="91442" marT="45713" marB="45713"/>
                </a:tc>
                <a:tc>
                  <a:txBody>
                    <a:bodyPr/>
                    <a:lstStyle/>
                    <a:p>
                      <a:pPr algn="ctr"/>
                      <a:r>
                        <a:rPr lang="tr-TR" sz="1000" b="1" dirty="0"/>
                        <a:t>2</a:t>
                      </a:r>
                    </a:p>
                  </a:txBody>
                  <a:tcPr marL="91442" marR="91442" marT="45713" marB="45713"/>
                </a:tc>
                <a:tc>
                  <a:txBody>
                    <a:bodyPr/>
                    <a:lstStyle/>
                    <a:p>
                      <a:pPr algn="ctr"/>
                      <a:r>
                        <a:rPr lang="tr-TR" sz="1000" b="1" dirty="0"/>
                        <a:t>6</a:t>
                      </a:r>
                    </a:p>
                  </a:txBody>
                  <a:tcPr marL="91442" marR="91442" marT="45713" marB="45713"/>
                </a:tc>
                <a:tc>
                  <a:txBody>
                    <a:bodyPr/>
                    <a:lstStyle/>
                    <a:p>
                      <a:pPr algn="ctr"/>
                      <a:r>
                        <a:rPr lang="tr-TR" sz="1000" b="1" dirty="0"/>
                        <a:t>2</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pPr algn="ctr"/>
                      <a:r>
                        <a:rPr lang="tr-TR" sz="1000" b="1" dirty="0" smtClean="0"/>
                        <a:t>1</a:t>
                      </a:r>
                      <a:endParaRPr lang="tr-TR" sz="1000" b="1"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b="1" dirty="0">
                        <a:solidFill>
                          <a:srgbClr val="FF0000"/>
                        </a:solidFill>
                      </a:endParaRPr>
                    </a:p>
                  </a:txBody>
                  <a:tcPr marL="91442" marR="91442" marT="45713" marB="45713"/>
                </a:tc>
                <a:extLst>
                  <a:ext uri="{0D108BD9-81ED-4DB2-BD59-A6C34878D82A}">
                    <a16:rowId xmlns:a16="http://schemas.microsoft.com/office/drawing/2014/main" xmlns="" val="4174431237"/>
                  </a:ext>
                </a:extLst>
              </a:tr>
              <a:tr h="375424">
                <a:tc>
                  <a:txBody>
                    <a:bodyPr/>
                    <a:lstStyle/>
                    <a:p>
                      <a:r>
                        <a:rPr lang="tr-TR" sz="1000" b="1" dirty="0"/>
                        <a:t>A.Ş</a:t>
                      </a:r>
                    </a:p>
                  </a:txBody>
                  <a:tcPr marL="91442" marR="91442" marT="45713" marB="45713"/>
                </a:tc>
                <a:tc>
                  <a:txBody>
                    <a:bodyPr/>
                    <a:lstStyle/>
                    <a:p>
                      <a:pPr algn="ctr"/>
                      <a:r>
                        <a:rPr lang="tr-TR" sz="1000" b="1" dirty="0"/>
                        <a:t>1</a:t>
                      </a:r>
                    </a:p>
                  </a:txBody>
                  <a:tcPr marL="91442" marR="91442" marT="45713" marB="45713"/>
                </a:tc>
                <a:tc>
                  <a:txBody>
                    <a:bodyPr/>
                    <a:lstStyle/>
                    <a:p>
                      <a:pPr algn="ctr"/>
                      <a:r>
                        <a:rPr lang="tr-TR" sz="1000" b="1" dirty="0"/>
                        <a:t>1</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smtClean="0"/>
                        <a:t>1</a:t>
                      </a:r>
                      <a:endParaRPr lang="tr-TR" sz="1000" b="1" dirty="0"/>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b="1" dirty="0">
                        <a:solidFill>
                          <a:srgbClr val="FF0000"/>
                        </a:solidFill>
                      </a:endParaRPr>
                    </a:p>
                  </a:txBody>
                  <a:tcPr marL="91442" marR="91442" marT="45713" marB="45713"/>
                </a:tc>
                <a:extLst>
                  <a:ext uri="{0D108BD9-81ED-4DB2-BD59-A6C34878D82A}">
                    <a16:rowId xmlns:a16="http://schemas.microsoft.com/office/drawing/2014/main" xmlns="" val="295624312"/>
                  </a:ext>
                </a:extLst>
              </a:tr>
              <a:tr h="375424">
                <a:tc>
                  <a:txBody>
                    <a:bodyPr/>
                    <a:lstStyle/>
                    <a:p>
                      <a:r>
                        <a:rPr lang="tr-TR" sz="1000" b="1" dirty="0"/>
                        <a:t>A.Ş ŞUBE</a:t>
                      </a:r>
                    </a:p>
                  </a:txBody>
                  <a:tcPr marL="91442" marR="91442" marT="45713" marB="45713"/>
                </a:tc>
                <a:tc>
                  <a:txBody>
                    <a:bodyPr/>
                    <a:lstStyle/>
                    <a:p>
                      <a:pPr algn="ctr"/>
                      <a:r>
                        <a:rPr lang="tr-TR" sz="1000" b="1" dirty="0"/>
                        <a:t>3</a:t>
                      </a:r>
                    </a:p>
                  </a:txBody>
                  <a:tcPr marL="91442" marR="91442" marT="45713" marB="45713"/>
                </a:tc>
                <a:tc>
                  <a:txBody>
                    <a:bodyPr/>
                    <a:lstStyle/>
                    <a:p>
                      <a:pPr algn="ctr"/>
                      <a:r>
                        <a:rPr lang="tr-TR" sz="1000" b="1" dirty="0"/>
                        <a:t>1</a:t>
                      </a:r>
                    </a:p>
                  </a:txBody>
                  <a:tcPr marL="91442" marR="91442" marT="45713" marB="45713"/>
                </a:tc>
                <a:tc>
                  <a:txBody>
                    <a:bodyPr/>
                    <a:lstStyle/>
                    <a:p>
                      <a:pPr algn="ctr"/>
                      <a:r>
                        <a:rPr lang="tr-TR" sz="1000" b="1" dirty="0"/>
                        <a:t>1</a:t>
                      </a:r>
                    </a:p>
                  </a:txBody>
                  <a:tcPr marL="91442" marR="91442" marT="45713" marB="45713"/>
                </a:tc>
                <a:tc>
                  <a:txBody>
                    <a:bodyPr/>
                    <a:lstStyle/>
                    <a:p>
                      <a:pPr algn="ctr"/>
                      <a:r>
                        <a:rPr lang="tr-TR" sz="1000" b="1" dirty="0"/>
                        <a:t>2</a:t>
                      </a:r>
                    </a:p>
                  </a:txBody>
                  <a:tcPr marL="91442" marR="91442" marT="45713" marB="45713"/>
                </a:tc>
                <a:tc>
                  <a:txBody>
                    <a:bodyPr/>
                    <a:lstStyle/>
                    <a:p>
                      <a:pPr algn="ctr"/>
                      <a:r>
                        <a:rPr lang="tr-TR" sz="1000" b="1" dirty="0"/>
                        <a:t>4</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1</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pPr algn="ctr"/>
                      <a:r>
                        <a:rPr lang="tr-TR" sz="1000" b="1" dirty="0" smtClean="0"/>
                        <a:t>2</a:t>
                      </a:r>
                      <a:endParaRPr lang="tr-TR" sz="1000" b="1"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b="1" dirty="0">
                        <a:solidFill>
                          <a:srgbClr val="FF0000"/>
                        </a:solidFill>
                      </a:endParaRPr>
                    </a:p>
                  </a:txBody>
                  <a:tcPr marL="91442" marR="91442" marT="45713" marB="45713"/>
                </a:tc>
                <a:extLst>
                  <a:ext uri="{0D108BD9-81ED-4DB2-BD59-A6C34878D82A}">
                    <a16:rowId xmlns:a16="http://schemas.microsoft.com/office/drawing/2014/main" xmlns="" val="3638560808"/>
                  </a:ext>
                </a:extLst>
              </a:tr>
              <a:tr h="375424">
                <a:tc>
                  <a:txBody>
                    <a:bodyPr/>
                    <a:lstStyle/>
                    <a:p>
                      <a:r>
                        <a:rPr lang="tr-TR" sz="1000" b="1" dirty="0"/>
                        <a:t>LTD.ŞTİ</a:t>
                      </a:r>
                    </a:p>
                  </a:txBody>
                  <a:tcPr marL="91442" marR="91442" marT="45713" marB="45713"/>
                </a:tc>
                <a:tc>
                  <a:txBody>
                    <a:bodyPr/>
                    <a:lstStyle/>
                    <a:p>
                      <a:pPr algn="ctr"/>
                      <a:r>
                        <a:rPr lang="tr-TR" sz="1000" b="1" dirty="0"/>
                        <a:t>11</a:t>
                      </a:r>
                    </a:p>
                  </a:txBody>
                  <a:tcPr marL="91442" marR="91442" marT="45713" marB="45713"/>
                </a:tc>
                <a:tc>
                  <a:txBody>
                    <a:bodyPr/>
                    <a:lstStyle/>
                    <a:p>
                      <a:pPr algn="ctr"/>
                      <a:r>
                        <a:rPr lang="tr-TR" sz="1000" b="1" dirty="0"/>
                        <a:t>6</a:t>
                      </a:r>
                    </a:p>
                  </a:txBody>
                  <a:tcPr marL="91442" marR="91442" marT="45713" marB="45713"/>
                </a:tc>
                <a:tc>
                  <a:txBody>
                    <a:bodyPr/>
                    <a:lstStyle/>
                    <a:p>
                      <a:pPr algn="ctr"/>
                      <a:r>
                        <a:rPr lang="tr-TR" sz="1000" b="1" dirty="0"/>
                        <a:t>9</a:t>
                      </a:r>
                    </a:p>
                  </a:txBody>
                  <a:tcPr marL="91442" marR="91442" marT="45713" marB="45713"/>
                </a:tc>
                <a:tc>
                  <a:txBody>
                    <a:bodyPr/>
                    <a:lstStyle/>
                    <a:p>
                      <a:pPr algn="ctr"/>
                      <a:r>
                        <a:rPr lang="tr-TR" sz="1000" b="1" dirty="0"/>
                        <a:t>3</a:t>
                      </a:r>
                    </a:p>
                  </a:txBody>
                  <a:tcPr marL="91442" marR="91442" marT="45713" marB="45713"/>
                </a:tc>
                <a:tc>
                  <a:txBody>
                    <a:bodyPr/>
                    <a:lstStyle/>
                    <a:p>
                      <a:pPr algn="ctr"/>
                      <a:r>
                        <a:rPr lang="tr-TR" sz="1000" b="1" dirty="0"/>
                        <a:t>6</a:t>
                      </a:r>
                    </a:p>
                  </a:txBody>
                  <a:tcPr marL="91442" marR="91442" marT="45713" marB="45713"/>
                </a:tc>
                <a:tc>
                  <a:txBody>
                    <a:bodyPr/>
                    <a:lstStyle/>
                    <a:p>
                      <a:pPr algn="ctr"/>
                      <a:r>
                        <a:rPr lang="tr-TR" sz="1000" b="1" dirty="0"/>
                        <a:t>12</a:t>
                      </a:r>
                    </a:p>
                  </a:txBody>
                  <a:tcPr marL="91442" marR="91442" marT="45713" marB="45713"/>
                </a:tc>
                <a:tc>
                  <a:txBody>
                    <a:bodyPr/>
                    <a:lstStyle/>
                    <a:p>
                      <a:pPr algn="ctr"/>
                      <a:r>
                        <a:rPr lang="tr-TR" sz="1000" b="1" dirty="0"/>
                        <a:t>4</a:t>
                      </a:r>
                    </a:p>
                  </a:txBody>
                  <a:tcPr marL="91442" marR="91442" marT="45713" marB="45713"/>
                </a:tc>
                <a:tc>
                  <a:txBody>
                    <a:bodyPr/>
                    <a:lstStyle/>
                    <a:p>
                      <a:pPr algn="ctr"/>
                      <a:r>
                        <a:rPr lang="tr-TR" sz="1000" b="1" dirty="0"/>
                        <a:t>12</a:t>
                      </a:r>
                    </a:p>
                  </a:txBody>
                  <a:tcPr marL="91442" marR="91442" marT="45713" marB="45713"/>
                </a:tc>
                <a:tc>
                  <a:txBody>
                    <a:bodyPr/>
                    <a:lstStyle/>
                    <a:p>
                      <a:pPr algn="ctr"/>
                      <a:r>
                        <a:rPr lang="tr-TR" sz="1000" b="1" dirty="0" smtClean="0"/>
                        <a:t>8</a:t>
                      </a:r>
                      <a:endParaRPr lang="tr-TR" sz="1000" b="1" dirty="0"/>
                    </a:p>
                  </a:txBody>
                  <a:tcPr marL="91442" marR="91442" marT="45713" marB="45713"/>
                </a:tc>
                <a:tc>
                  <a:txBody>
                    <a:bodyPr/>
                    <a:lstStyle/>
                    <a:p>
                      <a:pPr algn="ctr"/>
                      <a:r>
                        <a:rPr lang="tr-TR" sz="1000" b="1" dirty="0" smtClean="0"/>
                        <a:t>8</a:t>
                      </a:r>
                      <a:endParaRPr lang="tr-TR" sz="1000" b="1"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b="1" dirty="0">
                        <a:solidFill>
                          <a:srgbClr val="FF0000"/>
                        </a:solidFill>
                      </a:endParaRPr>
                    </a:p>
                  </a:txBody>
                  <a:tcPr marL="91442" marR="91442" marT="45713" marB="45713"/>
                </a:tc>
                <a:extLst>
                  <a:ext uri="{0D108BD9-81ED-4DB2-BD59-A6C34878D82A}">
                    <a16:rowId xmlns:a16="http://schemas.microsoft.com/office/drawing/2014/main" xmlns="" val="773278235"/>
                  </a:ext>
                </a:extLst>
              </a:tr>
              <a:tr h="467605">
                <a:tc>
                  <a:txBody>
                    <a:bodyPr/>
                    <a:lstStyle/>
                    <a:p>
                      <a:r>
                        <a:rPr lang="tr-TR" sz="1000" b="1" dirty="0"/>
                        <a:t>LTD.ŞTİ. ŞUBE</a:t>
                      </a:r>
                    </a:p>
                  </a:txBody>
                  <a:tcPr marL="91442" marR="91442" marT="45713" marB="45713"/>
                </a:tc>
                <a:tc>
                  <a:txBody>
                    <a:bodyPr/>
                    <a:lstStyle/>
                    <a:p>
                      <a:pPr algn="ctr"/>
                      <a:r>
                        <a:rPr lang="tr-TR" sz="1000" b="1" dirty="0"/>
                        <a:t>1</a:t>
                      </a:r>
                    </a:p>
                  </a:txBody>
                  <a:tcPr marL="91442" marR="91442" marT="45713" marB="45713"/>
                </a:tc>
                <a:tc>
                  <a:txBody>
                    <a:bodyPr/>
                    <a:lstStyle/>
                    <a:p>
                      <a:pPr algn="ctr"/>
                      <a:r>
                        <a:rPr lang="tr-TR" sz="1000" b="1" dirty="0"/>
                        <a:t>1</a:t>
                      </a:r>
                    </a:p>
                  </a:txBody>
                  <a:tcPr marL="91442" marR="91442" marT="45713" marB="45713"/>
                </a:tc>
                <a:tc>
                  <a:txBody>
                    <a:bodyPr/>
                    <a:lstStyle/>
                    <a:p>
                      <a:pPr algn="ctr"/>
                      <a:r>
                        <a:rPr lang="tr-TR" sz="1000" b="1" dirty="0"/>
                        <a:t>2</a:t>
                      </a:r>
                    </a:p>
                  </a:txBody>
                  <a:tcPr marL="91442" marR="91442" marT="45713" marB="45713"/>
                </a:tc>
                <a:tc>
                  <a:txBody>
                    <a:bodyPr/>
                    <a:lstStyle/>
                    <a:p>
                      <a:pPr algn="ctr"/>
                      <a:r>
                        <a:rPr lang="tr-TR" sz="1000" b="1" dirty="0"/>
                        <a:t>6</a:t>
                      </a:r>
                    </a:p>
                  </a:txBody>
                  <a:tcPr marL="91442" marR="91442" marT="45713" marB="45713"/>
                </a:tc>
                <a:tc>
                  <a:txBody>
                    <a:bodyPr/>
                    <a:lstStyle/>
                    <a:p>
                      <a:pPr algn="ctr"/>
                      <a:r>
                        <a:rPr lang="tr-TR" sz="1000" b="1" dirty="0"/>
                        <a:t>2</a:t>
                      </a:r>
                    </a:p>
                  </a:txBody>
                  <a:tcPr marL="91442" marR="91442" marT="45713" marB="45713"/>
                </a:tc>
                <a:tc>
                  <a:txBody>
                    <a:bodyPr/>
                    <a:lstStyle/>
                    <a:p>
                      <a:pPr algn="ctr"/>
                      <a:r>
                        <a:rPr lang="tr-TR" sz="1000" b="1" dirty="0"/>
                        <a:t>3</a:t>
                      </a:r>
                    </a:p>
                  </a:txBody>
                  <a:tcPr marL="91442" marR="91442" marT="45713" marB="45713"/>
                </a:tc>
                <a:tc>
                  <a:txBody>
                    <a:bodyPr/>
                    <a:lstStyle/>
                    <a:p>
                      <a:pPr algn="ctr"/>
                      <a:r>
                        <a:rPr lang="tr-TR" sz="1000" b="1" dirty="0"/>
                        <a:t>2</a:t>
                      </a:r>
                    </a:p>
                  </a:txBody>
                  <a:tcPr marL="91442" marR="91442" marT="45713" marB="45713"/>
                </a:tc>
                <a:tc>
                  <a:txBody>
                    <a:bodyPr/>
                    <a:lstStyle/>
                    <a:p>
                      <a:pPr algn="ctr"/>
                      <a:r>
                        <a:rPr lang="tr-TR" sz="1000" b="1" dirty="0"/>
                        <a:t>3</a:t>
                      </a:r>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pPr algn="ctr"/>
                      <a:r>
                        <a:rPr lang="tr-TR" sz="1000" b="1" dirty="0" smtClean="0"/>
                        <a:t>6</a:t>
                      </a:r>
                      <a:endParaRPr lang="tr-TR" sz="1000" b="1"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b="1" dirty="0">
                        <a:solidFill>
                          <a:srgbClr val="FF0000"/>
                        </a:solidFill>
                      </a:endParaRPr>
                    </a:p>
                  </a:txBody>
                  <a:tcPr marL="91442" marR="91442" marT="45713" marB="45713"/>
                </a:tc>
                <a:extLst>
                  <a:ext uri="{0D108BD9-81ED-4DB2-BD59-A6C34878D82A}">
                    <a16:rowId xmlns:a16="http://schemas.microsoft.com/office/drawing/2014/main" xmlns="" val="3118638123"/>
                  </a:ext>
                </a:extLst>
              </a:tr>
              <a:tr h="375424">
                <a:tc>
                  <a:txBody>
                    <a:bodyPr/>
                    <a:lstStyle/>
                    <a:p>
                      <a:r>
                        <a:rPr lang="tr-TR" sz="1000" b="1" dirty="0"/>
                        <a:t>KOOP.ŞUBE</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b="1" dirty="0">
                        <a:solidFill>
                          <a:srgbClr val="FF0000"/>
                        </a:solidFill>
                      </a:endParaRPr>
                    </a:p>
                  </a:txBody>
                  <a:tcPr marL="91442" marR="91442" marT="45713" marB="45713"/>
                </a:tc>
                <a:extLst>
                  <a:ext uri="{0D108BD9-81ED-4DB2-BD59-A6C34878D82A}">
                    <a16:rowId xmlns:a16="http://schemas.microsoft.com/office/drawing/2014/main" xmlns="" val="446520614"/>
                  </a:ext>
                </a:extLst>
              </a:tr>
              <a:tr h="384351">
                <a:tc>
                  <a:txBody>
                    <a:bodyPr/>
                    <a:lstStyle/>
                    <a:p>
                      <a:r>
                        <a:rPr lang="tr-TR" sz="1000" b="1" dirty="0"/>
                        <a:t>İKTİSADİ İŞLETME</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b="1" dirty="0">
                        <a:solidFill>
                          <a:srgbClr val="FF0000"/>
                        </a:solidFill>
                      </a:endParaRPr>
                    </a:p>
                  </a:txBody>
                  <a:tcPr marL="91442" marR="91442" marT="45713" marB="45713"/>
                </a:tc>
                <a:extLst>
                  <a:ext uri="{0D108BD9-81ED-4DB2-BD59-A6C34878D82A}">
                    <a16:rowId xmlns:a16="http://schemas.microsoft.com/office/drawing/2014/main" xmlns="" val="3157519285"/>
                  </a:ext>
                </a:extLst>
              </a:tr>
              <a:tr h="509140">
                <a:tc>
                  <a:txBody>
                    <a:bodyPr/>
                    <a:lstStyle/>
                    <a:p>
                      <a:r>
                        <a:rPr lang="tr-TR" sz="1000" b="1" dirty="0"/>
                        <a:t>SULAMA KOOPERATİFİ</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1</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b="1" dirty="0">
                        <a:solidFill>
                          <a:srgbClr val="FF0000"/>
                        </a:solidFill>
                      </a:endParaRPr>
                    </a:p>
                  </a:txBody>
                  <a:tcPr marL="91442" marR="91442" marT="45713" marB="45713"/>
                </a:tc>
                <a:extLst>
                  <a:ext uri="{0D108BD9-81ED-4DB2-BD59-A6C34878D82A}">
                    <a16:rowId xmlns:a16="http://schemas.microsoft.com/office/drawing/2014/main" xmlns="" val="3379740642"/>
                  </a:ext>
                </a:extLst>
              </a:tr>
              <a:tr h="437465">
                <a:tc>
                  <a:txBody>
                    <a:bodyPr/>
                    <a:lstStyle/>
                    <a:p>
                      <a:r>
                        <a:rPr lang="tr-TR" sz="1000" b="1" dirty="0" smtClean="0"/>
                        <a:t>TAR.KAL.KOOP</a:t>
                      </a:r>
                      <a:endParaRPr lang="tr-TR" sz="1000" b="1" dirty="0"/>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1</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1</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endParaRPr lang="tr-TR" sz="1000" b="1" dirty="0"/>
                    </a:p>
                  </a:txBody>
                  <a:tcPr marL="91442" marR="91442" marT="45713" marB="45713"/>
                </a:tc>
                <a:tc>
                  <a:txBody>
                    <a:bodyPr/>
                    <a:lstStyle/>
                    <a:p>
                      <a:endParaRPr lang="tr-TR" sz="1000" b="1" dirty="0"/>
                    </a:p>
                  </a:txBody>
                  <a:tcPr marL="91442" marR="91442" marT="45713" marB="45713"/>
                </a:tc>
                <a:tc>
                  <a:txBody>
                    <a:bodyPr/>
                    <a:lstStyle/>
                    <a:p>
                      <a:pPr marL="0" algn="l" rtl="0" eaLnBrk="1" latinLnBrk="0" hangingPunct="1"/>
                      <a:endParaRPr kumimoji="0" lang="tr-TR" sz="1000" b="1" kern="1200" dirty="0">
                        <a:solidFill>
                          <a:srgbClr val="FF0000"/>
                        </a:solidFill>
                        <a:latin typeface="+mn-lt"/>
                        <a:ea typeface="+mn-ea"/>
                        <a:cs typeface="+mn-cs"/>
                      </a:endParaRPr>
                    </a:p>
                  </a:txBody>
                  <a:tcPr marL="91442" marR="91442" marT="45713" marB="45713">
                    <a:solidFill>
                      <a:schemeClr val="bg1">
                        <a:lumMod val="95000"/>
                      </a:schemeClr>
                    </a:solidFill>
                  </a:tcPr>
                </a:tc>
                <a:extLst>
                  <a:ext uri="{0D108BD9-81ED-4DB2-BD59-A6C34878D82A}">
                    <a16:rowId xmlns:a16="http://schemas.microsoft.com/office/drawing/2014/main" xmlns="" val="4084230043"/>
                  </a:ext>
                </a:extLst>
              </a:tr>
              <a:tr h="493781">
                <a:tc>
                  <a:txBody>
                    <a:bodyPr/>
                    <a:lstStyle/>
                    <a:p>
                      <a:r>
                        <a:rPr lang="tr-TR" sz="1000" b="1" dirty="0" smtClean="0"/>
                        <a:t>SU</a:t>
                      </a:r>
                      <a:r>
                        <a:rPr lang="tr-TR" sz="1000" b="1" baseline="0" dirty="0" smtClean="0"/>
                        <a:t> ÜRÜN KOOP.</a:t>
                      </a:r>
                      <a:endParaRPr lang="tr-TR" sz="1000" b="1" dirty="0"/>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endParaRPr lang="tr-TR" sz="1000" b="1" dirty="0"/>
                    </a:p>
                  </a:txBody>
                  <a:tcPr marL="91442" marR="91442" marT="45713" marB="45713"/>
                </a:tc>
                <a:tc>
                  <a:txBody>
                    <a:bodyPr/>
                    <a:lstStyle/>
                    <a:p>
                      <a:endParaRPr lang="tr-TR" sz="1000" b="1" dirty="0"/>
                    </a:p>
                  </a:txBody>
                  <a:tcPr marL="91442" marR="91442" marT="45713" marB="45713"/>
                </a:tc>
                <a:tc>
                  <a:txBody>
                    <a:bodyPr/>
                    <a:lstStyle/>
                    <a:p>
                      <a:pPr marL="0" algn="l" rtl="0" eaLnBrk="1" latinLnBrk="0" hangingPunct="1"/>
                      <a:endParaRPr kumimoji="0" lang="tr-TR" sz="1000" b="1" kern="1200" dirty="0">
                        <a:solidFill>
                          <a:srgbClr val="FF0000"/>
                        </a:solidFill>
                        <a:latin typeface="+mn-lt"/>
                        <a:ea typeface="+mn-ea"/>
                        <a:cs typeface="+mn-cs"/>
                      </a:endParaRPr>
                    </a:p>
                  </a:txBody>
                  <a:tcPr marL="91442" marR="91442" marT="45713" marB="45713">
                    <a:solidFill>
                      <a:schemeClr val="bg1">
                        <a:lumMod val="85000"/>
                      </a:schemeClr>
                    </a:solidFill>
                  </a:tcPr>
                </a:tc>
                <a:extLst>
                  <a:ext uri="{0D108BD9-81ED-4DB2-BD59-A6C34878D82A}">
                    <a16:rowId xmlns:a16="http://schemas.microsoft.com/office/drawing/2014/main" xmlns="" val="836216517"/>
                  </a:ext>
                </a:extLst>
              </a:tr>
              <a:tr h="375424">
                <a:tc>
                  <a:txBody>
                    <a:bodyPr/>
                    <a:lstStyle/>
                    <a:p>
                      <a:r>
                        <a:rPr lang="tr-TR" sz="1000" b="1" dirty="0"/>
                        <a:t>TOPLAM</a:t>
                      </a:r>
                    </a:p>
                  </a:txBody>
                  <a:tcPr marL="91442" marR="91442" marT="45713" marB="45713"/>
                </a:tc>
                <a:tc>
                  <a:txBody>
                    <a:bodyPr/>
                    <a:lstStyle/>
                    <a:p>
                      <a:pPr algn="ctr"/>
                      <a:r>
                        <a:rPr lang="tr-TR" sz="1000" b="1" dirty="0"/>
                        <a:t>20</a:t>
                      </a:r>
                    </a:p>
                  </a:txBody>
                  <a:tcPr marL="91442" marR="91442" marT="45713" marB="45713"/>
                </a:tc>
                <a:tc>
                  <a:txBody>
                    <a:bodyPr/>
                    <a:lstStyle/>
                    <a:p>
                      <a:pPr algn="ctr"/>
                      <a:r>
                        <a:rPr lang="tr-TR" sz="1000" b="1" dirty="0"/>
                        <a:t>13</a:t>
                      </a:r>
                    </a:p>
                  </a:txBody>
                  <a:tcPr marL="91442" marR="91442" marT="45713" marB="45713"/>
                </a:tc>
                <a:tc>
                  <a:txBody>
                    <a:bodyPr/>
                    <a:lstStyle/>
                    <a:p>
                      <a:pPr algn="ctr"/>
                      <a:r>
                        <a:rPr lang="tr-TR" sz="1000" b="1" dirty="0"/>
                        <a:t>12</a:t>
                      </a:r>
                    </a:p>
                  </a:txBody>
                  <a:tcPr marL="91442" marR="91442" marT="45713" marB="45713"/>
                </a:tc>
                <a:tc>
                  <a:txBody>
                    <a:bodyPr/>
                    <a:lstStyle/>
                    <a:p>
                      <a:pPr algn="ctr"/>
                      <a:r>
                        <a:rPr lang="tr-TR" sz="1000" b="1" dirty="0"/>
                        <a:t>18</a:t>
                      </a:r>
                    </a:p>
                  </a:txBody>
                  <a:tcPr marL="91442" marR="91442" marT="45713" marB="45713"/>
                </a:tc>
                <a:tc>
                  <a:txBody>
                    <a:bodyPr/>
                    <a:lstStyle/>
                    <a:p>
                      <a:pPr algn="ctr"/>
                      <a:r>
                        <a:rPr lang="tr-TR" sz="1000" b="1" dirty="0"/>
                        <a:t>14</a:t>
                      </a:r>
                    </a:p>
                  </a:txBody>
                  <a:tcPr marL="91442" marR="91442" marT="45713" marB="45713"/>
                </a:tc>
                <a:tc>
                  <a:txBody>
                    <a:bodyPr/>
                    <a:lstStyle/>
                    <a:p>
                      <a:pPr algn="ctr"/>
                      <a:r>
                        <a:rPr lang="tr-TR" sz="1000" b="1" dirty="0"/>
                        <a:t>21</a:t>
                      </a:r>
                    </a:p>
                  </a:txBody>
                  <a:tcPr marL="91442" marR="91442" marT="45713" marB="45713"/>
                </a:tc>
                <a:tc>
                  <a:txBody>
                    <a:bodyPr/>
                    <a:lstStyle/>
                    <a:p>
                      <a:pPr algn="ctr"/>
                      <a:r>
                        <a:rPr lang="tr-TR" sz="1000" b="1" dirty="0"/>
                        <a:t>10</a:t>
                      </a:r>
                    </a:p>
                  </a:txBody>
                  <a:tcPr marL="91442" marR="91442" marT="45713" marB="45713"/>
                </a:tc>
                <a:tc>
                  <a:txBody>
                    <a:bodyPr/>
                    <a:lstStyle/>
                    <a:p>
                      <a:pPr algn="ctr"/>
                      <a:r>
                        <a:rPr lang="tr-TR" sz="1000" b="1" dirty="0"/>
                        <a:t>15</a:t>
                      </a:r>
                    </a:p>
                  </a:txBody>
                  <a:tcPr marL="91442" marR="91442" marT="45713" marB="45713"/>
                </a:tc>
                <a:tc>
                  <a:txBody>
                    <a:bodyPr/>
                    <a:lstStyle/>
                    <a:p>
                      <a:pPr algn="ctr"/>
                      <a:r>
                        <a:rPr lang="tr-TR" sz="1000" b="1" dirty="0" smtClean="0"/>
                        <a:t>10</a:t>
                      </a:r>
                      <a:endParaRPr lang="tr-TR" sz="1000" b="1" dirty="0"/>
                    </a:p>
                  </a:txBody>
                  <a:tcPr marL="91442" marR="91442" marT="45713" marB="45713"/>
                </a:tc>
                <a:tc>
                  <a:txBody>
                    <a:bodyPr/>
                    <a:lstStyle/>
                    <a:p>
                      <a:pPr algn="ctr"/>
                      <a:r>
                        <a:rPr lang="tr-TR" sz="1000" b="1" dirty="0" smtClean="0"/>
                        <a:t>17</a:t>
                      </a:r>
                      <a:endParaRPr lang="tr-TR" sz="1000" b="1" dirty="0"/>
                    </a:p>
                  </a:txBody>
                  <a:tcPr marL="91442" marR="91442" marT="45713" marB="45713"/>
                </a:tc>
                <a:tc>
                  <a:txBody>
                    <a:bodyPr/>
                    <a:lstStyle/>
                    <a:p>
                      <a:endParaRPr lang="tr-TR" sz="1000" b="1" dirty="0"/>
                    </a:p>
                  </a:txBody>
                  <a:tcPr marL="91442" marR="91442" marT="45713" marB="45713"/>
                </a:tc>
                <a:tc>
                  <a:txBody>
                    <a:bodyPr/>
                    <a:lstStyle/>
                    <a:p>
                      <a:endParaRPr lang="tr-TR" sz="1000" b="1" dirty="0"/>
                    </a:p>
                  </a:txBody>
                  <a:tcPr marL="91442" marR="91442" marT="45713" marB="45713"/>
                </a:tc>
                <a:tc>
                  <a:txBody>
                    <a:bodyPr/>
                    <a:lstStyle/>
                    <a:p>
                      <a:pPr marL="0" algn="l" rtl="0" eaLnBrk="1" latinLnBrk="0" hangingPunct="1"/>
                      <a:endParaRPr kumimoji="0" lang="tr-TR" sz="1000" b="1" kern="1200" dirty="0">
                        <a:solidFill>
                          <a:srgbClr val="FF0000"/>
                        </a:solidFill>
                        <a:latin typeface="+mn-lt"/>
                        <a:ea typeface="+mn-ea"/>
                        <a:cs typeface="+mn-cs"/>
                      </a:endParaRPr>
                    </a:p>
                  </a:txBody>
                  <a:tcPr marL="91442" marR="91442" marT="45713" marB="45713">
                    <a:solidFill>
                      <a:schemeClr val="bg1">
                        <a:lumMod val="95000"/>
                      </a:schemeClr>
                    </a:solidFill>
                  </a:tcPr>
                </a:tc>
                <a:extLst>
                  <a:ext uri="{0D108BD9-81ED-4DB2-BD59-A6C34878D82A}">
                    <a16:rowId xmlns:a16="http://schemas.microsoft.com/office/drawing/2014/main" xmlns="" val="794283965"/>
                  </a:ext>
                </a:extLst>
              </a:tr>
            </a:tbl>
          </a:graphicData>
        </a:graphic>
      </p:graphicFrame>
    </p:spTree>
    <p:extLst>
      <p:ext uri="{BB962C8B-B14F-4D97-AF65-F5344CB8AC3E}">
        <p14:creationId xmlns:p14="http://schemas.microsoft.com/office/powerpoint/2010/main" val="2170351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967443" y="361435"/>
            <a:ext cx="7181573" cy="561203"/>
          </a:xfrm>
        </p:spPr>
        <p:txBody>
          <a:bodyPr>
            <a:noAutofit/>
          </a:bodyPr>
          <a:lstStyle/>
          <a:p>
            <a:pPr algn="ctr"/>
            <a:r>
              <a:rPr lang="tr-TR" sz="2000" b="1" dirty="0" smtClean="0">
                <a:solidFill>
                  <a:srgbClr val="FF0000"/>
                </a:solidFill>
              </a:rPr>
              <a:t>2022/EKİM </a:t>
            </a:r>
            <a:r>
              <a:rPr lang="tr-TR" sz="2000" b="1" dirty="0">
                <a:solidFill>
                  <a:srgbClr val="FF0000"/>
                </a:solidFill>
              </a:rPr>
              <a:t>AYINDA TERK OLAN ÜYELERİMİZ</a:t>
            </a:r>
            <a:endParaRPr lang="tr-TR" sz="2000" dirty="0"/>
          </a:p>
        </p:txBody>
      </p:sp>
      <p:graphicFrame>
        <p:nvGraphicFramePr>
          <p:cNvPr id="5" name="Tablo 4"/>
          <p:cNvGraphicFramePr>
            <a:graphicFrameLocks noGrp="1"/>
          </p:cNvGraphicFramePr>
          <p:nvPr>
            <p:extLst>
              <p:ext uri="{D42A27DB-BD31-4B8C-83A1-F6EECF244321}">
                <p14:modId xmlns:p14="http://schemas.microsoft.com/office/powerpoint/2010/main" val="570168978"/>
              </p:ext>
            </p:extLst>
          </p:nvPr>
        </p:nvGraphicFramePr>
        <p:xfrm>
          <a:off x="1197033" y="1007288"/>
          <a:ext cx="10509844" cy="3772531"/>
        </p:xfrm>
        <a:graphic>
          <a:graphicData uri="http://schemas.openxmlformats.org/drawingml/2006/table">
            <a:tbl>
              <a:tblPr firstRow="1" bandRow="1">
                <a:tableStyleId>{5C22544A-7EE6-4342-B048-85BDC9FD1C3A}</a:tableStyleId>
              </a:tblPr>
              <a:tblGrid>
                <a:gridCol w="814800">
                  <a:extLst>
                    <a:ext uri="{9D8B030D-6E8A-4147-A177-3AD203B41FA5}">
                      <a16:colId xmlns:a16="http://schemas.microsoft.com/office/drawing/2014/main" xmlns="" val="776845157"/>
                    </a:ext>
                  </a:extLst>
                </a:gridCol>
                <a:gridCol w="4453336">
                  <a:extLst>
                    <a:ext uri="{9D8B030D-6E8A-4147-A177-3AD203B41FA5}">
                      <a16:colId xmlns:a16="http://schemas.microsoft.com/office/drawing/2014/main" xmlns="" val="2351086141"/>
                    </a:ext>
                  </a:extLst>
                </a:gridCol>
                <a:gridCol w="3256826">
                  <a:extLst>
                    <a:ext uri="{9D8B030D-6E8A-4147-A177-3AD203B41FA5}">
                      <a16:colId xmlns:a16="http://schemas.microsoft.com/office/drawing/2014/main" xmlns="" val="2872015007"/>
                    </a:ext>
                  </a:extLst>
                </a:gridCol>
                <a:gridCol w="1984882">
                  <a:extLst>
                    <a:ext uri="{9D8B030D-6E8A-4147-A177-3AD203B41FA5}">
                      <a16:colId xmlns:a16="http://schemas.microsoft.com/office/drawing/2014/main" xmlns="" val="1023349707"/>
                    </a:ext>
                  </a:extLst>
                </a:gridCol>
              </a:tblGrid>
              <a:tr h="331682">
                <a:tc>
                  <a:txBody>
                    <a:bodyPr/>
                    <a:lstStyle/>
                    <a:p>
                      <a:pPr algn="ctr"/>
                      <a:r>
                        <a:rPr lang="tr-TR" sz="1100" b="1" dirty="0">
                          <a:solidFill>
                            <a:srgbClr val="FF0000"/>
                          </a:solidFill>
                          <a:latin typeface="Times New Roman" panose="02020603050405020304" pitchFamily="18" charset="0"/>
                          <a:cs typeface="Times New Roman" panose="02020603050405020304" pitchFamily="18" charset="0"/>
                        </a:rPr>
                        <a:t>SIRA</a:t>
                      </a:r>
                    </a:p>
                  </a:txBody>
                  <a:tcPr>
                    <a:solidFill>
                      <a:schemeClr val="bg1">
                        <a:lumMod val="85000"/>
                      </a:schemeClr>
                    </a:solidFill>
                  </a:tcPr>
                </a:tc>
                <a:tc>
                  <a:txBody>
                    <a:bodyPr/>
                    <a:lstStyle/>
                    <a:p>
                      <a:pPr algn="ctr"/>
                      <a:r>
                        <a:rPr lang="tr-TR" sz="1100" b="1" dirty="0">
                          <a:solidFill>
                            <a:srgbClr val="FF0000"/>
                          </a:solidFill>
                          <a:latin typeface="Times New Roman" panose="02020603050405020304" pitchFamily="18" charset="0"/>
                          <a:cs typeface="Times New Roman" panose="02020603050405020304" pitchFamily="18" charset="0"/>
                        </a:rPr>
                        <a:t>FİRMA</a:t>
                      </a:r>
                      <a:r>
                        <a:rPr lang="tr-TR" sz="1100" b="1" baseline="0" dirty="0">
                          <a:solidFill>
                            <a:srgbClr val="FF0000"/>
                          </a:solidFill>
                          <a:latin typeface="Times New Roman" panose="02020603050405020304" pitchFamily="18" charset="0"/>
                          <a:cs typeface="Times New Roman" panose="02020603050405020304" pitchFamily="18" charset="0"/>
                        </a:rPr>
                        <a:t> ADI</a:t>
                      </a:r>
                      <a:endParaRPr lang="tr-TR" sz="1100" b="1" dirty="0">
                        <a:solidFill>
                          <a:srgbClr val="FF0000"/>
                        </a:solidFill>
                        <a:latin typeface="Times New Roman" panose="02020603050405020304" pitchFamily="18" charset="0"/>
                        <a:cs typeface="Times New Roman" panose="02020603050405020304" pitchFamily="18" charset="0"/>
                      </a:endParaRPr>
                    </a:p>
                  </a:txBody>
                  <a:tcPr>
                    <a:solidFill>
                      <a:schemeClr val="bg1">
                        <a:lumMod val="85000"/>
                      </a:schemeClr>
                    </a:solidFill>
                  </a:tcPr>
                </a:tc>
                <a:tc>
                  <a:txBody>
                    <a:bodyPr/>
                    <a:lstStyle/>
                    <a:p>
                      <a:pPr algn="ctr"/>
                      <a:r>
                        <a:rPr lang="tr-TR" sz="1100" b="1" dirty="0">
                          <a:solidFill>
                            <a:srgbClr val="FF0000"/>
                          </a:solidFill>
                          <a:latin typeface="Times New Roman" panose="02020603050405020304" pitchFamily="18" charset="0"/>
                          <a:cs typeface="Times New Roman" panose="02020603050405020304" pitchFamily="18" charset="0"/>
                        </a:rPr>
                        <a:t>SEKTÖRÜ</a:t>
                      </a:r>
                    </a:p>
                  </a:txBody>
                  <a:tcPr>
                    <a:solidFill>
                      <a:schemeClr val="bg1">
                        <a:lumMod val="85000"/>
                      </a:schemeClr>
                    </a:solidFill>
                  </a:tcPr>
                </a:tc>
                <a:tc>
                  <a:txBody>
                    <a:bodyPr/>
                    <a:lstStyle/>
                    <a:p>
                      <a:pPr algn="ctr"/>
                      <a:r>
                        <a:rPr lang="tr-TR" sz="1100" b="1" dirty="0">
                          <a:solidFill>
                            <a:srgbClr val="FF0000"/>
                          </a:solidFill>
                          <a:latin typeface="Times New Roman" panose="02020603050405020304" pitchFamily="18" charset="0"/>
                          <a:cs typeface="Times New Roman" panose="02020603050405020304" pitchFamily="18" charset="0"/>
                        </a:rPr>
                        <a:t>TERK NEDENİ</a:t>
                      </a:r>
                    </a:p>
                  </a:txBody>
                  <a:tcPr>
                    <a:solidFill>
                      <a:schemeClr val="bg1">
                        <a:lumMod val="85000"/>
                      </a:schemeClr>
                    </a:solidFill>
                  </a:tcPr>
                </a:tc>
                <a:extLst>
                  <a:ext uri="{0D108BD9-81ED-4DB2-BD59-A6C34878D82A}">
                    <a16:rowId xmlns:a16="http://schemas.microsoft.com/office/drawing/2014/main" xmlns="" val="2998890043"/>
                  </a:ext>
                </a:extLst>
              </a:tr>
              <a:tr h="787515">
                <a:tc>
                  <a:txBody>
                    <a:bodyPr/>
                    <a:lstStyle/>
                    <a:p>
                      <a:pPr algn="ctr"/>
                      <a:r>
                        <a:rPr lang="tr-TR" sz="1100" b="1" dirty="0">
                          <a:latin typeface="Times New Roman" panose="02020603050405020304" pitchFamily="18" charset="0"/>
                          <a:cs typeface="Times New Roman" panose="02020603050405020304" pitchFamily="18" charset="0"/>
                        </a:rPr>
                        <a:t>1</a:t>
                      </a:r>
                    </a:p>
                  </a:txBody>
                  <a:tcPr/>
                </a:tc>
                <a:tc>
                  <a:txBody>
                    <a:bodyPr/>
                    <a:lstStyle/>
                    <a:p>
                      <a:pPr algn="l" fontAlgn="t"/>
                      <a:r>
                        <a:rPr lang="tr-TR" sz="1100" b="0" i="0" u="none" strike="noStrike" dirty="0">
                          <a:solidFill>
                            <a:srgbClr val="000000"/>
                          </a:solidFill>
                          <a:effectLst/>
                          <a:latin typeface="Calibri" panose="020F0502020204030204" pitchFamily="34" charset="0"/>
                        </a:rPr>
                        <a:t>SARIBUDAK TARIM ÜRÜNLERİ NAKLİYE AKARYAKIT VE OTOMOTİV SANAYİ TİCARET LİMİTED ŞİRKETİ </a:t>
                      </a:r>
                      <a:br>
                        <a:rPr lang="tr-TR" sz="1100" b="0" i="0" u="none" strike="noStrike" dirty="0">
                          <a:solidFill>
                            <a:srgbClr val="000000"/>
                          </a:solidFill>
                          <a:effectLst/>
                          <a:latin typeface="Calibri" panose="020F0502020204030204" pitchFamily="34" charset="0"/>
                        </a:rPr>
                      </a:br>
                      <a:r>
                        <a:rPr lang="tr-TR" sz="1100" b="0" i="0" u="none" strike="noStrike" dirty="0">
                          <a:solidFill>
                            <a:srgbClr val="000000"/>
                          </a:solidFill>
                          <a:effectLst/>
                          <a:latin typeface="Calibri" panose="020F0502020204030204" pitchFamily="34" charset="0"/>
                        </a:rPr>
                        <a:t>ZİYA GÖKALP MAH.LPG VE MARKET SATIŞ ŞUBESİ</a:t>
                      </a:r>
                    </a:p>
                  </a:txBody>
                  <a:tcPr marL="9525" marR="9525" marT="9525" marB="0"/>
                </a:tc>
                <a:tc>
                  <a:txBody>
                    <a:bodyPr/>
                    <a:lstStyle/>
                    <a:p>
                      <a:pPr algn="l" fontAlgn="t"/>
                      <a:r>
                        <a:rPr lang="tr-TR" sz="1100" b="0" i="0" u="none" strike="noStrike" dirty="0" smtClean="0">
                          <a:solidFill>
                            <a:srgbClr val="000000"/>
                          </a:solidFill>
                          <a:effectLst/>
                          <a:latin typeface="Calibri" panose="020F0502020204030204" pitchFamily="34" charset="0"/>
                        </a:rPr>
                        <a:t>AKARYAKIT İSTASYINU,LPG İSTASYONU VE MARKET İŞLETMECİLİĞİ</a:t>
                      </a:r>
                      <a:endParaRPr lang="tr-TR"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tr-TR" sz="1100" b="0" i="0" u="none" strike="noStrike" dirty="0" smtClean="0">
                          <a:solidFill>
                            <a:srgbClr val="000000"/>
                          </a:solidFill>
                          <a:effectLst/>
                          <a:latin typeface="Calibri" panose="020F0502020204030204" pitchFamily="34" charset="0"/>
                        </a:rPr>
                        <a:t>ŞUBE KAPANIŞ</a:t>
                      </a:r>
                      <a:r>
                        <a:rPr lang="tr-TR" sz="1100" b="0" i="0" u="none" strike="noStrike" baseline="0" dirty="0" smtClean="0">
                          <a:solidFill>
                            <a:srgbClr val="000000"/>
                          </a:solidFill>
                          <a:effectLst/>
                          <a:latin typeface="Calibri" panose="020F0502020204030204" pitchFamily="34" charset="0"/>
                        </a:rPr>
                        <a:t> KARARI</a:t>
                      </a:r>
                      <a:endParaRPr lang="tr-TR"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2669496799"/>
                  </a:ext>
                </a:extLst>
              </a:tr>
              <a:tr h="787515">
                <a:tc>
                  <a:txBody>
                    <a:bodyPr/>
                    <a:lstStyle/>
                    <a:p>
                      <a:pPr algn="ctr"/>
                      <a:r>
                        <a:rPr lang="tr-TR" sz="1100" b="1" dirty="0" smtClean="0">
                          <a:latin typeface="Times New Roman" panose="02020603050405020304" pitchFamily="18" charset="0"/>
                          <a:cs typeface="Times New Roman" panose="02020603050405020304" pitchFamily="18" charset="0"/>
                        </a:rPr>
                        <a:t>2</a:t>
                      </a:r>
                      <a:endParaRPr lang="tr-TR" sz="1100" b="1" dirty="0">
                        <a:latin typeface="Times New Roman" panose="02020603050405020304" pitchFamily="18" charset="0"/>
                        <a:cs typeface="Times New Roman" panose="02020603050405020304" pitchFamily="18" charset="0"/>
                      </a:endParaRPr>
                    </a:p>
                  </a:txBody>
                  <a:tcPr/>
                </a:tc>
                <a:tc>
                  <a:txBody>
                    <a:bodyPr/>
                    <a:lstStyle/>
                    <a:p>
                      <a:pPr algn="l" fontAlgn="t"/>
                      <a:r>
                        <a:rPr lang="tr-TR" sz="1100" b="0" i="0" u="none" strike="noStrike" dirty="0">
                          <a:solidFill>
                            <a:srgbClr val="000000"/>
                          </a:solidFill>
                          <a:effectLst/>
                          <a:latin typeface="Calibri" panose="020F0502020204030204" pitchFamily="34" charset="0"/>
                        </a:rPr>
                        <a:t>YILDIZ ÖZ GIDA SANAYİ VE TİCARET LİMİTED ŞİRKETİ</a:t>
                      </a:r>
                    </a:p>
                  </a:txBody>
                  <a:tcPr marL="9525" marR="9525" marT="9525" marB="0"/>
                </a:tc>
                <a:tc>
                  <a:txBody>
                    <a:bodyPr/>
                    <a:lstStyle/>
                    <a:p>
                      <a:pPr algn="l" fontAlgn="t"/>
                      <a:r>
                        <a:rPr lang="tr-TR" sz="1100" b="0" i="0" u="none" strike="noStrike" dirty="0" smtClean="0">
                          <a:solidFill>
                            <a:srgbClr val="000000"/>
                          </a:solidFill>
                          <a:effectLst/>
                          <a:latin typeface="Calibri" panose="020F0502020204030204" pitchFamily="34" charset="0"/>
                        </a:rPr>
                        <a:t>BAKKAL VE MARKETLERDE YAPILAN PERAKENDE TİCARET</a:t>
                      </a:r>
                      <a:endParaRPr lang="tr-TR"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tr-TR" sz="1100" b="0" i="0" u="none" strike="noStrike" dirty="0" smtClean="0">
                          <a:solidFill>
                            <a:srgbClr val="000000"/>
                          </a:solidFill>
                          <a:effectLst/>
                          <a:latin typeface="Calibri" panose="020F0502020204030204" pitchFamily="34" charset="0"/>
                        </a:rPr>
                        <a:t>MERKEZ NAKLİ</a:t>
                      </a:r>
                      <a:endParaRPr lang="tr-TR"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41011370"/>
                  </a:ext>
                </a:extLst>
              </a:tr>
              <a:tr h="787515">
                <a:tc>
                  <a:txBody>
                    <a:bodyPr/>
                    <a:lstStyle/>
                    <a:p>
                      <a:pPr algn="ctr"/>
                      <a:r>
                        <a:rPr lang="tr-TR" sz="1100" b="1" dirty="0" smtClean="0">
                          <a:latin typeface="Times New Roman" panose="02020603050405020304" pitchFamily="18" charset="0"/>
                          <a:cs typeface="Times New Roman" panose="02020603050405020304" pitchFamily="18" charset="0"/>
                        </a:rPr>
                        <a:t>3</a:t>
                      </a:r>
                      <a:endParaRPr lang="tr-TR" sz="1100" b="1" dirty="0">
                        <a:latin typeface="Times New Roman" panose="02020603050405020304" pitchFamily="18" charset="0"/>
                        <a:cs typeface="Times New Roman" panose="02020603050405020304" pitchFamily="18" charset="0"/>
                      </a:endParaRPr>
                    </a:p>
                  </a:txBody>
                  <a:tcPr/>
                </a:tc>
                <a:tc>
                  <a:txBody>
                    <a:bodyPr/>
                    <a:lstStyle/>
                    <a:p>
                      <a:pPr algn="l" fontAlgn="t"/>
                      <a:r>
                        <a:rPr lang="tr-TR" sz="1100" b="0" i="0" u="none" strike="noStrike">
                          <a:solidFill>
                            <a:srgbClr val="000000"/>
                          </a:solidFill>
                          <a:effectLst/>
                          <a:latin typeface="Calibri" panose="020F0502020204030204" pitchFamily="34" charset="0"/>
                        </a:rPr>
                        <a:t>DERVİŞ ÖZÜTAŞTAN ÇAĞDAŞ MATBAASI</a:t>
                      </a:r>
                    </a:p>
                  </a:txBody>
                  <a:tcPr marL="9525" marR="9525" marT="9525" marB="0"/>
                </a:tc>
                <a:tc>
                  <a:txBody>
                    <a:bodyPr/>
                    <a:lstStyle/>
                    <a:p>
                      <a:pPr algn="l" fontAlgn="t"/>
                      <a:r>
                        <a:rPr lang="tr-TR" sz="1100" b="0" i="0" u="none" strike="noStrike" dirty="0" smtClean="0">
                          <a:solidFill>
                            <a:srgbClr val="000000"/>
                          </a:solidFill>
                          <a:effectLst/>
                          <a:latin typeface="Calibri" panose="020F0502020204030204" pitchFamily="34" charset="0"/>
                        </a:rPr>
                        <a:t>MATBAA İŞLETMECİLİĞİ.</a:t>
                      </a:r>
                      <a:endParaRPr lang="tr-TR"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tr-TR" sz="1100" b="0" i="0" u="none" strike="noStrike" dirty="0" smtClean="0">
                          <a:solidFill>
                            <a:srgbClr val="000000"/>
                          </a:solidFill>
                          <a:effectLst/>
                          <a:latin typeface="Calibri" panose="020F0502020204030204" pitchFamily="34" charset="0"/>
                        </a:rPr>
                        <a:t>VERGİ</a:t>
                      </a:r>
                      <a:r>
                        <a:rPr lang="tr-TR" sz="1100" b="0" i="0" u="none" strike="noStrike" baseline="0" dirty="0" smtClean="0">
                          <a:solidFill>
                            <a:srgbClr val="000000"/>
                          </a:solidFill>
                          <a:effectLst/>
                          <a:latin typeface="Calibri" panose="020F0502020204030204" pitchFamily="34" charset="0"/>
                        </a:rPr>
                        <a:t> TERKİ</a:t>
                      </a:r>
                      <a:endParaRPr lang="tr-TR"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161018109"/>
                  </a:ext>
                </a:extLst>
              </a:tr>
              <a:tr h="611943">
                <a:tc>
                  <a:txBody>
                    <a:bodyPr/>
                    <a:lstStyle/>
                    <a:p>
                      <a:pPr algn="ctr"/>
                      <a:r>
                        <a:rPr lang="tr-TR" sz="1100" b="1" dirty="0">
                          <a:latin typeface="Times New Roman" panose="02020603050405020304" pitchFamily="18" charset="0"/>
                          <a:cs typeface="Times New Roman" panose="02020603050405020304" pitchFamily="18" charset="0"/>
                        </a:rPr>
                        <a:t>4</a:t>
                      </a:r>
                    </a:p>
                  </a:txBody>
                  <a:tcPr/>
                </a:tc>
                <a:tc>
                  <a:txBody>
                    <a:bodyPr/>
                    <a:lstStyle/>
                    <a:p>
                      <a:pPr algn="l" fontAlgn="t"/>
                      <a:r>
                        <a:rPr lang="tr-TR" sz="1100" b="0" i="0" u="none" strike="noStrike">
                          <a:solidFill>
                            <a:srgbClr val="000000"/>
                          </a:solidFill>
                          <a:effectLst/>
                          <a:latin typeface="Calibri" panose="020F0502020204030204" pitchFamily="34" charset="0"/>
                        </a:rPr>
                        <a:t>ENVER BOZKURT</a:t>
                      </a:r>
                    </a:p>
                  </a:txBody>
                  <a:tcPr marL="9525" marR="9525" marT="9525" marB="0"/>
                </a:tc>
                <a:tc>
                  <a:txBody>
                    <a:bodyPr/>
                    <a:lstStyle/>
                    <a:p>
                      <a:pPr algn="l" fontAlgn="t"/>
                      <a:r>
                        <a:rPr lang="tr-TR" sz="1100" b="0" i="0" u="none" strike="noStrike" dirty="0" smtClean="0">
                          <a:solidFill>
                            <a:srgbClr val="000000"/>
                          </a:solidFill>
                          <a:effectLst/>
                          <a:latin typeface="Calibri" panose="020F0502020204030204" pitchFamily="34" charset="0"/>
                        </a:rPr>
                        <a:t>HIRDAVAT,NALBURİYE,İNŞAAT MALZEMELERİ TİCARETİ, NAKLİYE VE NAKLİYAT TAAHHÜT İŞLERİ.</a:t>
                      </a:r>
                      <a:endParaRPr lang="tr-TR"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tr-TR" sz="1100" b="0" i="0" u="none" strike="noStrike" dirty="0" smtClean="0">
                          <a:solidFill>
                            <a:srgbClr val="000000"/>
                          </a:solidFill>
                          <a:effectLst/>
                          <a:latin typeface="Calibri" panose="020F0502020204030204" pitchFamily="34" charset="0"/>
                        </a:rPr>
                        <a:t>VERGİ TERKİ</a:t>
                      </a:r>
                      <a:endParaRPr lang="tr-TR"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1466577853"/>
                  </a:ext>
                </a:extLst>
              </a:tr>
              <a:tr h="466361">
                <a:tc>
                  <a:txBody>
                    <a:bodyPr/>
                    <a:lstStyle/>
                    <a:p>
                      <a:pPr algn="ctr"/>
                      <a:r>
                        <a:rPr lang="tr-TR" sz="1100" b="1" dirty="0">
                          <a:latin typeface="Times New Roman" panose="02020603050405020304" pitchFamily="18" charset="0"/>
                          <a:cs typeface="Times New Roman" panose="02020603050405020304" pitchFamily="18" charset="0"/>
                        </a:rPr>
                        <a:t>5</a:t>
                      </a:r>
                    </a:p>
                  </a:txBody>
                  <a:tcPr/>
                </a:tc>
                <a:tc>
                  <a:txBody>
                    <a:bodyPr/>
                    <a:lstStyle/>
                    <a:p>
                      <a:pPr algn="l" fontAlgn="t"/>
                      <a:r>
                        <a:rPr lang="tr-TR" sz="1100" b="0" i="0" u="none" strike="noStrike" dirty="0">
                          <a:solidFill>
                            <a:srgbClr val="000000"/>
                          </a:solidFill>
                          <a:effectLst/>
                          <a:latin typeface="Calibri" panose="020F0502020204030204" pitchFamily="34" charset="0"/>
                        </a:rPr>
                        <a:t>MEHMET YURDTAŞYURDTAŞ KONFEKSİYON</a:t>
                      </a:r>
                    </a:p>
                  </a:txBody>
                  <a:tcPr marL="9525" marR="9525" marT="9525" marB="0"/>
                </a:tc>
                <a:tc>
                  <a:txBody>
                    <a:bodyPr/>
                    <a:lstStyle/>
                    <a:p>
                      <a:pPr algn="l" fontAlgn="t"/>
                      <a:r>
                        <a:rPr lang="tr-TR" sz="1100" b="0" i="0" u="none" strike="noStrike" dirty="0" smtClean="0">
                          <a:solidFill>
                            <a:srgbClr val="000000"/>
                          </a:solidFill>
                          <a:effectLst/>
                          <a:latin typeface="Calibri" panose="020F0502020204030204" pitchFamily="34" charset="0"/>
                        </a:rPr>
                        <a:t>MANİFATURA KONFEKSİYON TİCARETİ</a:t>
                      </a:r>
                      <a:endParaRPr lang="tr-TR"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tr-TR" sz="1100" b="0" i="0" u="none" strike="noStrike" smtClean="0">
                          <a:solidFill>
                            <a:srgbClr val="000000"/>
                          </a:solidFill>
                          <a:effectLst/>
                          <a:latin typeface="Calibri" panose="020F0502020204030204" pitchFamily="34" charset="0"/>
                        </a:rPr>
                        <a:t>BASİT</a:t>
                      </a:r>
                      <a:r>
                        <a:rPr lang="tr-TR" sz="1100" b="0" i="0" u="none" strike="noStrike" baseline="0" smtClean="0">
                          <a:solidFill>
                            <a:srgbClr val="000000"/>
                          </a:solidFill>
                          <a:effectLst/>
                          <a:latin typeface="Calibri" panose="020F0502020204030204" pitchFamily="34" charset="0"/>
                        </a:rPr>
                        <a:t> </a:t>
                      </a:r>
                      <a:r>
                        <a:rPr lang="tr-TR" sz="1100" b="0" i="0" u="none" strike="noStrike" baseline="0" dirty="0" smtClean="0">
                          <a:solidFill>
                            <a:srgbClr val="000000"/>
                          </a:solidFill>
                          <a:effectLst/>
                          <a:latin typeface="Calibri" panose="020F0502020204030204" pitchFamily="34" charset="0"/>
                        </a:rPr>
                        <a:t>USÜL DEFTERE GEÇİŞ</a:t>
                      </a:r>
                      <a:endParaRPr lang="tr-TR"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1605231823"/>
                  </a:ext>
                </a:extLst>
              </a:tr>
            </a:tbl>
          </a:graphicData>
        </a:graphic>
      </p:graphicFrame>
    </p:spTree>
    <p:extLst>
      <p:ext uri="{BB962C8B-B14F-4D97-AF65-F5344CB8AC3E}">
        <p14:creationId xmlns:p14="http://schemas.microsoft.com/office/powerpoint/2010/main" val="3333138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073784" y="129096"/>
            <a:ext cx="5325589" cy="398125"/>
          </a:xfrm>
        </p:spPr>
        <p:txBody>
          <a:bodyPr>
            <a:normAutofit/>
          </a:bodyPr>
          <a:lstStyle/>
          <a:p>
            <a:pPr algn="ctr"/>
            <a:r>
              <a:rPr lang="tr-TR" sz="2000" b="1" dirty="0" smtClean="0">
                <a:solidFill>
                  <a:srgbClr val="FF0000"/>
                </a:solidFill>
              </a:rPr>
              <a:t>2022/EKİM TERK OLAN ÜYE İSTATİSTİĞİ</a:t>
            </a:r>
            <a:endParaRPr lang="tr-TR" sz="2000" dirty="0"/>
          </a:p>
        </p:txBody>
      </p:sp>
      <p:graphicFrame>
        <p:nvGraphicFramePr>
          <p:cNvPr id="4" name="3 Tablo"/>
          <p:cNvGraphicFramePr>
            <a:graphicFrameLocks noGrp="1"/>
          </p:cNvGraphicFramePr>
          <p:nvPr>
            <p:extLst>
              <p:ext uri="{D42A27DB-BD31-4B8C-83A1-F6EECF244321}">
                <p14:modId xmlns:p14="http://schemas.microsoft.com/office/powerpoint/2010/main" val="232399358"/>
              </p:ext>
            </p:extLst>
          </p:nvPr>
        </p:nvGraphicFramePr>
        <p:xfrm>
          <a:off x="1232037" y="644893"/>
          <a:ext cx="10491534" cy="5894279"/>
        </p:xfrm>
        <a:graphic>
          <a:graphicData uri="http://schemas.openxmlformats.org/drawingml/2006/table">
            <a:tbl>
              <a:tblPr/>
              <a:tblGrid>
                <a:gridCol w="970781">
                  <a:extLst>
                    <a:ext uri="{9D8B030D-6E8A-4147-A177-3AD203B41FA5}">
                      <a16:colId xmlns:a16="http://schemas.microsoft.com/office/drawing/2014/main" xmlns="" val="20000"/>
                    </a:ext>
                  </a:extLst>
                </a:gridCol>
                <a:gridCol w="527727">
                  <a:extLst>
                    <a:ext uri="{9D8B030D-6E8A-4147-A177-3AD203B41FA5}">
                      <a16:colId xmlns:a16="http://schemas.microsoft.com/office/drawing/2014/main" xmlns="" val="20001"/>
                    </a:ext>
                  </a:extLst>
                </a:gridCol>
                <a:gridCol w="750239">
                  <a:extLst>
                    <a:ext uri="{9D8B030D-6E8A-4147-A177-3AD203B41FA5}">
                      <a16:colId xmlns:a16="http://schemas.microsoft.com/office/drawing/2014/main" xmlns="" val="20002"/>
                    </a:ext>
                  </a:extLst>
                </a:gridCol>
                <a:gridCol w="748270">
                  <a:extLst>
                    <a:ext uri="{9D8B030D-6E8A-4147-A177-3AD203B41FA5}">
                      <a16:colId xmlns:a16="http://schemas.microsoft.com/office/drawing/2014/main" xmlns="" val="20003"/>
                    </a:ext>
                  </a:extLst>
                </a:gridCol>
                <a:gridCol w="750240">
                  <a:extLst>
                    <a:ext uri="{9D8B030D-6E8A-4147-A177-3AD203B41FA5}">
                      <a16:colId xmlns:a16="http://schemas.microsoft.com/office/drawing/2014/main" xmlns="" val="20004"/>
                    </a:ext>
                  </a:extLst>
                </a:gridCol>
                <a:gridCol w="748270">
                  <a:extLst>
                    <a:ext uri="{9D8B030D-6E8A-4147-A177-3AD203B41FA5}">
                      <a16:colId xmlns:a16="http://schemas.microsoft.com/office/drawing/2014/main" xmlns="" val="20005"/>
                    </a:ext>
                  </a:extLst>
                </a:gridCol>
                <a:gridCol w="750239">
                  <a:extLst>
                    <a:ext uri="{9D8B030D-6E8A-4147-A177-3AD203B41FA5}">
                      <a16:colId xmlns:a16="http://schemas.microsoft.com/office/drawing/2014/main" xmlns="" val="20006"/>
                    </a:ext>
                  </a:extLst>
                </a:gridCol>
                <a:gridCol w="750240">
                  <a:extLst>
                    <a:ext uri="{9D8B030D-6E8A-4147-A177-3AD203B41FA5}">
                      <a16:colId xmlns:a16="http://schemas.microsoft.com/office/drawing/2014/main" xmlns="" val="20007"/>
                    </a:ext>
                  </a:extLst>
                </a:gridCol>
                <a:gridCol w="748270">
                  <a:extLst>
                    <a:ext uri="{9D8B030D-6E8A-4147-A177-3AD203B41FA5}">
                      <a16:colId xmlns:a16="http://schemas.microsoft.com/office/drawing/2014/main" xmlns="" val="20008"/>
                    </a:ext>
                  </a:extLst>
                </a:gridCol>
                <a:gridCol w="750239">
                  <a:extLst>
                    <a:ext uri="{9D8B030D-6E8A-4147-A177-3AD203B41FA5}">
                      <a16:colId xmlns:a16="http://schemas.microsoft.com/office/drawing/2014/main" xmlns="" val="20009"/>
                    </a:ext>
                  </a:extLst>
                </a:gridCol>
                <a:gridCol w="748270">
                  <a:extLst>
                    <a:ext uri="{9D8B030D-6E8A-4147-A177-3AD203B41FA5}">
                      <a16:colId xmlns:a16="http://schemas.microsoft.com/office/drawing/2014/main" xmlns="" val="20010"/>
                    </a:ext>
                  </a:extLst>
                </a:gridCol>
                <a:gridCol w="750240">
                  <a:extLst>
                    <a:ext uri="{9D8B030D-6E8A-4147-A177-3AD203B41FA5}">
                      <a16:colId xmlns:a16="http://schemas.microsoft.com/office/drawing/2014/main" xmlns="" val="20011"/>
                    </a:ext>
                  </a:extLst>
                </a:gridCol>
                <a:gridCol w="742363">
                  <a:extLst>
                    <a:ext uri="{9D8B030D-6E8A-4147-A177-3AD203B41FA5}">
                      <a16:colId xmlns:a16="http://schemas.microsoft.com/office/drawing/2014/main" xmlns="" val="20012"/>
                    </a:ext>
                  </a:extLst>
                </a:gridCol>
                <a:gridCol w="756146">
                  <a:extLst>
                    <a:ext uri="{9D8B030D-6E8A-4147-A177-3AD203B41FA5}">
                      <a16:colId xmlns:a16="http://schemas.microsoft.com/office/drawing/2014/main" xmlns="" val="20013"/>
                    </a:ext>
                  </a:extLst>
                </a:gridCol>
              </a:tblGrid>
              <a:tr h="5373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NEVİ</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OCAK</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2022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ŞUBAT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2022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MART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2022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NİSAN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2022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MAYIS</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2022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HAZİRAN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2022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TEMMUZ</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2022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AĞUSTOS</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2022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EYLÜL</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2022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EKİM</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2022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KASIM</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2022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ARALIK</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2022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rgbClr val="FF0000"/>
                          </a:solidFill>
                          <a:effectLst/>
                          <a:latin typeface="Agency FB" pitchFamily="34" charset="0"/>
                          <a:cs typeface="Times New Roman" pitchFamily="18" charset="0"/>
                        </a:rPr>
                        <a:t>TOPLAM</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00"/>
                  </a:ext>
                </a:extLst>
              </a:tr>
              <a:tr h="2987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a:ln>
                            <a:noFill/>
                          </a:ln>
                          <a:solidFill>
                            <a:srgbClr val="000000"/>
                          </a:solidFill>
                          <a:effectLst/>
                          <a:latin typeface="Agency FB" pitchFamily="34" charset="0"/>
                          <a:ea typeface="Angsana New"/>
                          <a:cs typeface="Angsana New"/>
                        </a:rPr>
                        <a:t>LTD.ŞTİ.</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1</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1</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1</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1</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1</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1</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FF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01"/>
                  </a:ext>
                </a:extLst>
              </a:tr>
              <a:tr h="2987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a:ln>
                            <a:noFill/>
                          </a:ln>
                          <a:solidFill>
                            <a:srgbClr val="000000"/>
                          </a:solidFill>
                          <a:effectLst/>
                          <a:latin typeface="Agency FB" pitchFamily="34" charset="0"/>
                          <a:ea typeface="Angsana New"/>
                          <a:cs typeface="Angsana New"/>
                        </a:rPr>
                        <a:t>ŞAHIS</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15</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3</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4</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4</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6</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3</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3</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5</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3</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FF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2"/>
                  </a:ext>
                </a:extLst>
              </a:tr>
              <a:tr h="3326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a:ln>
                            <a:noFill/>
                          </a:ln>
                          <a:solidFill>
                            <a:srgbClr val="000000"/>
                          </a:solidFill>
                          <a:effectLst/>
                          <a:latin typeface="Agency FB" pitchFamily="34" charset="0"/>
                          <a:ea typeface="Angsana New"/>
                          <a:cs typeface="Angsana New"/>
                        </a:rPr>
                        <a:t>LTD.ŞTİ ŞUBE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3</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1</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2</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1</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FF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03"/>
                  </a:ext>
                </a:extLst>
              </a:tr>
              <a:tr h="2987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a:ln>
                            <a:noFill/>
                          </a:ln>
                          <a:solidFill>
                            <a:srgbClr val="000000"/>
                          </a:solidFill>
                          <a:effectLst/>
                          <a:latin typeface="Agency FB" pitchFamily="34" charset="0"/>
                          <a:ea typeface="Angsana New"/>
                          <a:cs typeface="Angsana New"/>
                        </a:rPr>
                        <a:t>A.Ş ŞUBE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1</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1</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1</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1</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1</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FF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4"/>
                  </a:ext>
                </a:extLst>
              </a:tr>
              <a:tr h="3326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a:ln>
                            <a:noFill/>
                          </a:ln>
                          <a:solidFill>
                            <a:srgbClr val="000000"/>
                          </a:solidFill>
                          <a:effectLst/>
                          <a:latin typeface="Agency FB" pitchFamily="34" charset="0"/>
                          <a:ea typeface="Angsana New"/>
                          <a:cs typeface="Angsana New"/>
                        </a:rPr>
                        <a:t>A.Ş TASFİYE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FF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05"/>
                  </a:ext>
                </a:extLst>
              </a:tr>
              <a:tr h="4606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a:ln>
                            <a:noFill/>
                          </a:ln>
                          <a:solidFill>
                            <a:srgbClr val="000000"/>
                          </a:solidFill>
                          <a:effectLst/>
                          <a:latin typeface="Agency FB" pitchFamily="34" charset="0"/>
                          <a:ea typeface="Angsana New"/>
                          <a:cs typeface="Angsana New"/>
                        </a:rPr>
                        <a:t>TAS.HAL.KONUT YAPI.KOOP.</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FF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6"/>
                  </a:ext>
                </a:extLst>
              </a:tr>
              <a:tr h="3326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a:ln>
                            <a:noFill/>
                          </a:ln>
                          <a:solidFill>
                            <a:srgbClr val="000000"/>
                          </a:solidFill>
                          <a:effectLst/>
                          <a:latin typeface="Agency FB" pitchFamily="34" charset="0"/>
                          <a:ea typeface="Angsana New"/>
                          <a:cs typeface="Angsana New"/>
                        </a:rPr>
                        <a:t>SULAMA KOOP.</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FF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07"/>
                  </a:ext>
                </a:extLst>
              </a:tr>
              <a:tr h="4606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a:ln>
                            <a:noFill/>
                          </a:ln>
                          <a:solidFill>
                            <a:srgbClr val="000000"/>
                          </a:solidFill>
                          <a:effectLst/>
                          <a:latin typeface="Agency FB" pitchFamily="34" charset="0"/>
                          <a:ea typeface="Angsana New"/>
                          <a:cs typeface="Angsana New"/>
                        </a:rPr>
                        <a:t>TARIMSAL </a:t>
                      </a:r>
                      <a:r>
                        <a:rPr kumimoji="0" lang="tr-TR" sz="1000" b="0" i="0" u="none" strike="noStrike" cap="none" normalizeH="0" baseline="0" dirty="0" smtClean="0">
                          <a:ln>
                            <a:noFill/>
                          </a:ln>
                          <a:solidFill>
                            <a:srgbClr val="000000"/>
                          </a:solidFill>
                          <a:effectLst/>
                          <a:latin typeface="Agency FB" pitchFamily="34" charset="0"/>
                          <a:ea typeface="Angsana New"/>
                          <a:cs typeface="Angsana New"/>
                        </a:rPr>
                        <a:t>KAL.KOOP</a:t>
                      </a:r>
                      <a:r>
                        <a:rPr kumimoji="0" lang="tr-TR" sz="1000" b="0" i="0" u="none" strike="noStrike" cap="none" normalizeH="0" baseline="0" dirty="0">
                          <a:ln>
                            <a:noFill/>
                          </a:ln>
                          <a:solidFill>
                            <a:srgbClr val="000000"/>
                          </a:solidFill>
                          <a:effectLst/>
                          <a:latin typeface="Agency FB" pitchFamily="34" charset="0"/>
                          <a:ea typeface="Angsana New"/>
                          <a:cs typeface="Angsana New"/>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FF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8"/>
                  </a:ext>
                </a:extLst>
              </a:tr>
              <a:tr h="2987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a:ln>
                            <a:noFill/>
                          </a:ln>
                          <a:solidFill>
                            <a:srgbClr val="000000"/>
                          </a:solidFill>
                          <a:effectLst/>
                          <a:latin typeface="Agency FB" pitchFamily="34" charset="0"/>
                          <a:ea typeface="Angsana New"/>
                          <a:cs typeface="Angsana New"/>
                        </a:rPr>
                        <a:t>A.Ş</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1</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1</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FF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09"/>
                  </a:ext>
                </a:extLst>
              </a:tr>
              <a:tr h="3831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a:ln>
                            <a:noFill/>
                          </a:ln>
                          <a:solidFill>
                            <a:srgbClr val="000000"/>
                          </a:solidFill>
                          <a:effectLst/>
                          <a:latin typeface="Agency FB" pitchFamily="34" charset="0"/>
                          <a:ea typeface="Angsana New"/>
                          <a:cs typeface="Angsana New"/>
                        </a:rPr>
                        <a:t>TA.HAL.LTD.ŞT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1</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FF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10"/>
                  </a:ext>
                </a:extLst>
              </a:tr>
              <a:tr h="3326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a:ln>
                            <a:noFill/>
                          </a:ln>
                          <a:solidFill>
                            <a:srgbClr val="000000"/>
                          </a:solidFill>
                          <a:effectLst/>
                          <a:latin typeface="Agency FB" pitchFamily="34" charset="0"/>
                          <a:ea typeface="Angsana New"/>
                          <a:cs typeface="Angsana New"/>
                        </a:rPr>
                        <a:t>İKTİASADİ İŞL</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FF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11"/>
                  </a:ext>
                </a:extLst>
              </a:tr>
              <a:tr h="3883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a:ln>
                            <a:noFill/>
                          </a:ln>
                          <a:solidFill>
                            <a:srgbClr val="000000"/>
                          </a:solidFill>
                          <a:effectLst/>
                          <a:latin typeface="Agency FB" pitchFamily="34" charset="0"/>
                          <a:ea typeface="Angsana New"/>
                          <a:cs typeface="Angsana New"/>
                        </a:rPr>
                        <a:t>DESTEK HİZ. KOOP.</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FF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12"/>
                  </a:ext>
                </a:extLst>
              </a:tr>
              <a:tr h="3743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a:ln>
                            <a:noFill/>
                          </a:ln>
                          <a:solidFill>
                            <a:srgbClr val="000000"/>
                          </a:solidFill>
                          <a:effectLst/>
                          <a:latin typeface="Agency FB" pitchFamily="34" charset="0"/>
                          <a:ea typeface="Angsana New"/>
                          <a:cs typeface="Angsana New"/>
                        </a:rPr>
                        <a:t>TAS.HAL.MİN.KOOP</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FF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13"/>
                  </a:ext>
                </a:extLst>
              </a:tr>
              <a:tr h="2987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a:ln>
                            <a:noFill/>
                          </a:ln>
                          <a:solidFill>
                            <a:srgbClr val="000000"/>
                          </a:solidFill>
                          <a:effectLst/>
                          <a:latin typeface="Agency FB" pitchFamily="34" charset="0"/>
                          <a:ea typeface="Angsana New"/>
                          <a:cs typeface="Angsana New"/>
                        </a:rPr>
                        <a:t>TAS.LTD.ŞTİ</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FF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14"/>
                  </a:ext>
                </a:extLst>
              </a:tr>
              <a:tr h="4350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a:ln>
                            <a:noFill/>
                          </a:ln>
                          <a:solidFill>
                            <a:srgbClr val="000000"/>
                          </a:solidFill>
                          <a:effectLst/>
                          <a:latin typeface="Agency FB" pitchFamily="34" charset="0"/>
                          <a:ea typeface="Angsana New"/>
                          <a:cs typeface="Angsana New"/>
                        </a:rPr>
                        <a:t>TOPLAM</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000000"/>
                          </a:solidFill>
                          <a:effectLst/>
                          <a:latin typeface="Constantia" pitchFamily="18" charset="0"/>
                          <a:cs typeface="Arial" pitchFamily="34" charset="0"/>
                        </a:rPr>
                        <a:t>21</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000000"/>
                          </a:solidFill>
                          <a:effectLst/>
                          <a:latin typeface="Constantia" pitchFamily="18" charset="0"/>
                          <a:cs typeface="Arial" pitchFamily="34" charset="0"/>
                        </a:rPr>
                        <a:t>5</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000000"/>
                          </a:solidFill>
                          <a:effectLst/>
                          <a:latin typeface="Constantia" pitchFamily="18" charset="0"/>
                          <a:cs typeface="Arial" pitchFamily="34" charset="0"/>
                        </a:rPr>
                        <a:t>7</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000000"/>
                          </a:solidFill>
                          <a:effectLst/>
                          <a:latin typeface="Constantia" pitchFamily="18" charset="0"/>
                          <a:cs typeface="Arial" pitchFamily="34" charset="0"/>
                        </a:rPr>
                        <a:t>5</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000000"/>
                          </a:solidFill>
                          <a:effectLst/>
                          <a:latin typeface="Constantia" pitchFamily="18" charset="0"/>
                          <a:cs typeface="Arial" pitchFamily="34" charset="0"/>
                        </a:rPr>
                        <a:t>3</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000000"/>
                          </a:solidFill>
                          <a:effectLst/>
                          <a:latin typeface="Constantia" pitchFamily="18" charset="0"/>
                          <a:cs typeface="Arial" pitchFamily="34" charset="0"/>
                        </a:rPr>
                        <a:t>9</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000000"/>
                          </a:solidFill>
                          <a:effectLst/>
                          <a:latin typeface="Constantia" pitchFamily="18" charset="0"/>
                          <a:cs typeface="Arial" pitchFamily="34" charset="0"/>
                        </a:rPr>
                        <a:t>5</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000000"/>
                          </a:solidFill>
                          <a:effectLst/>
                          <a:latin typeface="Constantia" pitchFamily="18" charset="0"/>
                          <a:cs typeface="Arial" pitchFamily="34" charset="0"/>
                        </a:rPr>
                        <a:t>6</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Constantia" pitchFamily="18" charset="0"/>
                          <a:cs typeface="Arial" pitchFamily="34" charset="0"/>
                        </a:rPr>
                        <a:t>7</a:t>
                      </a:r>
                      <a:endParaRPr kumimoji="0" lang="tr-TR" sz="1400" b="1"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5</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chemeClr val="tx1"/>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FF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val="3831403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extLst>
              <p:ext uri="{D42A27DB-BD31-4B8C-83A1-F6EECF244321}">
                <p14:modId xmlns:p14="http://schemas.microsoft.com/office/powerpoint/2010/main" val="130048810"/>
              </p:ext>
            </p:extLst>
          </p:nvPr>
        </p:nvGraphicFramePr>
        <p:xfrm>
          <a:off x="1260909" y="455959"/>
          <a:ext cx="10582328" cy="6202093"/>
        </p:xfrm>
        <a:graphic>
          <a:graphicData uri="http://schemas.openxmlformats.org/drawingml/2006/table">
            <a:tbl>
              <a:tblPr firstRow="1" bandRow="1">
                <a:tableStyleId>{5C22544A-7EE6-4342-B048-85BDC9FD1C3A}</a:tableStyleId>
              </a:tblPr>
              <a:tblGrid>
                <a:gridCol w="1136302">
                  <a:extLst>
                    <a:ext uri="{9D8B030D-6E8A-4147-A177-3AD203B41FA5}">
                      <a16:colId xmlns:a16="http://schemas.microsoft.com/office/drawing/2014/main" xmlns="" val="20000"/>
                    </a:ext>
                  </a:extLst>
                </a:gridCol>
                <a:gridCol w="576648">
                  <a:extLst>
                    <a:ext uri="{9D8B030D-6E8A-4147-A177-3AD203B41FA5}">
                      <a16:colId xmlns:a16="http://schemas.microsoft.com/office/drawing/2014/main" xmlns="" val="20001"/>
                    </a:ext>
                  </a:extLst>
                </a:gridCol>
                <a:gridCol w="670982">
                  <a:extLst>
                    <a:ext uri="{9D8B030D-6E8A-4147-A177-3AD203B41FA5}">
                      <a16:colId xmlns:a16="http://schemas.microsoft.com/office/drawing/2014/main" xmlns="" val="20002"/>
                    </a:ext>
                  </a:extLst>
                </a:gridCol>
                <a:gridCol w="872169">
                  <a:extLst>
                    <a:ext uri="{9D8B030D-6E8A-4147-A177-3AD203B41FA5}">
                      <a16:colId xmlns:a16="http://schemas.microsoft.com/office/drawing/2014/main" xmlns="" val="20003"/>
                    </a:ext>
                  </a:extLst>
                </a:gridCol>
                <a:gridCol w="1002887">
                  <a:extLst>
                    <a:ext uri="{9D8B030D-6E8A-4147-A177-3AD203B41FA5}">
                      <a16:colId xmlns:a16="http://schemas.microsoft.com/office/drawing/2014/main" xmlns="" val="20004"/>
                    </a:ext>
                  </a:extLst>
                </a:gridCol>
                <a:gridCol w="625166">
                  <a:extLst>
                    <a:ext uri="{9D8B030D-6E8A-4147-A177-3AD203B41FA5}">
                      <a16:colId xmlns:a16="http://schemas.microsoft.com/office/drawing/2014/main" xmlns="" val="20005"/>
                    </a:ext>
                  </a:extLst>
                </a:gridCol>
                <a:gridCol w="814025">
                  <a:extLst>
                    <a:ext uri="{9D8B030D-6E8A-4147-A177-3AD203B41FA5}">
                      <a16:colId xmlns:a16="http://schemas.microsoft.com/office/drawing/2014/main" xmlns="" val="20006"/>
                    </a:ext>
                  </a:extLst>
                </a:gridCol>
                <a:gridCol w="814025">
                  <a:extLst>
                    <a:ext uri="{9D8B030D-6E8A-4147-A177-3AD203B41FA5}">
                      <a16:colId xmlns:a16="http://schemas.microsoft.com/office/drawing/2014/main" xmlns="" val="20007"/>
                    </a:ext>
                  </a:extLst>
                </a:gridCol>
                <a:gridCol w="915779">
                  <a:extLst>
                    <a:ext uri="{9D8B030D-6E8A-4147-A177-3AD203B41FA5}">
                      <a16:colId xmlns:a16="http://schemas.microsoft.com/office/drawing/2014/main" xmlns="" val="20008"/>
                    </a:ext>
                  </a:extLst>
                </a:gridCol>
                <a:gridCol w="712270">
                  <a:extLst>
                    <a:ext uri="{9D8B030D-6E8A-4147-A177-3AD203B41FA5}">
                      <a16:colId xmlns:a16="http://schemas.microsoft.com/office/drawing/2014/main" xmlns="" val="20009"/>
                    </a:ext>
                  </a:extLst>
                </a:gridCol>
                <a:gridCol w="814025">
                  <a:extLst>
                    <a:ext uri="{9D8B030D-6E8A-4147-A177-3AD203B41FA5}">
                      <a16:colId xmlns:a16="http://schemas.microsoft.com/office/drawing/2014/main" xmlns="" val="20010"/>
                    </a:ext>
                  </a:extLst>
                </a:gridCol>
                <a:gridCol w="814025">
                  <a:extLst>
                    <a:ext uri="{9D8B030D-6E8A-4147-A177-3AD203B41FA5}">
                      <a16:colId xmlns:a16="http://schemas.microsoft.com/office/drawing/2014/main" xmlns="" val="20011"/>
                    </a:ext>
                  </a:extLst>
                </a:gridCol>
                <a:gridCol w="814025">
                  <a:extLst>
                    <a:ext uri="{9D8B030D-6E8A-4147-A177-3AD203B41FA5}">
                      <a16:colId xmlns:a16="http://schemas.microsoft.com/office/drawing/2014/main" xmlns="" val="20012"/>
                    </a:ext>
                  </a:extLst>
                </a:gridCol>
              </a:tblGrid>
              <a:tr h="222390">
                <a:tc>
                  <a:txBody>
                    <a:bodyPr/>
                    <a:lstStyle/>
                    <a:p>
                      <a:pPr algn="l" fontAlgn="b"/>
                      <a:r>
                        <a:rPr lang="tr-TR" sz="1100" b="0" i="0" u="none" strike="noStrike" dirty="0">
                          <a:solidFill>
                            <a:srgbClr val="000000"/>
                          </a:solidFill>
                          <a:latin typeface="Calibri"/>
                        </a:rPr>
                        <a:t> </a:t>
                      </a:r>
                    </a:p>
                  </a:txBody>
                  <a:tcPr marL="9525" marR="9525" marT="9521" marB="0" anchor="b"/>
                </a:tc>
                <a:tc>
                  <a:txBody>
                    <a:bodyPr/>
                    <a:lstStyle/>
                    <a:p>
                      <a:pPr algn="ctr" fontAlgn="b"/>
                      <a:r>
                        <a:rPr lang="tr-TR" sz="1200" b="1" i="0" u="none" strike="noStrike" dirty="0">
                          <a:solidFill>
                            <a:srgbClr val="000000"/>
                          </a:solidFill>
                          <a:latin typeface="Calibri"/>
                        </a:rPr>
                        <a:t>OCAK</a:t>
                      </a:r>
                    </a:p>
                  </a:txBody>
                  <a:tcPr marL="9525" marR="9525" marT="9521" marB="0" anchor="b"/>
                </a:tc>
                <a:tc>
                  <a:txBody>
                    <a:bodyPr/>
                    <a:lstStyle/>
                    <a:p>
                      <a:pPr algn="ctr" fontAlgn="b"/>
                      <a:r>
                        <a:rPr lang="tr-TR" sz="1200" b="1" i="0" u="none" strike="noStrike" dirty="0">
                          <a:solidFill>
                            <a:srgbClr val="000000"/>
                          </a:solidFill>
                          <a:latin typeface="Calibri"/>
                        </a:rPr>
                        <a:t>ŞUBAT</a:t>
                      </a:r>
                    </a:p>
                  </a:txBody>
                  <a:tcPr marL="9525" marR="9525" marT="9521" marB="0" anchor="b"/>
                </a:tc>
                <a:tc>
                  <a:txBody>
                    <a:bodyPr/>
                    <a:lstStyle/>
                    <a:p>
                      <a:pPr algn="ctr" fontAlgn="b"/>
                      <a:r>
                        <a:rPr lang="tr-TR" sz="1200" b="1" i="0" u="none" strike="noStrike" dirty="0">
                          <a:solidFill>
                            <a:srgbClr val="000000"/>
                          </a:solidFill>
                          <a:latin typeface="Calibri"/>
                        </a:rPr>
                        <a:t>MART</a:t>
                      </a:r>
                    </a:p>
                  </a:txBody>
                  <a:tcPr marL="9525" marR="9525" marT="9521" marB="0" anchor="b"/>
                </a:tc>
                <a:tc>
                  <a:txBody>
                    <a:bodyPr/>
                    <a:lstStyle/>
                    <a:p>
                      <a:pPr algn="ctr" fontAlgn="b"/>
                      <a:r>
                        <a:rPr lang="tr-TR" sz="1200" b="1" i="0" u="none" strike="noStrike" dirty="0">
                          <a:solidFill>
                            <a:srgbClr val="000000"/>
                          </a:solidFill>
                          <a:latin typeface="Calibri"/>
                        </a:rPr>
                        <a:t>NİSAN</a:t>
                      </a:r>
                    </a:p>
                  </a:txBody>
                  <a:tcPr marL="9525" marR="9525" marT="9521" marB="0" anchor="b"/>
                </a:tc>
                <a:tc>
                  <a:txBody>
                    <a:bodyPr/>
                    <a:lstStyle/>
                    <a:p>
                      <a:pPr algn="ctr" fontAlgn="b"/>
                      <a:r>
                        <a:rPr lang="tr-TR" sz="1200" b="1" i="0" u="none" strike="noStrike" dirty="0">
                          <a:solidFill>
                            <a:srgbClr val="000000"/>
                          </a:solidFill>
                          <a:latin typeface="Calibri"/>
                        </a:rPr>
                        <a:t>MAYIS</a:t>
                      </a:r>
                    </a:p>
                  </a:txBody>
                  <a:tcPr marL="9525" marR="9525" marT="9521" marB="0" anchor="b"/>
                </a:tc>
                <a:tc>
                  <a:txBody>
                    <a:bodyPr/>
                    <a:lstStyle/>
                    <a:p>
                      <a:pPr algn="ctr" fontAlgn="b"/>
                      <a:r>
                        <a:rPr lang="tr-TR" sz="1200" b="1" i="0" u="none" strike="noStrike" dirty="0">
                          <a:solidFill>
                            <a:srgbClr val="000000"/>
                          </a:solidFill>
                          <a:latin typeface="Calibri"/>
                        </a:rPr>
                        <a:t>HAZİRAN</a:t>
                      </a:r>
                      <a:r>
                        <a:rPr lang="tr-TR" sz="1200" b="1" i="0" u="none" strike="noStrike" baseline="0" dirty="0">
                          <a:solidFill>
                            <a:srgbClr val="000000"/>
                          </a:solidFill>
                          <a:latin typeface="Calibri"/>
                        </a:rPr>
                        <a:t> </a:t>
                      </a:r>
                      <a:endParaRPr lang="tr-TR" sz="1200" b="1" i="0" u="none" strike="noStrike" dirty="0">
                        <a:solidFill>
                          <a:srgbClr val="000000"/>
                        </a:solidFill>
                        <a:latin typeface="Calibri"/>
                      </a:endParaRPr>
                    </a:p>
                  </a:txBody>
                  <a:tcPr marL="9525" marR="9525" marT="9521" marB="0" anchor="b"/>
                </a:tc>
                <a:tc>
                  <a:txBody>
                    <a:bodyPr/>
                    <a:lstStyle/>
                    <a:p>
                      <a:pPr algn="ctr" fontAlgn="b"/>
                      <a:r>
                        <a:rPr lang="tr-TR" sz="1200" b="1" i="0" u="none" strike="noStrike" dirty="0">
                          <a:solidFill>
                            <a:srgbClr val="000000"/>
                          </a:solidFill>
                          <a:latin typeface="Calibri"/>
                        </a:rPr>
                        <a:t>TEMMUZ </a:t>
                      </a:r>
                    </a:p>
                  </a:txBody>
                  <a:tcPr marL="9525" marR="9525" marT="9521" marB="0" anchor="b"/>
                </a:tc>
                <a:tc>
                  <a:txBody>
                    <a:bodyPr/>
                    <a:lstStyle/>
                    <a:p>
                      <a:pPr algn="ctr" fontAlgn="b"/>
                      <a:r>
                        <a:rPr lang="tr-TR" sz="1200" b="1" i="0" u="none" strike="noStrike" dirty="0">
                          <a:solidFill>
                            <a:srgbClr val="000000"/>
                          </a:solidFill>
                          <a:latin typeface="Calibri"/>
                        </a:rPr>
                        <a:t>AĞUSTOS</a:t>
                      </a:r>
                      <a:r>
                        <a:rPr lang="tr-TR" sz="1200" b="1" i="0" u="none" strike="noStrike" baseline="0" dirty="0">
                          <a:solidFill>
                            <a:srgbClr val="000000"/>
                          </a:solidFill>
                          <a:latin typeface="Calibri"/>
                        </a:rPr>
                        <a:t> </a:t>
                      </a:r>
                      <a:endParaRPr lang="tr-TR" sz="1200" b="1" i="0" u="none" strike="noStrike" dirty="0">
                        <a:solidFill>
                          <a:srgbClr val="000000"/>
                        </a:solidFill>
                        <a:latin typeface="Calibri"/>
                      </a:endParaRPr>
                    </a:p>
                  </a:txBody>
                  <a:tcPr marL="9525" marR="9525" marT="9521" marB="0" anchor="b"/>
                </a:tc>
                <a:tc>
                  <a:txBody>
                    <a:bodyPr/>
                    <a:lstStyle/>
                    <a:p>
                      <a:pPr algn="ctr" fontAlgn="b"/>
                      <a:r>
                        <a:rPr lang="tr-TR" sz="1200" b="1" i="0" u="none" strike="noStrike" dirty="0">
                          <a:solidFill>
                            <a:srgbClr val="000000"/>
                          </a:solidFill>
                          <a:latin typeface="Calibri"/>
                        </a:rPr>
                        <a:t>EYLÜL</a:t>
                      </a:r>
                    </a:p>
                  </a:txBody>
                  <a:tcPr marL="9525" marR="9525" marT="9521" marB="0" anchor="b"/>
                </a:tc>
                <a:tc>
                  <a:txBody>
                    <a:bodyPr/>
                    <a:lstStyle/>
                    <a:p>
                      <a:pPr algn="ctr" fontAlgn="b"/>
                      <a:r>
                        <a:rPr lang="tr-TR" sz="1200" b="1" i="0" u="none" strike="noStrike" dirty="0">
                          <a:solidFill>
                            <a:srgbClr val="000000"/>
                          </a:solidFill>
                          <a:latin typeface="Calibri"/>
                        </a:rPr>
                        <a:t>EKİM</a:t>
                      </a:r>
                    </a:p>
                  </a:txBody>
                  <a:tcPr marL="9525" marR="9525" marT="9521" marB="0" anchor="b"/>
                </a:tc>
                <a:tc>
                  <a:txBody>
                    <a:bodyPr/>
                    <a:lstStyle/>
                    <a:p>
                      <a:pPr algn="ctr" fontAlgn="b"/>
                      <a:r>
                        <a:rPr lang="tr-TR" sz="1200" b="1" i="0" u="none" strike="noStrike" dirty="0">
                          <a:solidFill>
                            <a:srgbClr val="000000"/>
                          </a:solidFill>
                          <a:latin typeface="Calibri"/>
                        </a:rPr>
                        <a:t>KASIM </a:t>
                      </a:r>
                    </a:p>
                  </a:txBody>
                  <a:tcPr marL="9525" marR="9525" marT="9521" marB="0" anchor="b"/>
                </a:tc>
                <a:tc>
                  <a:txBody>
                    <a:bodyPr/>
                    <a:lstStyle/>
                    <a:p>
                      <a:pPr algn="ctr" fontAlgn="b"/>
                      <a:r>
                        <a:rPr lang="tr-TR" sz="1200" b="1" i="0" u="none" strike="noStrike" dirty="0">
                          <a:solidFill>
                            <a:srgbClr val="000000"/>
                          </a:solidFill>
                          <a:latin typeface="Calibri"/>
                        </a:rPr>
                        <a:t>ARALIK </a:t>
                      </a:r>
                    </a:p>
                  </a:txBody>
                  <a:tcPr marL="9525" marR="9525" marT="9521" marB="0" anchor="b"/>
                </a:tc>
                <a:extLst>
                  <a:ext uri="{0D108BD9-81ED-4DB2-BD59-A6C34878D82A}">
                    <a16:rowId xmlns:a16="http://schemas.microsoft.com/office/drawing/2014/main" xmlns="" val="10001"/>
                  </a:ext>
                </a:extLst>
              </a:tr>
              <a:tr h="210412">
                <a:tc>
                  <a:txBody>
                    <a:bodyPr/>
                    <a:lstStyle/>
                    <a:p>
                      <a:pPr algn="l" fontAlgn="b"/>
                      <a:r>
                        <a:rPr lang="tr-TR" sz="1100" b="0" i="0" u="none" strike="noStrike" dirty="0">
                          <a:solidFill>
                            <a:srgbClr val="000000"/>
                          </a:solidFill>
                          <a:latin typeface="Calibri" panose="020F0502020204030204" pitchFamily="34" charset="0"/>
                          <a:cs typeface="Calibri" panose="020F0502020204030204" pitchFamily="34" charset="0"/>
                        </a:rPr>
                        <a:t>HİSSE DEVRİ</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4</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6</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6</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12</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7</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7</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6</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5</a:t>
                      </a:r>
                    </a:p>
                  </a:txBody>
                  <a:tcPr marL="9525" marR="9525" marT="9521" marB="0" anchor="b"/>
                </a:tc>
                <a:tc>
                  <a:txBody>
                    <a:bodyPr/>
                    <a:lstStyle/>
                    <a:p>
                      <a:pPr algn="ctr" fontAlgn="b"/>
                      <a:r>
                        <a:rPr lang="tr-TR" sz="1100" b="0" i="0" u="none" strike="noStrike" dirty="0" smtClean="0">
                          <a:solidFill>
                            <a:srgbClr val="000000"/>
                          </a:solidFill>
                          <a:latin typeface="Calibri" panose="020F0502020204030204" pitchFamily="34" charset="0"/>
                          <a:cs typeface="Calibri" panose="020F0502020204030204" pitchFamily="34" charset="0"/>
                        </a:rPr>
                        <a:t>9</a:t>
                      </a:r>
                      <a:endParaRPr lang="tr-TR" sz="1100" b="0" i="0" u="none" strike="noStrike" dirty="0">
                        <a:solidFill>
                          <a:srgbClr val="000000"/>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13</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02"/>
                  </a:ext>
                </a:extLst>
              </a:tr>
              <a:tr h="210412">
                <a:tc>
                  <a:txBody>
                    <a:bodyPr/>
                    <a:lstStyle/>
                    <a:p>
                      <a:pPr algn="l" fontAlgn="b"/>
                      <a:r>
                        <a:rPr lang="tr-TR" sz="1100" b="0" i="0" u="none" strike="noStrike" dirty="0">
                          <a:solidFill>
                            <a:srgbClr val="000000"/>
                          </a:solidFill>
                          <a:latin typeface="Calibri" panose="020F0502020204030204" pitchFamily="34" charset="0"/>
                          <a:cs typeface="Calibri" panose="020F0502020204030204" pitchFamily="34" charset="0"/>
                        </a:rPr>
                        <a:t>ADRES DEĞ.</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4</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4</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4</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5</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4</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11</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6</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5</a:t>
                      </a: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6</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8</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03"/>
                  </a:ext>
                </a:extLst>
              </a:tr>
              <a:tr h="175385">
                <a:tc>
                  <a:txBody>
                    <a:bodyPr/>
                    <a:lstStyle/>
                    <a:p>
                      <a:pPr algn="l" fontAlgn="b"/>
                      <a:r>
                        <a:rPr lang="tr-TR" sz="1100" b="0" i="0" u="none" strike="noStrike" dirty="0">
                          <a:solidFill>
                            <a:srgbClr val="000000"/>
                          </a:solidFill>
                          <a:latin typeface="Calibri" panose="020F0502020204030204" pitchFamily="34" charset="0"/>
                          <a:cs typeface="Calibri" panose="020F0502020204030204" pitchFamily="34" charset="0"/>
                        </a:rPr>
                        <a:t>AMAÇ DEĞ.</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2</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13</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4</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2</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2</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3</a:t>
                      </a: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7</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4</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04"/>
                  </a:ext>
                </a:extLst>
              </a:tr>
              <a:tr h="201722">
                <a:tc>
                  <a:txBody>
                    <a:bodyPr/>
                    <a:lstStyle/>
                    <a:p>
                      <a:pPr algn="l" fontAlgn="b"/>
                      <a:r>
                        <a:rPr lang="tr-TR" sz="1100" b="0" i="0" u="none" strike="noStrike" dirty="0">
                          <a:solidFill>
                            <a:srgbClr val="000000"/>
                          </a:solidFill>
                          <a:latin typeface="Calibri" panose="020F0502020204030204" pitchFamily="34" charset="0"/>
                          <a:cs typeface="Calibri" panose="020F0502020204030204" pitchFamily="34" charset="0"/>
                        </a:rPr>
                        <a:t>SERMAYE ARTIŞI</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2</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4</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3</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11</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4</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4</a:t>
                      </a: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8</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9</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05"/>
                  </a:ext>
                </a:extLst>
              </a:tr>
              <a:tr h="252542">
                <a:tc>
                  <a:txBody>
                    <a:bodyPr/>
                    <a:lstStyle/>
                    <a:p>
                      <a:pPr algn="l" fontAlgn="b"/>
                      <a:r>
                        <a:rPr lang="tr-TR" sz="1100" b="0" i="0" u="none" strike="noStrike" dirty="0">
                          <a:solidFill>
                            <a:srgbClr val="000000"/>
                          </a:solidFill>
                          <a:latin typeface="Calibri" panose="020F0502020204030204" pitchFamily="34" charset="0"/>
                          <a:cs typeface="Calibri" panose="020F0502020204030204" pitchFamily="34" charset="0"/>
                        </a:rPr>
                        <a:t>İMZA </a:t>
                      </a:r>
                      <a:r>
                        <a:rPr lang="tr-TR" sz="1100" b="0" i="0" u="none" strike="noStrike" dirty="0" smtClean="0">
                          <a:solidFill>
                            <a:srgbClr val="000000"/>
                          </a:solidFill>
                          <a:latin typeface="Calibri" panose="020F0502020204030204" pitchFamily="34" charset="0"/>
                          <a:cs typeface="Calibri" panose="020F0502020204030204" pitchFamily="34" charset="0"/>
                        </a:rPr>
                        <a:t>TESCİLİ</a:t>
                      </a:r>
                      <a:r>
                        <a:rPr lang="tr-TR" sz="1100" b="0" i="0" u="none" strike="noStrike" baseline="0" dirty="0" smtClean="0">
                          <a:solidFill>
                            <a:srgbClr val="000000"/>
                          </a:solidFill>
                          <a:latin typeface="Calibri" panose="020F0502020204030204" pitchFamily="34" charset="0"/>
                          <a:cs typeface="Calibri" panose="020F0502020204030204" pitchFamily="34" charset="0"/>
                        </a:rPr>
                        <a:t> </a:t>
                      </a:r>
                      <a:r>
                        <a:rPr lang="tr-TR" sz="1100" b="0" i="0" u="none" strike="noStrike" dirty="0" smtClean="0">
                          <a:solidFill>
                            <a:srgbClr val="000000"/>
                          </a:solidFill>
                          <a:latin typeface="Calibri" panose="020F0502020204030204" pitchFamily="34" charset="0"/>
                          <a:cs typeface="Calibri" panose="020F0502020204030204" pitchFamily="34" charset="0"/>
                        </a:rPr>
                        <a:t>VAZİFE TAKSİMİ</a:t>
                      </a:r>
                      <a:endParaRPr lang="tr-TR" sz="1100" b="0" i="0" u="none" strike="noStrike" dirty="0">
                        <a:solidFill>
                          <a:srgbClr val="000000"/>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7</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13</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30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23</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26</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17</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26</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9</a:t>
                      </a: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16</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16</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endParaRPr lang="tr-TR" sz="1400" b="0" i="0" u="none" strike="noStrike" dirty="0">
                        <a:solidFill>
                          <a:schemeClr val="bg1"/>
                        </a:solidFill>
                        <a:latin typeface="Calibri"/>
                      </a:endParaRPr>
                    </a:p>
                  </a:txBody>
                  <a:tcPr marL="9525" marR="9525" marT="9521" marB="0" anchor="b"/>
                </a:tc>
                <a:tc>
                  <a:txBody>
                    <a:bodyPr/>
                    <a:lstStyle/>
                    <a:p>
                      <a:pPr algn="ctr" fontAlgn="b"/>
                      <a:endParaRPr lang="tr-TR" sz="1400" b="0" i="0" u="none" strike="noStrike" dirty="0">
                        <a:solidFill>
                          <a:schemeClr val="bg1"/>
                        </a:solidFill>
                        <a:latin typeface="Calibri"/>
                      </a:endParaRPr>
                    </a:p>
                  </a:txBody>
                  <a:tcPr marL="9525" marR="9525" marT="9521" marB="0" anchor="b"/>
                </a:tc>
                <a:extLst>
                  <a:ext uri="{0D108BD9-81ED-4DB2-BD59-A6C34878D82A}">
                    <a16:rowId xmlns:a16="http://schemas.microsoft.com/office/drawing/2014/main" xmlns="" val="10006"/>
                  </a:ext>
                </a:extLst>
              </a:tr>
              <a:tr h="210412">
                <a:tc>
                  <a:txBody>
                    <a:bodyPr/>
                    <a:lstStyle/>
                    <a:p>
                      <a:pPr algn="l" fontAlgn="b"/>
                      <a:r>
                        <a:rPr lang="tr-TR" sz="1100" b="0" i="0" u="none" strike="noStrike" dirty="0">
                          <a:solidFill>
                            <a:srgbClr val="000000"/>
                          </a:solidFill>
                          <a:latin typeface="Calibri" panose="020F0502020204030204" pitchFamily="34" charset="0"/>
                          <a:cs typeface="Calibri" panose="020F0502020204030204" pitchFamily="34" charset="0"/>
                        </a:rPr>
                        <a:t>UNVAN DEĞ.</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3</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3</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2</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3</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1</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4</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4</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07"/>
                  </a:ext>
                </a:extLst>
              </a:tr>
              <a:tr h="210412">
                <a:tc>
                  <a:txBody>
                    <a:bodyPr/>
                    <a:lstStyle/>
                    <a:p>
                      <a:pPr algn="l" fontAlgn="b"/>
                      <a:r>
                        <a:rPr lang="tr-TR" sz="1100" b="0" i="0" u="none" strike="noStrike" dirty="0">
                          <a:solidFill>
                            <a:srgbClr val="000000"/>
                          </a:solidFill>
                          <a:latin typeface="Calibri" panose="020F0502020204030204" pitchFamily="34" charset="0"/>
                          <a:cs typeface="Calibri" panose="020F0502020204030204" pitchFamily="34" charset="0"/>
                        </a:rPr>
                        <a:t>ANA SÖZ.DEĞ.</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3</a:t>
                      </a: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7</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2</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08"/>
                  </a:ext>
                </a:extLst>
              </a:tr>
              <a:tr h="325511">
                <a:tc>
                  <a:txBody>
                    <a:bodyPr/>
                    <a:lstStyle/>
                    <a:p>
                      <a:pPr algn="l" fontAlgn="b"/>
                      <a:r>
                        <a:rPr lang="tr-TR" sz="1100" b="0" i="0" u="none" strike="noStrike" dirty="0">
                          <a:solidFill>
                            <a:srgbClr val="000000"/>
                          </a:solidFill>
                          <a:latin typeface="Calibri" panose="020F0502020204030204" pitchFamily="34" charset="0"/>
                          <a:cs typeface="Calibri" panose="020F0502020204030204" pitchFamily="34" charset="0"/>
                        </a:rPr>
                        <a:t>KOOPERATİF</a:t>
                      </a:r>
                    </a:p>
                    <a:p>
                      <a:pPr algn="l" fontAlgn="b"/>
                      <a:r>
                        <a:rPr lang="tr-TR" sz="1100" b="0" i="0" u="none" strike="noStrike" dirty="0">
                          <a:solidFill>
                            <a:srgbClr val="000000"/>
                          </a:solidFill>
                          <a:latin typeface="Calibri" panose="020F0502020204030204" pitchFamily="34" charset="0"/>
                          <a:cs typeface="Calibri" panose="020F0502020204030204" pitchFamily="34" charset="0"/>
                        </a:rPr>
                        <a:t>TASFİYE</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2</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a:t>
                      </a: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0</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0</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09"/>
                  </a:ext>
                </a:extLst>
              </a:tr>
              <a:tr h="169768">
                <a:tc>
                  <a:txBody>
                    <a:bodyPr/>
                    <a:lstStyle/>
                    <a:p>
                      <a:pPr algn="l" fontAlgn="b"/>
                      <a:r>
                        <a:rPr lang="tr-TR" sz="1100" b="0" i="0" u="none" strike="noStrike" dirty="0" smtClean="0">
                          <a:solidFill>
                            <a:srgbClr val="000000"/>
                          </a:solidFill>
                          <a:latin typeface="Calibri" panose="020F0502020204030204" pitchFamily="34" charset="0"/>
                          <a:cs typeface="Calibri" panose="020F0502020204030204" pitchFamily="34" charset="0"/>
                        </a:rPr>
                        <a:t>ŞİRKET</a:t>
                      </a:r>
                      <a:r>
                        <a:rPr lang="tr-TR" sz="1100" b="0" i="0" u="none" strike="noStrike" baseline="0" dirty="0" smtClean="0">
                          <a:solidFill>
                            <a:srgbClr val="000000"/>
                          </a:solidFill>
                          <a:latin typeface="Calibri" panose="020F0502020204030204" pitchFamily="34" charset="0"/>
                          <a:cs typeface="Calibri" panose="020F0502020204030204" pitchFamily="34" charset="0"/>
                        </a:rPr>
                        <a:t> TASFİYESİ</a:t>
                      </a:r>
                      <a:endParaRPr lang="tr-TR" sz="1100" b="0" i="0" u="none" strike="noStrike" dirty="0">
                        <a:solidFill>
                          <a:srgbClr val="000000"/>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2</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2</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2</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0</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10"/>
                  </a:ext>
                </a:extLst>
              </a:tr>
              <a:tr h="210412">
                <a:tc>
                  <a:txBody>
                    <a:bodyPr/>
                    <a:lstStyle/>
                    <a:p>
                      <a:pPr algn="l" fontAlgn="b"/>
                      <a:r>
                        <a:rPr lang="tr-TR" sz="1100" b="0" i="0" u="none" strike="noStrike" dirty="0">
                          <a:solidFill>
                            <a:schemeClr val="tx1"/>
                          </a:solidFill>
                          <a:latin typeface="Calibri" panose="020F0502020204030204" pitchFamily="34" charset="0"/>
                          <a:cs typeface="Calibri" panose="020F0502020204030204" pitchFamily="34" charset="0"/>
                        </a:rPr>
                        <a:t>GENEL KURUL</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5</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8</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15</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15</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16</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10</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18</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10</a:t>
                      </a: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26</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21</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endParaRPr lang="tr-TR" sz="1400" b="0" i="0" u="none" strike="noStrike" dirty="0">
                        <a:solidFill>
                          <a:schemeClr val="bg1"/>
                        </a:solidFill>
                        <a:latin typeface="Calibri"/>
                      </a:endParaRPr>
                    </a:p>
                  </a:txBody>
                  <a:tcPr marL="9525" marR="9525" marT="9521" marB="0" anchor="b"/>
                </a:tc>
                <a:tc>
                  <a:txBody>
                    <a:bodyPr/>
                    <a:lstStyle/>
                    <a:p>
                      <a:pPr algn="ctr" fontAlgn="b"/>
                      <a:endParaRPr lang="tr-TR" sz="1400" b="0" i="0" u="none" strike="noStrike" dirty="0">
                        <a:solidFill>
                          <a:schemeClr val="bg1"/>
                        </a:solidFill>
                        <a:latin typeface="Calibri"/>
                      </a:endParaRPr>
                    </a:p>
                  </a:txBody>
                  <a:tcPr marL="9525" marR="9525" marT="9521" marB="0" anchor="b"/>
                </a:tc>
                <a:extLst>
                  <a:ext uri="{0D108BD9-81ED-4DB2-BD59-A6C34878D82A}">
                    <a16:rowId xmlns:a16="http://schemas.microsoft.com/office/drawing/2014/main" xmlns="" val="10011"/>
                  </a:ext>
                </a:extLst>
              </a:tr>
              <a:tr h="210412">
                <a:tc>
                  <a:txBody>
                    <a:bodyPr/>
                    <a:lstStyle/>
                    <a:p>
                      <a:pPr algn="l" fontAlgn="b"/>
                      <a:r>
                        <a:rPr lang="tr-TR" sz="1100" b="0" i="0" u="none" strike="noStrike" dirty="0">
                          <a:solidFill>
                            <a:schemeClr val="tx1"/>
                          </a:solidFill>
                          <a:latin typeface="Calibri" panose="020F0502020204030204" pitchFamily="34" charset="0"/>
                          <a:cs typeface="Calibri" panose="020F0502020204030204" pitchFamily="34" charset="0"/>
                        </a:rPr>
                        <a:t>KAYIT</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20</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13</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9</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18</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14</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20</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11</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15</a:t>
                      </a: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10</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17</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endParaRPr lang="tr-TR" sz="1400" b="0" i="0" u="none" strike="noStrike" dirty="0">
                        <a:solidFill>
                          <a:schemeClr val="bg1"/>
                        </a:solidFill>
                        <a:latin typeface="Calibri"/>
                      </a:endParaRPr>
                    </a:p>
                  </a:txBody>
                  <a:tcPr marL="9525" marR="9525" marT="9521" marB="0" anchor="b"/>
                </a:tc>
                <a:tc>
                  <a:txBody>
                    <a:bodyPr/>
                    <a:lstStyle/>
                    <a:p>
                      <a:pPr algn="ctr" fontAlgn="b"/>
                      <a:endParaRPr lang="tr-TR" sz="1400" b="0" i="0" u="none" strike="noStrike" dirty="0">
                        <a:solidFill>
                          <a:schemeClr val="bg1"/>
                        </a:solidFill>
                        <a:latin typeface="Calibri"/>
                      </a:endParaRPr>
                    </a:p>
                  </a:txBody>
                  <a:tcPr marL="9525" marR="9525" marT="9521" marB="0" anchor="b"/>
                </a:tc>
                <a:extLst>
                  <a:ext uri="{0D108BD9-81ED-4DB2-BD59-A6C34878D82A}">
                    <a16:rowId xmlns:a16="http://schemas.microsoft.com/office/drawing/2014/main" xmlns="" val="10012"/>
                  </a:ext>
                </a:extLst>
              </a:tr>
              <a:tr h="176628">
                <a:tc>
                  <a:txBody>
                    <a:bodyPr/>
                    <a:lstStyle/>
                    <a:p>
                      <a:pPr algn="l" fontAlgn="b"/>
                      <a:r>
                        <a:rPr lang="tr-TR" sz="1100" b="0" i="0" u="none" strike="noStrike" dirty="0">
                          <a:solidFill>
                            <a:schemeClr val="tx1"/>
                          </a:solidFill>
                          <a:latin typeface="Calibri" panose="020F0502020204030204" pitchFamily="34" charset="0"/>
                          <a:cs typeface="Calibri" panose="020F0502020204030204" pitchFamily="34" charset="0"/>
                        </a:rPr>
                        <a:t>TERK</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5</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20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7</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6</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3</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11</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6</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5</a:t>
                      </a: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11</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7</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13"/>
                  </a:ext>
                </a:extLst>
              </a:tr>
              <a:tr h="210412">
                <a:tc>
                  <a:txBody>
                    <a:bodyPr/>
                    <a:lstStyle/>
                    <a:p>
                      <a:pPr algn="l" fontAlgn="b"/>
                      <a:r>
                        <a:rPr lang="tr-TR" sz="1100" b="0" i="0" u="none" strike="noStrike" dirty="0">
                          <a:solidFill>
                            <a:schemeClr val="tx1"/>
                          </a:solidFill>
                          <a:latin typeface="Calibri" panose="020F0502020204030204" pitchFamily="34" charset="0"/>
                          <a:cs typeface="Calibri" panose="020F0502020204030204" pitchFamily="34" charset="0"/>
                        </a:rPr>
                        <a:t>YETKİ BEL.</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6</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6</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6</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2</a:t>
                      </a:r>
                    </a:p>
                  </a:txBody>
                  <a:tcPr marL="9525" marR="9525" marT="9521" marB="0" anchor="b"/>
                </a:tc>
                <a:tc>
                  <a:txBody>
                    <a:bodyPr/>
                    <a:lstStyle/>
                    <a:p>
                      <a:pPr algn="ctr" fontAlgn="b"/>
                      <a:r>
                        <a:rPr lang="tr-TR" sz="1100" b="1" i="0" u="none" strike="noStrike" dirty="0">
                          <a:solidFill>
                            <a:schemeClr val="tx1"/>
                          </a:solidFill>
                          <a:latin typeface="Calibri" panose="020F0502020204030204" pitchFamily="34" charset="0"/>
                          <a:cs typeface="Calibri" panose="020F0502020204030204" pitchFamily="34" charset="0"/>
                        </a:rPr>
                        <a:t>5</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5</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4</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7</a:t>
                      </a: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71</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164</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endParaRPr lang="tr-TR" sz="1400" b="0" i="0" u="none" strike="noStrike" dirty="0">
                        <a:solidFill>
                          <a:schemeClr val="bg1"/>
                        </a:solidFill>
                        <a:latin typeface="Calibri"/>
                      </a:endParaRPr>
                    </a:p>
                  </a:txBody>
                  <a:tcPr marL="9525" marR="9525" marT="9521" marB="0" anchor="b"/>
                </a:tc>
                <a:tc>
                  <a:txBody>
                    <a:bodyPr/>
                    <a:lstStyle/>
                    <a:p>
                      <a:pPr algn="ctr" fontAlgn="b"/>
                      <a:endParaRPr lang="tr-TR" sz="1400" b="0" i="0" u="none" strike="noStrike" dirty="0">
                        <a:solidFill>
                          <a:schemeClr val="bg1"/>
                        </a:solidFill>
                        <a:latin typeface="Calibri"/>
                      </a:endParaRPr>
                    </a:p>
                  </a:txBody>
                  <a:tcPr marL="9525" marR="9525" marT="9521" marB="0" anchor="b"/>
                </a:tc>
                <a:extLst>
                  <a:ext uri="{0D108BD9-81ED-4DB2-BD59-A6C34878D82A}">
                    <a16:rowId xmlns:a16="http://schemas.microsoft.com/office/drawing/2014/main" xmlns="" val="10014"/>
                  </a:ext>
                </a:extLst>
              </a:tr>
              <a:tr h="210412">
                <a:tc>
                  <a:txBody>
                    <a:bodyPr/>
                    <a:lstStyle/>
                    <a:p>
                      <a:pPr algn="l" fontAlgn="b"/>
                      <a:r>
                        <a:rPr lang="tr-TR" sz="1100" b="0" i="0" u="none" strike="noStrike" dirty="0">
                          <a:solidFill>
                            <a:schemeClr val="tx1"/>
                          </a:solidFill>
                          <a:latin typeface="Calibri" panose="020F0502020204030204" pitchFamily="34" charset="0"/>
                          <a:cs typeface="Calibri" panose="020F0502020204030204" pitchFamily="34" charset="0"/>
                        </a:rPr>
                        <a:t>111.BELGE</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1</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1</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1</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1</a:t>
                      </a:r>
                    </a:p>
                  </a:txBody>
                  <a:tcPr marL="9525" marR="9525" marT="9521" marB="0" anchor="b"/>
                </a:tc>
                <a:tc>
                  <a:txBody>
                    <a:bodyPr/>
                    <a:lstStyle/>
                    <a:p>
                      <a:pPr algn="ctr" fontAlgn="b"/>
                      <a:r>
                        <a:rPr lang="tr-TR" sz="1100" b="1" i="0" u="none" strike="noStrike" dirty="0">
                          <a:solidFill>
                            <a:schemeClr val="tx1"/>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1" i="0" u="none" strike="noStrike" dirty="0" smtClean="0">
                          <a:solidFill>
                            <a:schemeClr val="tx1"/>
                          </a:solidFill>
                          <a:latin typeface="Calibri" panose="020F0502020204030204" pitchFamily="34" charset="0"/>
                          <a:cs typeface="Calibri" panose="020F0502020204030204" pitchFamily="34" charset="0"/>
                        </a:rPr>
                        <a:t>1</a:t>
                      </a:r>
                      <a:endParaRPr lang="tr-TR" sz="1100" b="1"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r>
                        <a:rPr lang="tr-TR" sz="1100" b="1" i="0" u="none" strike="noStrike" dirty="0" smtClean="0">
                          <a:solidFill>
                            <a:schemeClr val="tx1"/>
                          </a:solidFill>
                          <a:latin typeface="Calibri" panose="020F0502020204030204" pitchFamily="34" charset="0"/>
                          <a:cs typeface="Calibri" panose="020F0502020204030204" pitchFamily="34" charset="0"/>
                        </a:rPr>
                        <a:t>0</a:t>
                      </a:r>
                      <a:endParaRPr lang="tr-TR" sz="1100" b="1"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endParaRPr lang="tr-TR" sz="1400" b="1" i="0" u="none" strike="noStrike" dirty="0">
                        <a:solidFill>
                          <a:schemeClr val="bg1">
                            <a:lumMod val="75000"/>
                            <a:lumOff val="25000"/>
                          </a:schemeClr>
                        </a:solidFill>
                        <a:latin typeface="Calibri"/>
                      </a:endParaRPr>
                    </a:p>
                  </a:txBody>
                  <a:tcPr marL="9525" marR="9525" marT="9521" marB="0" anchor="b"/>
                </a:tc>
                <a:tc>
                  <a:txBody>
                    <a:bodyPr/>
                    <a:lstStyle/>
                    <a:p>
                      <a:pPr algn="ctr" fontAlgn="b"/>
                      <a:endParaRPr lang="tr-TR" sz="1400" b="1" i="0" u="none" strike="noStrike" dirty="0">
                        <a:solidFill>
                          <a:schemeClr val="bg1">
                            <a:lumMod val="75000"/>
                            <a:lumOff val="25000"/>
                          </a:schemeClr>
                        </a:solidFill>
                        <a:latin typeface="Calibri"/>
                      </a:endParaRPr>
                    </a:p>
                  </a:txBody>
                  <a:tcPr marL="9525" marR="9525" marT="9521" marB="0" anchor="b"/>
                </a:tc>
                <a:extLst>
                  <a:ext uri="{0D108BD9-81ED-4DB2-BD59-A6C34878D82A}">
                    <a16:rowId xmlns:a16="http://schemas.microsoft.com/office/drawing/2014/main" xmlns="" val="10015"/>
                  </a:ext>
                </a:extLst>
              </a:tr>
              <a:tr h="325511">
                <a:tc>
                  <a:txBody>
                    <a:bodyPr/>
                    <a:lstStyle/>
                    <a:p>
                      <a:pPr algn="l" fontAlgn="b"/>
                      <a:r>
                        <a:rPr lang="tr-TR" sz="1100" b="0" i="0" u="none" strike="noStrike" dirty="0">
                          <a:solidFill>
                            <a:srgbClr val="000000"/>
                          </a:solidFill>
                          <a:latin typeface="Calibri" panose="020F0502020204030204" pitchFamily="34" charset="0"/>
                          <a:cs typeface="Calibri" panose="020F0502020204030204" pitchFamily="34" charset="0"/>
                        </a:rPr>
                        <a:t>MAHKEME YAZILARI</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27</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35</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43</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121</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58</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33</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53</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27</a:t>
                      </a: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22</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50</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16"/>
                  </a:ext>
                </a:extLst>
              </a:tr>
              <a:tr h="210412">
                <a:tc>
                  <a:txBody>
                    <a:bodyPr/>
                    <a:lstStyle/>
                    <a:p>
                      <a:pPr algn="l" fontAlgn="b"/>
                      <a:r>
                        <a:rPr lang="tr-TR" sz="1100" b="0" i="0" u="none" strike="noStrike" dirty="0">
                          <a:solidFill>
                            <a:srgbClr val="000000"/>
                          </a:solidFill>
                          <a:latin typeface="Calibri" panose="020F0502020204030204" pitchFamily="34" charset="0"/>
                          <a:cs typeface="Calibri" panose="020F0502020204030204" pitchFamily="34" charset="0"/>
                        </a:rPr>
                        <a:t>SİGORTA </a:t>
                      </a:r>
                      <a:r>
                        <a:rPr lang="tr-TR" sz="1100" b="0" i="0" u="none" strike="noStrike" dirty="0" smtClean="0">
                          <a:solidFill>
                            <a:srgbClr val="000000"/>
                          </a:solidFill>
                          <a:latin typeface="Calibri" panose="020F0502020204030204" pitchFamily="34" charset="0"/>
                          <a:cs typeface="Calibri" panose="020F0502020204030204" pitchFamily="34" charset="0"/>
                        </a:rPr>
                        <a:t>ACENTESİ</a:t>
                      </a:r>
                      <a:endParaRPr lang="tr-TR" sz="1100" b="0" i="0" u="none" strike="noStrike" dirty="0">
                        <a:solidFill>
                          <a:srgbClr val="000000"/>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2</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6</a:t>
                      </a: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5</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0</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17"/>
                  </a:ext>
                </a:extLst>
              </a:tr>
              <a:tr h="210412">
                <a:tc>
                  <a:txBody>
                    <a:bodyPr/>
                    <a:lstStyle/>
                    <a:p>
                      <a:pPr algn="l" fontAlgn="b"/>
                      <a:r>
                        <a:rPr lang="tr-TR" sz="1100" b="0" i="0" u="none" strike="noStrike" dirty="0">
                          <a:solidFill>
                            <a:srgbClr val="000000"/>
                          </a:solidFill>
                          <a:latin typeface="Calibri" panose="020F0502020204030204" pitchFamily="34" charset="0"/>
                          <a:cs typeface="Calibri" panose="020F0502020204030204" pitchFamily="34" charset="0"/>
                        </a:rPr>
                        <a:t>NEVİ DEĞ.</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2</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2</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2</a:t>
                      </a: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1</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2</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18"/>
                  </a:ext>
                </a:extLst>
              </a:tr>
              <a:tr h="210412">
                <a:tc>
                  <a:txBody>
                    <a:bodyPr/>
                    <a:lstStyle/>
                    <a:p>
                      <a:pPr algn="l" fontAlgn="b"/>
                      <a:r>
                        <a:rPr lang="tr-TR" sz="1100" b="0" i="0" u="none" strike="noStrike" dirty="0" smtClean="0">
                          <a:solidFill>
                            <a:srgbClr val="000000"/>
                          </a:solidFill>
                          <a:latin typeface="Calibri" panose="020F0502020204030204" pitchFamily="34" charset="0"/>
                          <a:cs typeface="Calibri" panose="020F0502020204030204" pitchFamily="34" charset="0"/>
                        </a:rPr>
                        <a:t>ANASÖZLEŞME TASDİKİ</a:t>
                      </a:r>
                      <a:endParaRPr lang="tr-TR" sz="1100" b="0" i="0" u="none" strike="noStrike" dirty="0">
                        <a:solidFill>
                          <a:srgbClr val="000000"/>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14</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6</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12</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6</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6</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11</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6</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15</a:t>
                      </a: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11</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11</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19"/>
                  </a:ext>
                </a:extLst>
              </a:tr>
              <a:tr h="210412">
                <a:tc>
                  <a:txBody>
                    <a:bodyPr/>
                    <a:lstStyle/>
                    <a:p>
                      <a:pPr algn="l" fontAlgn="b"/>
                      <a:r>
                        <a:rPr lang="tr-TR" sz="1100" b="0" i="0" u="none" strike="noStrike" dirty="0" smtClean="0">
                          <a:solidFill>
                            <a:srgbClr val="000000"/>
                          </a:solidFill>
                          <a:latin typeface="Calibri" panose="020F0502020204030204" pitchFamily="34" charset="0"/>
                          <a:cs typeface="Calibri" panose="020F0502020204030204" pitchFamily="34" charset="0"/>
                        </a:rPr>
                        <a:t>ŞİRKET İMZA BEYANNAMESİ</a:t>
                      </a:r>
                      <a:endParaRPr lang="tr-TR" sz="1100" b="0" i="0" u="none" strike="noStrike" dirty="0">
                        <a:solidFill>
                          <a:srgbClr val="000000"/>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24</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19</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34</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11</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6</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14</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14</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24</a:t>
                      </a: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13</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19</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20"/>
                  </a:ext>
                </a:extLst>
              </a:tr>
              <a:tr h="210412">
                <a:tc>
                  <a:txBody>
                    <a:bodyPr/>
                    <a:lstStyle/>
                    <a:p>
                      <a:pPr algn="l" fontAlgn="b"/>
                      <a:r>
                        <a:rPr lang="tr-TR" sz="1100" b="0" i="0" u="none" strike="noStrike" dirty="0" smtClean="0">
                          <a:solidFill>
                            <a:srgbClr val="000000"/>
                          </a:solidFill>
                          <a:latin typeface="Calibri" panose="020F0502020204030204" pitchFamily="34" charset="0"/>
                          <a:cs typeface="Calibri" panose="020F0502020204030204" pitchFamily="34" charset="0"/>
                        </a:rPr>
                        <a:t>ŞAHIS İMZA BEYANNAMESİ</a:t>
                      </a:r>
                      <a:endParaRPr lang="tr-TR" sz="1100" b="0" i="0" u="none" strike="noStrike" dirty="0">
                        <a:solidFill>
                          <a:srgbClr val="000000"/>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6</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3</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6</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a:t>
                      </a: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0</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2</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21"/>
                  </a:ext>
                </a:extLst>
              </a:tr>
              <a:tr h="308779">
                <a:tc>
                  <a:txBody>
                    <a:bodyPr/>
                    <a:lstStyle/>
                    <a:p>
                      <a:pPr algn="l" fontAlgn="b"/>
                      <a:r>
                        <a:rPr lang="tr-TR" sz="1100" b="0" i="0" u="none" strike="noStrike" dirty="0" smtClean="0">
                          <a:solidFill>
                            <a:srgbClr val="000000"/>
                          </a:solidFill>
                          <a:latin typeface="Calibri" panose="020F0502020204030204" pitchFamily="34" charset="0"/>
                          <a:cs typeface="Calibri" panose="020F0502020204030204" pitchFamily="34" charset="0"/>
                        </a:rPr>
                        <a:t>SİCİL</a:t>
                      </a:r>
                      <a:r>
                        <a:rPr lang="tr-TR" sz="1100" b="0" i="0" u="none" strike="noStrike" baseline="0" dirty="0" smtClean="0">
                          <a:solidFill>
                            <a:srgbClr val="000000"/>
                          </a:solidFill>
                          <a:latin typeface="Calibri" panose="020F0502020204030204" pitchFamily="34" charset="0"/>
                          <a:cs typeface="Calibri" panose="020F0502020204030204" pitchFamily="34" charset="0"/>
                        </a:rPr>
                        <a:t> TASDİKNAMESİ</a:t>
                      </a:r>
                      <a:endParaRPr lang="tr-TR" sz="1100" b="0" i="0" u="none" strike="noStrike" dirty="0">
                        <a:solidFill>
                          <a:srgbClr val="000000"/>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40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30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45</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38</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37</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55</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32</a:t>
                      </a: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29</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35</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22"/>
                  </a:ext>
                </a:extLst>
              </a:tr>
              <a:tr h="221248">
                <a:tc>
                  <a:txBody>
                    <a:bodyPr/>
                    <a:lstStyle/>
                    <a:p>
                      <a:pPr algn="l" fontAlgn="b"/>
                      <a:r>
                        <a:rPr lang="tr-TR" sz="1100" b="0" i="0" u="none" strike="noStrike" dirty="0" smtClean="0">
                          <a:solidFill>
                            <a:srgbClr val="000000"/>
                          </a:solidFill>
                          <a:latin typeface="Calibri" panose="020F0502020204030204" pitchFamily="34" charset="0"/>
                          <a:cs typeface="Calibri" panose="020F0502020204030204" pitchFamily="34" charset="0"/>
                        </a:rPr>
                        <a:t>DEFTER TASDİKİ</a:t>
                      </a:r>
                      <a:endParaRPr lang="tr-TR" sz="1100" b="0" i="0" u="none" strike="noStrike" dirty="0">
                        <a:solidFill>
                          <a:srgbClr val="000000"/>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61</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37</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51</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39</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30</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71</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6</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15</a:t>
                      </a:r>
                    </a:p>
                  </a:txBody>
                  <a:tcPr marL="9525" marR="9525" marT="9521" marB="0" anchor="b"/>
                </a:tc>
                <a:tc>
                  <a:txBody>
                    <a:bodyPr/>
                    <a:lstStyle/>
                    <a:p>
                      <a:pPr algn="ctr" fontAlgn="b"/>
                      <a:r>
                        <a:rPr lang="tr-TR" sz="1100" b="0" i="0" u="none" strike="noStrike" dirty="0" smtClean="0">
                          <a:solidFill>
                            <a:srgbClr val="000000"/>
                          </a:solidFill>
                          <a:latin typeface="Calibri" panose="020F0502020204030204" pitchFamily="34" charset="0"/>
                          <a:cs typeface="Calibri" panose="020F0502020204030204" pitchFamily="34" charset="0"/>
                        </a:rPr>
                        <a:t>55</a:t>
                      </a:r>
                      <a:endParaRPr lang="tr-TR" sz="1100" b="0" i="0" u="none" strike="noStrike" dirty="0">
                        <a:solidFill>
                          <a:srgbClr val="000000"/>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50</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23"/>
                  </a:ext>
                </a:extLst>
              </a:tr>
              <a:tr h="210412">
                <a:tc>
                  <a:txBody>
                    <a:bodyPr/>
                    <a:lstStyle/>
                    <a:p>
                      <a:pPr algn="l" fontAlgn="b"/>
                      <a:r>
                        <a:rPr lang="tr-TR" sz="1100" b="0" i="0" u="none" strike="noStrike" dirty="0">
                          <a:solidFill>
                            <a:srgbClr val="000000"/>
                          </a:solidFill>
                          <a:latin typeface="Calibri" panose="020F0502020204030204" pitchFamily="34" charset="0"/>
                          <a:cs typeface="Calibri" panose="020F0502020204030204" pitchFamily="34" charset="0"/>
                        </a:rPr>
                        <a:t>TOPLAM</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231</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206</a:t>
                      </a:r>
                    </a:p>
                  </a:txBody>
                  <a:tcPr marL="9525" marR="9525" marT="9521" marB="0" anchor="b"/>
                </a:tc>
                <a:tc>
                  <a:txBody>
                    <a:bodyPr/>
                    <a:lstStyle/>
                    <a:p>
                      <a:pPr algn="ctr" fontAlgn="b"/>
                      <a:r>
                        <a:rPr lang="tr-TR" sz="1100" b="0" i="0" u="none" strike="noStrike">
                          <a:solidFill>
                            <a:srgbClr val="000000"/>
                          </a:solidFill>
                          <a:latin typeface="Calibri" panose="020F0502020204030204" pitchFamily="34" charset="0"/>
                          <a:cs typeface="Calibri" panose="020F0502020204030204" pitchFamily="34" charset="0"/>
                        </a:rPr>
                        <a:t>289</a:t>
                      </a:r>
                      <a:endParaRPr lang="tr-TR" sz="1100" b="0" i="0" u="none" strike="noStrike" dirty="0">
                        <a:solidFill>
                          <a:srgbClr val="000000"/>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306</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224</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289</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163</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188</a:t>
                      </a:r>
                    </a:p>
                  </a:txBody>
                  <a:tcPr marL="9525" marR="9525" marT="9521" marB="0" anchor="b"/>
                </a:tc>
                <a:tc>
                  <a:txBody>
                    <a:bodyPr/>
                    <a:lstStyle/>
                    <a:p>
                      <a:pPr algn="ctr" fontAlgn="b"/>
                      <a:r>
                        <a:rPr lang="tr-TR" sz="1100" b="0" i="0" u="none" strike="noStrike" dirty="0" smtClean="0">
                          <a:solidFill>
                            <a:srgbClr val="000000"/>
                          </a:solidFill>
                          <a:latin typeface="Calibri" panose="020F0502020204030204" pitchFamily="34" charset="0"/>
                          <a:cs typeface="Calibri" panose="020F0502020204030204" pitchFamily="34" charset="0"/>
                        </a:rPr>
                        <a:t>314</a:t>
                      </a:r>
                      <a:endParaRPr lang="tr-TR" sz="1100" b="0" i="0" u="none" strike="noStrike" dirty="0">
                        <a:solidFill>
                          <a:srgbClr val="000000"/>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434</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24"/>
                  </a:ext>
                </a:extLst>
              </a:tr>
            </a:tbl>
          </a:graphicData>
        </a:graphic>
      </p:graphicFrame>
      <p:sp>
        <p:nvSpPr>
          <p:cNvPr id="6" name="Metin kutusu 5"/>
          <p:cNvSpPr txBox="1"/>
          <p:nvPr/>
        </p:nvSpPr>
        <p:spPr>
          <a:xfrm>
            <a:off x="3537025" y="86627"/>
            <a:ext cx="6030096" cy="369332"/>
          </a:xfrm>
          <a:prstGeom prst="rect">
            <a:avLst/>
          </a:prstGeom>
          <a:noFill/>
        </p:spPr>
        <p:txBody>
          <a:bodyPr wrap="square" rtlCol="0">
            <a:spAutoFit/>
          </a:bodyPr>
          <a:lstStyle/>
          <a:p>
            <a:pPr algn="ctr"/>
            <a:r>
              <a:rPr lang="tr-TR" b="1" dirty="0" smtClean="0">
                <a:solidFill>
                  <a:srgbClr val="FF0000"/>
                </a:solidFill>
              </a:rPr>
              <a:t>2022/EKİM TİCARET SİCİL HİZMET İSTATİSTİĞİ</a:t>
            </a:r>
            <a:endParaRPr lang="tr-TR" b="1" dirty="0">
              <a:solidFill>
                <a:srgbClr val="FF0000"/>
              </a:solidFill>
            </a:endParaRPr>
          </a:p>
        </p:txBody>
      </p:sp>
    </p:spTree>
    <p:extLst>
      <p:ext uri="{BB962C8B-B14F-4D97-AF65-F5344CB8AC3E}">
        <p14:creationId xmlns:p14="http://schemas.microsoft.com/office/powerpoint/2010/main" val="3859696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068988" y="668215"/>
            <a:ext cx="5284270" cy="478857"/>
          </a:xfrm>
        </p:spPr>
        <p:txBody>
          <a:bodyPr>
            <a:normAutofit/>
          </a:bodyPr>
          <a:lstStyle/>
          <a:p>
            <a:r>
              <a:rPr lang="tr-TR" sz="2000" b="1" dirty="0" smtClean="0">
                <a:solidFill>
                  <a:srgbClr val="FF0000"/>
                </a:solidFill>
              </a:rPr>
              <a:t>2022/EKİM </a:t>
            </a:r>
            <a:r>
              <a:rPr lang="tr-TR" sz="2000" b="1" dirty="0">
                <a:solidFill>
                  <a:srgbClr val="FF0000"/>
                </a:solidFill>
              </a:rPr>
              <a:t>AYI KAYIT VE TERKİN İSTATİSTİĞİ</a:t>
            </a:r>
          </a:p>
        </p:txBody>
      </p:sp>
      <p:graphicFrame>
        <p:nvGraphicFramePr>
          <p:cNvPr id="4" name="1 Grafik"/>
          <p:cNvGraphicFramePr>
            <a:graphicFrameLocks/>
          </p:cNvGraphicFramePr>
          <p:nvPr>
            <p:extLst>
              <p:ext uri="{D42A27DB-BD31-4B8C-83A1-F6EECF244321}">
                <p14:modId xmlns:p14="http://schemas.microsoft.com/office/powerpoint/2010/main" val="87522744"/>
              </p:ext>
            </p:extLst>
          </p:nvPr>
        </p:nvGraphicFramePr>
        <p:xfrm>
          <a:off x="2601885" y="1354975"/>
          <a:ext cx="8104908" cy="50957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3071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66878" y="531364"/>
            <a:ext cx="5832909" cy="363354"/>
          </a:xfrm>
        </p:spPr>
        <p:txBody>
          <a:bodyPr>
            <a:normAutofit/>
          </a:bodyPr>
          <a:lstStyle/>
          <a:p>
            <a:pPr algn="ctr"/>
            <a:r>
              <a:rPr lang="tr-TR" sz="2000" b="1" dirty="0">
                <a:solidFill>
                  <a:srgbClr val="FF0000"/>
                </a:solidFill>
              </a:rPr>
              <a:t>YILLAR İTİBARİYLE </a:t>
            </a:r>
            <a:r>
              <a:rPr lang="tr-TR" sz="2000" b="1" dirty="0" smtClean="0">
                <a:solidFill>
                  <a:srgbClr val="FF0000"/>
                </a:solidFill>
              </a:rPr>
              <a:t>EKİM AYI </a:t>
            </a:r>
            <a:r>
              <a:rPr lang="tr-TR" sz="2000" b="1" dirty="0">
                <a:solidFill>
                  <a:srgbClr val="FF0000"/>
                </a:solidFill>
              </a:rPr>
              <a:t>KAYIT İSTATİSTİĞİ</a:t>
            </a:r>
          </a:p>
        </p:txBody>
      </p:sp>
      <p:graphicFrame>
        <p:nvGraphicFramePr>
          <p:cNvPr id="5" name="Grafik 4"/>
          <p:cNvGraphicFramePr>
            <a:graphicFrameLocks/>
          </p:cNvGraphicFramePr>
          <p:nvPr>
            <p:extLst>
              <p:ext uri="{D42A27DB-BD31-4B8C-83A1-F6EECF244321}">
                <p14:modId xmlns:p14="http://schemas.microsoft.com/office/powerpoint/2010/main" val="439957951"/>
              </p:ext>
            </p:extLst>
          </p:nvPr>
        </p:nvGraphicFramePr>
        <p:xfrm>
          <a:off x="2177935" y="1064029"/>
          <a:ext cx="8595360" cy="51372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1021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48DE325-0F05-4CAA-8B1B-82BBCAA3720E}"/>
              </a:ext>
            </a:extLst>
          </p:cNvPr>
          <p:cNvSpPr>
            <a:spLocks noGrp="1"/>
          </p:cNvSpPr>
          <p:nvPr>
            <p:ph type="title"/>
          </p:nvPr>
        </p:nvSpPr>
        <p:spPr>
          <a:xfrm>
            <a:off x="3367454" y="747346"/>
            <a:ext cx="5583115" cy="351692"/>
          </a:xfrm>
        </p:spPr>
        <p:txBody>
          <a:bodyPr>
            <a:noAutofit/>
          </a:bodyPr>
          <a:lstStyle/>
          <a:p>
            <a:pPr algn="ctr"/>
            <a:r>
              <a:rPr lang="tr-TR" sz="1800" b="1" dirty="0">
                <a:solidFill>
                  <a:srgbClr val="FF0000"/>
                </a:solidFill>
                <a:latin typeface="Franklin Gothic Book" panose="020B0503020102020204" pitchFamily="34" charset="0"/>
                <a:cs typeface="Times New Roman" panose="02020603050405020304" pitchFamily="18" charset="0"/>
              </a:rPr>
              <a:t>YILLAR İTİBARİYLE </a:t>
            </a:r>
            <a:r>
              <a:rPr lang="tr-TR" sz="1800" b="1" dirty="0" smtClean="0">
                <a:solidFill>
                  <a:srgbClr val="FF0000"/>
                </a:solidFill>
                <a:latin typeface="Franklin Gothic Book" panose="020B0503020102020204" pitchFamily="34" charset="0"/>
                <a:cs typeface="Times New Roman" panose="02020603050405020304" pitchFamily="18" charset="0"/>
              </a:rPr>
              <a:t>EKİM </a:t>
            </a:r>
            <a:r>
              <a:rPr lang="tr-TR" sz="1800" b="1" dirty="0">
                <a:solidFill>
                  <a:srgbClr val="FF0000"/>
                </a:solidFill>
                <a:latin typeface="Franklin Gothic Book" panose="020B0503020102020204" pitchFamily="34" charset="0"/>
                <a:cs typeface="Times New Roman" panose="02020603050405020304" pitchFamily="18" charset="0"/>
              </a:rPr>
              <a:t>AYI TERKİN İSTATİSTİĞİ</a:t>
            </a:r>
            <a:endParaRPr lang="tr-TR" sz="1800" b="1" dirty="0">
              <a:latin typeface="Franklin Gothic Book" panose="020B0503020102020204" pitchFamily="34" charset="0"/>
              <a:cs typeface="Times New Roman" panose="02020603050405020304" pitchFamily="18" charset="0"/>
            </a:endParaRPr>
          </a:p>
        </p:txBody>
      </p:sp>
      <p:graphicFrame>
        <p:nvGraphicFramePr>
          <p:cNvPr id="5" name="Grafik 4"/>
          <p:cNvGraphicFramePr>
            <a:graphicFrameLocks/>
          </p:cNvGraphicFramePr>
          <p:nvPr>
            <p:extLst>
              <p:ext uri="{D42A27DB-BD31-4B8C-83A1-F6EECF244321}">
                <p14:modId xmlns:p14="http://schemas.microsoft.com/office/powerpoint/2010/main" val="2606771679"/>
              </p:ext>
            </p:extLst>
          </p:nvPr>
        </p:nvGraphicFramePr>
        <p:xfrm>
          <a:off x="2211185" y="1371600"/>
          <a:ext cx="8445731" cy="49128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2704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53339" y="685800"/>
            <a:ext cx="5419024" cy="382604"/>
          </a:xfrm>
        </p:spPr>
        <p:txBody>
          <a:bodyPr>
            <a:normAutofit/>
          </a:bodyPr>
          <a:lstStyle/>
          <a:p>
            <a:pPr algn="ctr"/>
            <a:r>
              <a:rPr lang="tr-TR" sz="2000" b="1" dirty="0">
                <a:solidFill>
                  <a:srgbClr val="FF0000"/>
                </a:solidFill>
              </a:rPr>
              <a:t>YILLAR İTİBARİYLE KURULAN ŞİRKET İSTATİSTİĞİ</a:t>
            </a:r>
          </a:p>
        </p:txBody>
      </p:sp>
      <p:graphicFrame>
        <p:nvGraphicFramePr>
          <p:cNvPr id="6" name="Grafik 5"/>
          <p:cNvGraphicFramePr>
            <a:graphicFrameLocks/>
          </p:cNvGraphicFramePr>
          <p:nvPr>
            <p:extLst>
              <p:ext uri="{D42A27DB-BD31-4B8C-83A1-F6EECF244321}">
                <p14:modId xmlns:p14="http://schemas.microsoft.com/office/powerpoint/2010/main" val="3738937490"/>
              </p:ext>
            </p:extLst>
          </p:nvPr>
        </p:nvGraphicFramePr>
        <p:xfrm>
          <a:off x="2635135" y="1454727"/>
          <a:ext cx="7722523" cy="44639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76600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371600" y="360485"/>
            <a:ext cx="9601200" cy="369332"/>
          </a:xfrm>
          <a:prstGeom prst="rect">
            <a:avLst/>
          </a:prstGeom>
          <a:noFill/>
        </p:spPr>
        <p:txBody>
          <a:bodyPr wrap="square" rtlCol="0">
            <a:spAutoFit/>
          </a:bodyPr>
          <a:lstStyle/>
          <a:p>
            <a:pPr algn="ctr"/>
            <a:r>
              <a:rPr lang="tr-TR" b="1" dirty="0" smtClean="0">
                <a:solidFill>
                  <a:srgbClr val="FF0000"/>
                </a:solidFill>
              </a:rPr>
              <a:t>31.10.2022 </a:t>
            </a:r>
            <a:r>
              <a:rPr lang="tr-TR" b="1" dirty="0">
                <a:solidFill>
                  <a:srgbClr val="FF0000"/>
                </a:solidFill>
              </a:rPr>
              <a:t>TARİHLİ ÜYELERİMİZİN </a:t>
            </a:r>
            <a:r>
              <a:rPr lang="tr-TR" b="1" dirty="0" smtClean="0">
                <a:solidFill>
                  <a:srgbClr val="FF0000"/>
                </a:solidFill>
              </a:rPr>
              <a:t>İSTATİSTİĞİ</a:t>
            </a:r>
            <a:endParaRPr lang="tr-TR" b="1" dirty="0">
              <a:solidFill>
                <a:srgbClr val="FF0000"/>
              </a:solidFill>
            </a:endParaRPr>
          </a:p>
        </p:txBody>
      </p:sp>
      <p:graphicFrame>
        <p:nvGraphicFramePr>
          <p:cNvPr id="8" name="Tablo 7"/>
          <p:cNvGraphicFramePr>
            <a:graphicFrameLocks noGrp="1"/>
          </p:cNvGraphicFramePr>
          <p:nvPr>
            <p:extLst>
              <p:ext uri="{D42A27DB-BD31-4B8C-83A1-F6EECF244321}">
                <p14:modId xmlns:p14="http://schemas.microsoft.com/office/powerpoint/2010/main" val="2055752525"/>
              </p:ext>
            </p:extLst>
          </p:nvPr>
        </p:nvGraphicFramePr>
        <p:xfrm>
          <a:off x="1608992" y="1116622"/>
          <a:ext cx="9135208" cy="4503419"/>
        </p:xfrm>
        <a:graphic>
          <a:graphicData uri="http://schemas.openxmlformats.org/drawingml/2006/table">
            <a:tbl>
              <a:tblPr firstRow="1" bandRow="1">
                <a:tableStyleId>{5C22544A-7EE6-4342-B048-85BDC9FD1C3A}</a:tableStyleId>
              </a:tblPr>
              <a:tblGrid>
                <a:gridCol w="4567604">
                  <a:extLst>
                    <a:ext uri="{9D8B030D-6E8A-4147-A177-3AD203B41FA5}">
                      <a16:colId xmlns:a16="http://schemas.microsoft.com/office/drawing/2014/main" xmlns="" val="1433383335"/>
                    </a:ext>
                  </a:extLst>
                </a:gridCol>
                <a:gridCol w="4567604">
                  <a:extLst>
                    <a:ext uri="{9D8B030D-6E8A-4147-A177-3AD203B41FA5}">
                      <a16:colId xmlns:a16="http://schemas.microsoft.com/office/drawing/2014/main" xmlns="" val="4085743098"/>
                    </a:ext>
                  </a:extLst>
                </a:gridCol>
              </a:tblGrid>
              <a:tr h="483578">
                <a:tc>
                  <a:txBody>
                    <a:bodyPr/>
                    <a:lstStyle/>
                    <a:p>
                      <a:pPr algn="ctr"/>
                      <a:r>
                        <a:rPr lang="tr-TR" dirty="0"/>
                        <a:t>FİRMA TİPİ</a:t>
                      </a:r>
                    </a:p>
                  </a:txBody>
                  <a:tcPr/>
                </a:tc>
                <a:tc>
                  <a:txBody>
                    <a:bodyPr/>
                    <a:lstStyle/>
                    <a:p>
                      <a:pPr algn="ctr"/>
                      <a:r>
                        <a:rPr lang="tr-TR" dirty="0"/>
                        <a:t>ADET</a:t>
                      </a:r>
                    </a:p>
                  </a:txBody>
                  <a:tcPr/>
                </a:tc>
                <a:extLst>
                  <a:ext uri="{0D108BD9-81ED-4DB2-BD59-A6C34878D82A}">
                    <a16:rowId xmlns:a16="http://schemas.microsoft.com/office/drawing/2014/main" xmlns="" val="1878312896"/>
                  </a:ext>
                </a:extLst>
              </a:tr>
              <a:tr h="446649">
                <a:tc>
                  <a:txBody>
                    <a:bodyPr/>
                    <a:lstStyle/>
                    <a:p>
                      <a:pPr algn="ctr"/>
                      <a:r>
                        <a:rPr lang="tr-TR" dirty="0"/>
                        <a:t>LİMİTED ŞİRKET</a:t>
                      </a:r>
                    </a:p>
                  </a:txBody>
                  <a:tcPr/>
                </a:tc>
                <a:tc>
                  <a:txBody>
                    <a:bodyPr/>
                    <a:lstStyle/>
                    <a:p>
                      <a:pPr algn="ctr"/>
                      <a:r>
                        <a:rPr lang="tr-TR" dirty="0" smtClean="0"/>
                        <a:t>822</a:t>
                      </a:r>
                      <a:endParaRPr lang="tr-TR" dirty="0"/>
                    </a:p>
                  </a:txBody>
                  <a:tcPr/>
                </a:tc>
                <a:extLst>
                  <a:ext uri="{0D108BD9-81ED-4DB2-BD59-A6C34878D82A}">
                    <a16:rowId xmlns:a16="http://schemas.microsoft.com/office/drawing/2014/main" xmlns="" val="4008726940"/>
                  </a:ext>
                </a:extLst>
              </a:tr>
              <a:tr h="446649">
                <a:tc>
                  <a:txBody>
                    <a:bodyPr/>
                    <a:lstStyle/>
                    <a:p>
                      <a:pPr algn="ctr"/>
                      <a:r>
                        <a:rPr lang="tr-TR" dirty="0"/>
                        <a:t>GERÇEK KİŞİ TİCARİ İŞLETMESİ</a:t>
                      </a:r>
                    </a:p>
                  </a:txBody>
                  <a:tcPr/>
                </a:tc>
                <a:tc>
                  <a:txBody>
                    <a:bodyPr/>
                    <a:lstStyle/>
                    <a:p>
                      <a:pPr algn="ctr"/>
                      <a:r>
                        <a:rPr lang="tr-TR" dirty="0" smtClean="0"/>
                        <a:t>562</a:t>
                      </a:r>
                      <a:endParaRPr lang="tr-TR" dirty="0"/>
                    </a:p>
                  </a:txBody>
                  <a:tcPr/>
                </a:tc>
                <a:extLst>
                  <a:ext uri="{0D108BD9-81ED-4DB2-BD59-A6C34878D82A}">
                    <a16:rowId xmlns:a16="http://schemas.microsoft.com/office/drawing/2014/main" xmlns="" val="1928314207"/>
                  </a:ext>
                </a:extLst>
              </a:tr>
              <a:tr h="446649">
                <a:tc>
                  <a:txBody>
                    <a:bodyPr/>
                    <a:lstStyle/>
                    <a:p>
                      <a:pPr algn="ctr"/>
                      <a:r>
                        <a:rPr lang="tr-TR" dirty="0"/>
                        <a:t>ANONİM ŞİRKET</a:t>
                      </a:r>
                    </a:p>
                  </a:txBody>
                  <a:tcPr/>
                </a:tc>
                <a:tc>
                  <a:txBody>
                    <a:bodyPr/>
                    <a:lstStyle/>
                    <a:p>
                      <a:pPr algn="ctr"/>
                      <a:r>
                        <a:rPr lang="tr-TR" dirty="0" smtClean="0"/>
                        <a:t>192</a:t>
                      </a:r>
                      <a:endParaRPr lang="tr-TR" dirty="0"/>
                    </a:p>
                  </a:txBody>
                  <a:tcPr/>
                </a:tc>
                <a:extLst>
                  <a:ext uri="{0D108BD9-81ED-4DB2-BD59-A6C34878D82A}">
                    <a16:rowId xmlns:a16="http://schemas.microsoft.com/office/drawing/2014/main" xmlns="" val="2570200508"/>
                  </a:ext>
                </a:extLst>
              </a:tr>
              <a:tr h="446649">
                <a:tc>
                  <a:txBody>
                    <a:bodyPr/>
                    <a:lstStyle/>
                    <a:p>
                      <a:pPr algn="ctr"/>
                      <a:r>
                        <a:rPr lang="tr-TR" dirty="0"/>
                        <a:t>KOOPERATİF</a:t>
                      </a:r>
                    </a:p>
                  </a:txBody>
                  <a:tcPr/>
                </a:tc>
                <a:tc>
                  <a:txBody>
                    <a:bodyPr/>
                    <a:lstStyle/>
                    <a:p>
                      <a:pPr algn="ctr"/>
                      <a:r>
                        <a:rPr lang="tr-TR" dirty="0" smtClean="0"/>
                        <a:t>80</a:t>
                      </a:r>
                      <a:endParaRPr lang="tr-TR" dirty="0"/>
                    </a:p>
                  </a:txBody>
                  <a:tcPr/>
                </a:tc>
                <a:extLst>
                  <a:ext uri="{0D108BD9-81ED-4DB2-BD59-A6C34878D82A}">
                    <a16:rowId xmlns:a16="http://schemas.microsoft.com/office/drawing/2014/main" xmlns="" val="48635458"/>
                  </a:ext>
                </a:extLst>
              </a:tr>
              <a:tr h="446649">
                <a:tc>
                  <a:txBody>
                    <a:bodyPr/>
                    <a:lstStyle/>
                    <a:p>
                      <a:pPr algn="ctr"/>
                      <a:r>
                        <a:rPr lang="tr-TR" dirty="0"/>
                        <a:t>DİĞER İKTİSADİ İŞLETMELER</a:t>
                      </a:r>
                    </a:p>
                  </a:txBody>
                  <a:tcPr/>
                </a:tc>
                <a:tc>
                  <a:txBody>
                    <a:bodyPr/>
                    <a:lstStyle/>
                    <a:p>
                      <a:pPr algn="ctr"/>
                      <a:r>
                        <a:rPr lang="tr-TR" dirty="0"/>
                        <a:t>2</a:t>
                      </a:r>
                    </a:p>
                  </a:txBody>
                  <a:tcPr/>
                </a:tc>
                <a:extLst>
                  <a:ext uri="{0D108BD9-81ED-4DB2-BD59-A6C34878D82A}">
                    <a16:rowId xmlns:a16="http://schemas.microsoft.com/office/drawing/2014/main" xmlns="" val="1060502191"/>
                  </a:ext>
                </a:extLst>
              </a:tr>
              <a:tr h="446649">
                <a:tc>
                  <a:txBody>
                    <a:bodyPr/>
                    <a:lstStyle/>
                    <a:p>
                      <a:pPr algn="ctr"/>
                      <a:r>
                        <a:rPr lang="tr-TR" dirty="0"/>
                        <a:t>KOLLEKTİF ŞİRKET</a:t>
                      </a:r>
                    </a:p>
                  </a:txBody>
                  <a:tcPr/>
                </a:tc>
                <a:tc>
                  <a:txBody>
                    <a:bodyPr/>
                    <a:lstStyle/>
                    <a:p>
                      <a:pPr algn="ctr"/>
                      <a:r>
                        <a:rPr lang="tr-TR" dirty="0"/>
                        <a:t>1</a:t>
                      </a:r>
                    </a:p>
                  </a:txBody>
                  <a:tcPr/>
                </a:tc>
                <a:extLst>
                  <a:ext uri="{0D108BD9-81ED-4DB2-BD59-A6C34878D82A}">
                    <a16:rowId xmlns:a16="http://schemas.microsoft.com/office/drawing/2014/main" xmlns="" val="1402873442"/>
                  </a:ext>
                </a:extLst>
              </a:tr>
              <a:tr h="446649">
                <a:tc>
                  <a:txBody>
                    <a:bodyPr/>
                    <a:lstStyle/>
                    <a:p>
                      <a:pPr algn="ctr"/>
                      <a:r>
                        <a:rPr lang="tr-TR" dirty="0"/>
                        <a:t>DERNEK İKTİSADİ İŞLETMESİ </a:t>
                      </a:r>
                    </a:p>
                  </a:txBody>
                  <a:tcPr/>
                </a:tc>
                <a:tc>
                  <a:txBody>
                    <a:bodyPr/>
                    <a:lstStyle/>
                    <a:p>
                      <a:pPr algn="ctr"/>
                      <a:r>
                        <a:rPr lang="tr-TR" dirty="0"/>
                        <a:t>1</a:t>
                      </a:r>
                    </a:p>
                  </a:txBody>
                  <a:tcPr/>
                </a:tc>
                <a:extLst>
                  <a:ext uri="{0D108BD9-81ED-4DB2-BD59-A6C34878D82A}">
                    <a16:rowId xmlns:a16="http://schemas.microsoft.com/office/drawing/2014/main" xmlns="" val="2881160767"/>
                  </a:ext>
                </a:extLst>
              </a:tr>
              <a:tr h="446649">
                <a:tc>
                  <a:txBody>
                    <a:bodyPr/>
                    <a:lstStyle/>
                    <a:p>
                      <a:pPr algn="ctr"/>
                      <a:r>
                        <a:rPr lang="tr-TR" dirty="0"/>
                        <a:t>DİĞER KAMU TİCARİ İŞLETMELERİ</a:t>
                      </a:r>
                    </a:p>
                  </a:txBody>
                  <a:tcPr/>
                </a:tc>
                <a:tc>
                  <a:txBody>
                    <a:bodyPr/>
                    <a:lstStyle/>
                    <a:p>
                      <a:pPr algn="ctr"/>
                      <a:r>
                        <a:rPr lang="tr-TR" dirty="0"/>
                        <a:t>1</a:t>
                      </a:r>
                    </a:p>
                  </a:txBody>
                  <a:tcPr/>
                </a:tc>
                <a:extLst>
                  <a:ext uri="{0D108BD9-81ED-4DB2-BD59-A6C34878D82A}">
                    <a16:rowId xmlns:a16="http://schemas.microsoft.com/office/drawing/2014/main" xmlns="" val="1305572805"/>
                  </a:ext>
                </a:extLst>
              </a:tr>
              <a:tr h="446649">
                <a:tc>
                  <a:txBody>
                    <a:bodyPr/>
                    <a:lstStyle/>
                    <a:p>
                      <a:pPr algn="ctr"/>
                      <a:r>
                        <a:rPr lang="tr-TR" dirty="0"/>
                        <a:t>VAKIF İKTİSADİ İŞLETMESİ</a:t>
                      </a:r>
                    </a:p>
                  </a:txBody>
                  <a:tcPr/>
                </a:tc>
                <a:tc>
                  <a:txBody>
                    <a:bodyPr/>
                    <a:lstStyle/>
                    <a:p>
                      <a:pPr algn="ctr"/>
                      <a:r>
                        <a:rPr lang="tr-TR" dirty="0"/>
                        <a:t>1</a:t>
                      </a:r>
                    </a:p>
                  </a:txBody>
                  <a:tcPr/>
                </a:tc>
                <a:extLst>
                  <a:ext uri="{0D108BD9-81ED-4DB2-BD59-A6C34878D82A}">
                    <a16:rowId xmlns:a16="http://schemas.microsoft.com/office/drawing/2014/main" xmlns="" val="1395311975"/>
                  </a:ext>
                </a:extLst>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3272166741"/>
              </p:ext>
            </p:extLst>
          </p:nvPr>
        </p:nvGraphicFramePr>
        <p:xfrm>
          <a:off x="2108200" y="5871959"/>
          <a:ext cx="8128000" cy="3708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xmlns="" val="1034573332"/>
                    </a:ext>
                  </a:extLst>
                </a:gridCol>
              </a:tblGrid>
              <a:tr h="370840">
                <a:tc>
                  <a:txBody>
                    <a:bodyPr/>
                    <a:lstStyle/>
                    <a:p>
                      <a:pPr algn="ctr"/>
                      <a:r>
                        <a:rPr lang="tr-TR" dirty="0" smtClean="0"/>
                        <a:t>TOPLAM=1662</a:t>
                      </a:r>
                      <a:endParaRPr lang="tr-TR" dirty="0"/>
                    </a:p>
                  </a:txBody>
                  <a:tcPr/>
                </a:tc>
                <a:extLst>
                  <a:ext uri="{0D108BD9-81ED-4DB2-BD59-A6C34878D82A}">
                    <a16:rowId xmlns:a16="http://schemas.microsoft.com/office/drawing/2014/main" xmlns="" val="2186914427"/>
                  </a:ext>
                </a:extLst>
              </a:tr>
            </a:tbl>
          </a:graphicData>
        </a:graphic>
      </p:graphicFrame>
    </p:spTree>
    <p:extLst>
      <p:ext uri="{BB962C8B-B14F-4D97-AF65-F5344CB8AC3E}">
        <p14:creationId xmlns:p14="http://schemas.microsoft.com/office/powerpoint/2010/main" val="1752133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1600" y="571500"/>
            <a:ext cx="9601200" cy="5295900"/>
          </a:xfrm>
        </p:spPr>
        <p:txBody>
          <a:bodyPr>
            <a:normAutofit/>
          </a:bodyPr>
          <a:lstStyle/>
          <a:p>
            <a:pPr marL="0" indent="0" algn="ctr">
              <a:buFont typeface="Wingdings 2" panose="05020102010507070707" pitchFamily="18" charset="2"/>
              <a:buNone/>
              <a:defRPr/>
            </a:pPr>
            <a:r>
              <a:rPr lang="tr-TR" b="1" dirty="0" smtClean="0">
                <a:solidFill>
                  <a:srgbClr val="FF0000"/>
                </a:solidFill>
              </a:rPr>
              <a:t>01.10.2022-31.10.2022 </a:t>
            </a:r>
            <a:r>
              <a:rPr lang="tr-TR" b="1" dirty="0">
                <a:solidFill>
                  <a:srgbClr val="FF0000"/>
                </a:solidFill>
              </a:rPr>
              <a:t>TARİH ARASI VERİLEN BELGELER</a:t>
            </a:r>
          </a:p>
          <a:p>
            <a:pPr>
              <a:buFont typeface="Wingdings" pitchFamily="2" charset="2"/>
              <a:buChar char="Ø"/>
              <a:defRPr/>
            </a:pPr>
            <a:r>
              <a:rPr lang="tr-TR" dirty="0"/>
              <a:t>Oda Kayıt Belgesi				</a:t>
            </a:r>
            <a:r>
              <a:rPr lang="tr-TR" dirty="0" smtClean="0"/>
              <a:t>=94</a:t>
            </a:r>
          </a:p>
          <a:p>
            <a:pPr>
              <a:buFont typeface="Wingdings" pitchFamily="2" charset="2"/>
              <a:buChar char="Ø"/>
              <a:defRPr/>
            </a:pPr>
            <a:r>
              <a:rPr lang="tr-TR" dirty="0" smtClean="0"/>
              <a:t>Faaliyet Belgesi				=106</a:t>
            </a:r>
          </a:p>
          <a:p>
            <a:pPr>
              <a:buFont typeface="Wingdings" pitchFamily="2" charset="2"/>
              <a:buChar char="Ø"/>
              <a:defRPr/>
            </a:pPr>
            <a:r>
              <a:rPr lang="tr-TR" dirty="0" smtClean="0"/>
              <a:t>Ortaklık </a:t>
            </a:r>
            <a:r>
              <a:rPr lang="tr-TR" dirty="0"/>
              <a:t>Teyit Belgesi				</a:t>
            </a:r>
            <a:r>
              <a:rPr lang="tr-TR" dirty="0" smtClean="0"/>
              <a:t>=19</a:t>
            </a:r>
            <a:endParaRPr lang="tr-TR" dirty="0"/>
          </a:p>
          <a:p>
            <a:pPr>
              <a:buFont typeface="Wingdings" pitchFamily="2" charset="2"/>
              <a:buChar char="Ø"/>
              <a:defRPr/>
            </a:pPr>
            <a:r>
              <a:rPr lang="tr-TR" dirty="0"/>
              <a:t>Müteahhitlik Belgesi				</a:t>
            </a:r>
            <a:r>
              <a:rPr lang="tr-TR" dirty="0" smtClean="0"/>
              <a:t>=14</a:t>
            </a:r>
            <a:endParaRPr lang="tr-TR" dirty="0"/>
          </a:p>
          <a:p>
            <a:pPr>
              <a:buFont typeface="Wingdings" pitchFamily="2" charset="2"/>
              <a:buChar char="Ø"/>
              <a:defRPr/>
            </a:pPr>
            <a:r>
              <a:rPr lang="tr-TR" dirty="0"/>
              <a:t>İhale Durum Belgesi				</a:t>
            </a:r>
            <a:r>
              <a:rPr lang="tr-TR" dirty="0" smtClean="0"/>
              <a:t>=</a:t>
            </a:r>
            <a:r>
              <a:rPr lang="tr-TR" dirty="0"/>
              <a:t>3</a:t>
            </a:r>
          </a:p>
          <a:p>
            <a:pPr>
              <a:buFont typeface="Wingdings" pitchFamily="2" charset="2"/>
              <a:buChar char="Ø"/>
              <a:defRPr/>
            </a:pPr>
            <a:r>
              <a:rPr lang="tr-TR" dirty="0"/>
              <a:t>Online Belge 					</a:t>
            </a:r>
            <a:r>
              <a:rPr lang="tr-TR" dirty="0" smtClean="0"/>
              <a:t>=41</a:t>
            </a:r>
            <a:endParaRPr lang="tr-TR" dirty="0"/>
          </a:p>
          <a:p>
            <a:pPr marL="0" indent="0">
              <a:buFont typeface="Wingdings 2" panose="05020102010507070707" pitchFamily="18" charset="2"/>
              <a:buNone/>
              <a:defRPr/>
            </a:pPr>
            <a:r>
              <a:rPr lang="tr-TR" b="1" dirty="0">
                <a:solidFill>
                  <a:srgbClr val="FF0000"/>
                </a:solidFill>
              </a:rPr>
              <a:t>TOPLAM						</a:t>
            </a:r>
            <a:r>
              <a:rPr lang="tr-TR" b="1" dirty="0" smtClean="0">
                <a:solidFill>
                  <a:srgbClr val="FF0000"/>
                </a:solidFill>
              </a:rPr>
              <a:t>= 277</a:t>
            </a:r>
          </a:p>
          <a:p>
            <a:pPr>
              <a:buFont typeface="Wingdings" panose="05000000000000000000" pitchFamily="2" charset="2"/>
              <a:buChar char="Ø"/>
            </a:pPr>
            <a:r>
              <a:rPr lang="tr-TR" altLang="tr-TR" dirty="0" smtClean="0"/>
              <a:t>Faal </a:t>
            </a:r>
            <a:r>
              <a:rPr lang="tr-TR" altLang="tr-TR" dirty="0"/>
              <a:t>üye sayısı				</a:t>
            </a:r>
            <a:r>
              <a:rPr lang="tr-TR" altLang="tr-TR" dirty="0" smtClean="0"/>
              <a:t>= 1662</a:t>
            </a:r>
          </a:p>
          <a:p>
            <a:pPr>
              <a:buFont typeface="Wingdings" panose="05000000000000000000" pitchFamily="2" charset="2"/>
              <a:buChar char="Ø"/>
            </a:pPr>
            <a:r>
              <a:rPr lang="tr-TR" altLang="tr-TR" dirty="0" smtClean="0"/>
              <a:t>Tasfiye </a:t>
            </a:r>
            <a:r>
              <a:rPr lang="tr-TR" altLang="tr-TR" dirty="0"/>
              <a:t>süreci devam eden üye sayısı		</a:t>
            </a:r>
            <a:r>
              <a:rPr lang="tr-TR" altLang="tr-TR" dirty="0" smtClean="0"/>
              <a:t>= 9</a:t>
            </a:r>
            <a:endParaRPr lang="tr-TR" altLang="tr-TR" dirty="0"/>
          </a:p>
          <a:p>
            <a:pPr>
              <a:buFont typeface="Wingdings" panose="05000000000000000000" pitchFamily="2" charset="2"/>
              <a:buChar char="Ø"/>
            </a:pPr>
            <a:r>
              <a:rPr lang="tr-TR" altLang="tr-TR" dirty="0"/>
              <a:t>Askıda olan üye sayısı				</a:t>
            </a:r>
            <a:r>
              <a:rPr lang="tr-TR" altLang="tr-TR" dirty="0" smtClean="0"/>
              <a:t>= 211</a:t>
            </a:r>
            <a:endParaRPr lang="tr-TR" altLang="tr-TR" dirty="0"/>
          </a:p>
          <a:p>
            <a:pPr>
              <a:buFont typeface="Wingdings" panose="05000000000000000000" pitchFamily="2" charset="2"/>
              <a:buChar char="Ø"/>
            </a:pPr>
            <a:r>
              <a:rPr lang="tr-TR" altLang="tr-TR" b="1" dirty="0">
                <a:solidFill>
                  <a:srgbClr val="FF0000"/>
                </a:solidFill>
              </a:rPr>
              <a:t>TOPLAM ÜYE SAYISI				</a:t>
            </a:r>
            <a:r>
              <a:rPr lang="tr-TR" altLang="tr-TR" b="1" dirty="0" smtClean="0">
                <a:solidFill>
                  <a:srgbClr val="FF0000"/>
                </a:solidFill>
              </a:rPr>
              <a:t>= 1.882</a:t>
            </a:r>
            <a:endParaRPr lang="tr-TR" dirty="0"/>
          </a:p>
        </p:txBody>
      </p:sp>
    </p:spTree>
    <p:extLst>
      <p:ext uri="{BB962C8B-B14F-4D97-AF65-F5344CB8AC3E}">
        <p14:creationId xmlns:p14="http://schemas.microsoft.com/office/powerpoint/2010/main" val="3748012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71105" y="440574"/>
            <a:ext cx="8919558" cy="706581"/>
          </a:xfrm>
        </p:spPr>
        <p:txBody>
          <a:bodyPr>
            <a:normAutofit/>
          </a:bodyPr>
          <a:lstStyle/>
          <a:p>
            <a:r>
              <a:rPr lang="tr-TR" dirty="0" smtClean="0">
                <a:solidFill>
                  <a:schemeClr val="tx2">
                    <a:lumMod val="10000"/>
                    <a:lumOff val="90000"/>
                  </a:schemeClr>
                </a:solidFill>
              </a:rPr>
              <a:t>.</a:t>
            </a:r>
            <a:endParaRPr lang="tr-TR" dirty="0">
              <a:solidFill>
                <a:schemeClr val="tx2">
                  <a:lumMod val="10000"/>
                  <a:lumOff val="90000"/>
                </a:schemeClr>
              </a:solidFill>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14803" y="1210934"/>
            <a:ext cx="2252149" cy="4993897"/>
          </a:xfrm>
          <a:prstGeom prst="rect">
            <a:avLst/>
          </a:prstGeom>
        </p:spPr>
      </p:pic>
      <p:pic>
        <p:nvPicPr>
          <p:cNvPr id="5" name="İçerik Yer Tutucusu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7926" y="1210936"/>
            <a:ext cx="2252149" cy="4993895"/>
          </a:xfrm>
          <a:prstGeom prst="rect">
            <a:avLst/>
          </a:prstGeom>
        </p:spPr>
      </p:pic>
      <p:pic>
        <p:nvPicPr>
          <p:cNvPr id="6" name="İçerik Yer Tutucus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2689" y="1210934"/>
            <a:ext cx="2250666" cy="4993895"/>
          </a:xfrm>
          <a:prstGeom prst="rect">
            <a:avLst/>
          </a:prstGeom>
        </p:spPr>
      </p:pic>
      <p:sp>
        <p:nvSpPr>
          <p:cNvPr id="7" name="Unvan 1"/>
          <p:cNvSpPr txBox="1">
            <a:spLocks/>
          </p:cNvSpPr>
          <p:nvPr/>
        </p:nvSpPr>
        <p:spPr>
          <a:xfrm>
            <a:off x="1571105" y="376795"/>
            <a:ext cx="9526385" cy="599115"/>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tr-TR" sz="2000" b="1" dirty="0" smtClean="0">
                <a:solidFill>
                  <a:srgbClr val="FF0000"/>
                </a:solidFill>
              </a:rPr>
              <a:t>08/10/2022 Tarihinde Yapılan Organ Seçimleri </a:t>
            </a:r>
            <a:br>
              <a:rPr lang="tr-TR" sz="2000" b="1" dirty="0" smtClean="0">
                <a:solidFill>
                  <a:srgbClr val="FF0000"/>
                </a:solidFill>
              </a:rPr>
            </a:br>
            <a:r>
              <a:rPr lang="tr-TR" sz="2000" b="1" dirty="0" smtClean="0">
                <a:solidFill>
                  <a:srgbClr val="FF0000"/>
                </a:solidFill>
              </a:rPr>
              <a:t>Odamız Hizmet Binasında Düzenlendi. </a:t>
            </a:r>
            <a:endParaRPr lang="tr-TR" sz="2000" b="1" dirty="0">
              <a:solidFill>
                <a:srgbClr val="FF0000"/>
              </a:solidFill>
            </a:endParaRPr>
          </a:p>
        </p:txBody>
      </p:sp>
    </p:spTree>
    <p:extLst>
      <p:ext uri="{BB962C8B-B14F-4D97-AF65-F5344CB8AC3E}">
        <p14:creationId xmlns:p14="http://schemas.microsoft.com/office/powerpoint/2010/main" val="67579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1600" y="448887"/>
            <a:ext cx="9601200" cy="598517"/>
          </a:xfrm>
        </p:spPr>
        <p:txBody>
          <a:bodyPr>
            <a:normAutofit fontScale="90000"/>
          </a:bodyPr>
          <a:lstStyle/>
          <a:p>
            <a:r>
              <a:rPr lang="tr-TR" dirty="0" smtClean="0">
                <a:solidFill>
                  <a:schemeClr val="tx2">
                    <a:lumMod val="10000"/>
                    <a:lumOff val="90000"/>
                  </a:schemeClr>
                </a:solidFill>
              </a:rPr>
              <a:t>.</a:t>
            </a:r>
            <a:endParaRPr lang="tr-TR" dirty="0">
              <a:solidFill>
                <a:schemeClr val="tx2">
                  <a:lumMod val="10000"/>
                  <a:lumOff val="90000"/>
                </a:schemeClr>
              </a:solidFill>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2962" y="1263534"/>
            <a:ext cx="2406439" cy="5336018"/>
          </a:xfrm>
          <a:prstGeom prst="rect">
            <a:avLst/>
          </a:prstGeom>
        </p:spPr>
      </p:pic>
      <p:pic>
        <p:nvPicPr>
          <p:cNvPr id="5" name="İçerik Yer Tutucus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12418" y="1263536"/>
            <a:ext cx="2447531" cy="5427133"/>
          </a:xfrm>
          <a:prstGeom prst="rect">
            <a:avLst/>
          </a:prstGeom>
        </p:spPr>
      </p:pic>
      <p:pic>
        <p:nvPicPr>
          <p:cNvPr id="6" name="İçerik Yer Tutucus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1173" y="1263534"/>
            <a:ext cx="2445920" cy="5427135"/>
          </a:xfrm>
          <a:prstGeom prst="rect">
            <a:avLst/>
          </a:prstGeom>
        </p:spPr>
      </p:pic>
      <p:sp>
        <p:nvSpPr>
          <p:cNvPr id="7" name="Unvan 1"/>
          <p:cNvSpPr txBox="1">
            <a:spLocks/>
          </p:cNvSpPr>
          <p:nvPr/>
        </p:nvSpPr>
        <p:spPr>
          <a:xfrm>
            <a:off x="1571105" y="376795"/>
            <a:ext cx="9526385" cy="599115"/>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tr-TR" sz="2000" b="1" dirty="0" smtClean="0">
                <a:solidFill>
                  <a:srgbClr val="FF0000"/>
                </a:solidFill>
              </a:rPr>
              <a:t>08/10/2022 Tarihinde Yapılan Organ Seçimleri </a:t>
            </a:r>
            <a:br>
              <a:rPr lang="tr-TR" sz="2000" b="1" dirty="0" smtClean="0">
                <a:solidFill>
                  <a:srgbClr val="FF0000"/>
                </a:solidFill>
              </a:rPr>
            </a:br>
            <a:r>
              <a:rPr lang="tr-TR" sz="2000" b="1" dirty="0" smtClean="0">
                <a:solidFill>
                  <a:srgbClr val="FF0000"/>
                </a:solidFill>
              </a:rPr>
              <a:t>Odamız Hizmet Binasında Düzenlendi. </a:t>
            </a:r>
            <a:endParaRPr lang="tr-TR" sz="2000" b="1" dirty="0">
              <a:solidFill>
                <a:srgbClr val="FF0000"/>
              </a:solidFill>
            </a:endParaRPr>
          </a:p>
        </p:txBody>
      </p:sp>
    </p:spTree>
    <p:extLst>
      <p:ext uri="{BB962C8B-B14F-4D97-AF65-F5344CB8AC3E}">
        <p14:creationId xmlns:p14="http://schemas.microsoft.com/office/powerpoint/2010/main" val="4279708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1600" y="685800"/>
            <a:ext cx="9601200" cy="747584"/>
          </a:xfrm>
        </p:spPr>
        <p:txBody>
          <a:bodyPr>
            <a:normAutofit/>
          </a:bodyPr>
          <a:lstStyle/>
          <a:p>
            <a:pPr algn="ctr"/>
            <a:r>
              <a:rPr lang="tr-TR" sz="2000" b="1" dirty="0" smtClean="0">
                <a:solidFill>
                  <a:srgbClr val="FF0000"/>
                </a:solidFill>
              </a:rPr>
              <a:t>14/10/2022 Tarihinde </a:t>
            </a:r>
            <a:r>
              <a:rPr lang="tr-TR" sz="2000" b="1" dirty="0" smtClean="0">
                <a:solidFill>
                  <a:srgbClr val="FF0000"/>
                </a:solidFill>
              </a:rPr>
              <a:t>Düzenlenen </a:t>
            </a:r>
            <a:r>
              <a:rPr lang="tr-TR" sz="2000" b="1" dirty="0" smtClean="0">
                <a:solidFill>
                  <a:srgbClr val="FF0000"/>
                </a:solidFill>
              </a:rPr>
              <a:t>Meclis Başkanı ,Delege, Disiplin </a:t>
            </a:r>
            <a:r>
              <a:rPr lang="tr-TR" sz="2000" b="1" dirty="0" smtClean="0">
                <a:solidFill>
                  <a:srgbClr val="FF0000"/>
                </a:solidFill>
              </a:rPr>
              <a:t>Kurulu </a:t>
            </a:r>
            <a:br>
              <a:rPr lang="tr-TR" sz="2000" b="1" dirty="0" smtClean="0">
                <a:solidFill>
                  <a:srgbClr val="FF0000"/>
                </a:solidFill>
              </a:rPr>
            </a:br>
            <a:r>
              <a:rPr lang="tr-TR" sz="2000" b="1" dirty="0" smtClean="0">
                <a:solidFill>
                  <a:srgbClr val="FF0000"/>
                </a:solidFill>
              </a:rPr>
              <a:t>Seçimleri Gerçekleştirilmiştir.</a:t>
            </a:r>
            <a:endParaRPr lang="tr-TR" sz="2000" b="1" dirty="0">
              <a:solidFill>
                <a:srgbClr val="FF0000"/>
              </a:solidFill>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76954" y="1641277"/>
            <a:ext cx="3632661" cy="4458100"/>
          </a:xfrm>
          <a:prstGeom prst="rect">
            <a:avLst/>
          </a:prstGeom>
        </p:spPr>
      </p:pic>
      <p:pic>
        <p:nvPicPr>
          <p:cNvPr id="5" name="İçerik Yer Tutucusu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764" y="2134350"/>
            <a:ext cx="5503026" cy="3025834"/>
          </a:xfrm>
          <a:prstGeom prst="rect">
            <a:avLst/>
          </a:prstGeom>
        </p:spPr>
      </p:pic>
    </p:spTree>
    <p:extLst>
      <p:ext uri="{BB962C8B-B14F-4D97-AF65-F5344CB8AC3E}">
        <p14:creationId xmlns:p14="http://schemas.microsoft.com/office/powerpoint/2010/main" val="997992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65843" y="290384"/>
            <a:ext cx="9526385" cy="993371"/>
          </a:xfrm>
        </p:spPr>
        <p:txBody>
          <a:bodyPr>
            <a:normAutofit fontScale="90000"/>
          </a:bodyPr>
          <a:lstStyle/>
          <a:p>
            <a:pPr algn="ctr"/>
            <a:r>
              <a:rPr lang="tr-TR" sz="2000" b="1" dirty="0">
                <a:solidFill>
                  <a:srgbClr val="FF0000"/>
                </a:solidFill>
              </a:rPr>
              <a:t>          </a:t>
            </a:r>
            <a:r>
              <a:rPr lang="tr-TR" sz="2000" b="1" dirty="0" smtClean="0">
                <a:solidFill>
                  <a:srgbClr val="FF0000"/>
                </a:solidFill>
              </a:rPr>
              <a:t/>
            </a:r>
            <a:br>
              <a:rPr lang="tr-TR" sz="2000" b="1" dirty="0" smtClean="0">
                <a:solidFill>
                  <a:srgbClr val="FF0000"/>
                </a:solidFill>
              </a:rPr>
            </a:br>
            <a:r>
              <a:rPr lang="tr-TR" sz="2000" b="1" dirty="0" smtClean="0">
                <a:solidFill>
                  <a:srgbClr val="FF0000"/>
                </a:solidFill>
              </a:rPr>
              <a:t>Organ </a:t>
            </a:r>
            <a:r>
              <a:rPr lang="tr-TR" sz="2000" b="1" dirty="0" smtClean="0">
                <a:solidFill>
                  <a:srgbClr val="FF0000"/>
                </a:solidFill>
              </a:rPr>
              <a:t>Seçimleri </a:t>
            </a:r>
            <a:r>
              <a:rPr lang="tr-TR" sz="2000" b="1" dirty="0" smtClean="0">
                <a:solidFill>
                  <a:srgbClr val="FF0000"/>
                </a:solidFill>
              </a:rPr>
              <a:t>Sonrası </a:t>
            </a:r>
            <a:r>
              <a:rPr lang="tr-TR" sz="2000" b="1" dirty="0" smtClean="0">
                <a:solidFill>
                  <a:srgbClr val="FF0000"/>
                </a:solidFill>
              </a:rPr>
              <a:t>Belediye Başkanımız Sayın Hüseyin </a:t>
            </a:r>
            <a:r>
              <a:rPr lang="tr-TR" sz="2000" b="1" dirty="0" err="1" smtClean="0">
                <a:solidFill>
                  <a:srgbClr val="FF0000"/>
                </a:solidFill>
              </a:rPr>
              <a:t>Oprukçu</a:t>
            </a:r>
            <a:r>
              <a:rPr lang="tr-TR" sz="2000" b="1" dirty="0" smtClean="0">
                <a:solidFill>
                  <a:srgbClr val="FF0000"/>
                </a:solidFill>
              </a:rPr>
              <a:t>, odamızı ziyarette bulundu</a:t>
            </a:r>
            <a:r>
              <a:rPr lang="tr-TR" sz="2000" b="1" dirty="0" smtClean="0">
                <a:solidFill>
                  <a:srgbClr val="FF0000"/>
                </a:solidFill>
              </a:rPr>
              <a:t>. Meclis </a:t>
            </a:r>
            <a:r>
              <a:rPr lang="tr-TR" sz="2000" b="1" dirty="0" smtClean="0">
                <a:solidFill>
                  <a:srgbClr val="FF0000"/>
                </a:solidFill>
              </a:rPr>
              <a:t>ve Yönetim Kurulu Başkanımıza yeni dönemde yapacakları hizmetler için başarılar </a:t>
            </a:r>
            <a:r>
              <a:rPr lang="tr-TR" sz="2000" b="1" dirty="0" smtClean="0">
                <a:solidFill>
                  <a:srgbClr val="FF0000"/>
                </a:solidFill>
              </a:rPr>
              <a:t>diledi. 25/10/2022</a:t>
            </a:r>
            <a:endParaRPr lang="tr-TR" sz="2000" b="1" dirty="0">
              <a:solidFill>
                <a:srgbClr val="FF0000"/>
              </a:solidFill>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5272" y="1514414"/>
            <a:ext cx="9087526" cy="4810795"/>
          </a:xfrm>
          <a:prstGeom prst="rect">
            <a:avLst/>
          </a:prstGeom>
        </p:spPr>
      </p:pic>
    </p:spTree>
    <p:extLst>
      <p:ext uri="{BB962C8B-B14F-4D97-AF65-F5344CB8AC3E}">
        <p14:creationId xmlns:p14="http://schemas.microsoft.com/office/powerpoint/2010/main" val="4267252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17836" y="383772"/>
            <a:ext cx="9526385" cy="868380"/>
          </a:xfrm>
        </p:spPr>
        <p:txBody>
          <a:bodyPr>
            <a:normAutofit fontScale="90000"/>
          </a:bodyPr>
          <a:lstStyle/>
          <a:p>
            <a:pPr algn="ctr"/>
            <a:r>
              <a:rPr lang="tr-TR" sz="2000" b="1" dirty="0" smtClean="0">
                <a:solidFill>
                  <a:srgbClr val="FF0000"/>
                </a:solidFill>
              </a:rPr>
              <a:t>Seçimler sonrası Damızlık Birliği Başkanı Edip Yıldız Yönetim Kurulu Başkanımız Sayın Mahmut </a:t>
            </a:r>
            <a:r>
              <a:rPr lang="tr-TR" sz="2000" b="1" dirty="0" err="1" smtClean="0">
                <a:solidFill>
                  <a:srgbClr val="FF0000"/>
                </a:solidFill>
              </a:rPr>
              <a:t>Özkoç’u</a:t>
            </a:r>
            <a:r>
              <a:rPr lang="tr-TR" sz="2000" b="1" dirty="0" smtClean="0">
                <a:solidFill>
                  <a:srgbClr val="FF0000"/>
                </a:solidFill>
              </a:rPr>
              <a:t> makamında ziyarette bulunarak yeni dönem için tebrikte bulundu.14/10/2022</a:t>
            </a:r>
            <a:endParaRPr lang="tr-TR" sz="2000" b="1" dirty="0">
              <a:solidFill>
                <a:srgbClr val="FF0000"/>
              </a:solidFill>
            </a:endParaRPr>
          </a:p>
        </p:txBody>
      </p:sp>
      <p:sp>
        <p:nvSpPr>
          <p:cNvPr id="4" name="AutoShape 2">
            <a:extLst>
              <a:ext uri="{FF2B5EF4-FFF2-40B4-BE49-F238E27FC236}">
                <a16:creationId xmlns:a16="http://schemas.microsoft.com/office/drawing/2014/main" xmlns="" id="{F59D17FC-DA4C-7078-B20B-7982A3D327D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7502" y="1377142"/>
            <a:ext cx="2396185" cy="5317471"/>
          </a:xfrm>
          <a:prstGeom prst="rect">
            <a:avLst/>
          </a:prstGeom>
        </p:spPr>
      </p:pic>
    </p:spTree>
    <p:extLst>
      <p:ext uri="{BB962C8B-B14F-4D97-AF65-F5344CB8AC3E}">
        <p14:creationId xmlns:p14="http://schemas.microsoft.com/office/powerpoint/2010/main" val="1709765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51589" y="446902"/>
            <a:ext cx="9484822" cy="673443"/>
          </a:xfrm>
        </p:spPr>
        <p:txBody>
          <a:bodyPr>
            <a:normAutofit/>
          </a:bodyPr>
          <a:lstStyle/>
          <a:p>
            <a:pPr algn="ctr"/>
            <a:r>
              <a:rPr lang="tr-TR" sz="1800" b="1" dirty="0" smtClean="0">
                <a:solidFill>
                  <a:srgbClr val="FF0000"/>
                </a:solidFill>
              </a:rPr>
              <a:t>Türkiye Kızılay Derneği Ereğli Şubesi Yönetim Kurulu Başkanı Metin Sarıca Başkanımız Sayın Mahmut </a:t>
            </a:r>
            <a:r>
              <a:rPr lang="tr-TR" sz="1800" b="1" dirty="0" err="1" smtClean="0">
                <a:solidFill>
                  <a:srgbClr val="FF0000"/>
                </a:solidFill>
              </a:rPr>
              <a:t>Özkoç’u</a:t>
            </a:r>
            <a:r>
              <a:rPr lang="tr-TR" sz="1800" b="1" dirty="0" smtClean="0">
                <a:solidFill>
                  <a:srgbClr val="FF0000"/>
                </a:solidFill>
              </a:rPr>
              <a:t> makamında ziyaret ederek yeni dönem için başarı dileklerini sundu.</a:t>
            </a:r>
            <a:endParaRPr lang="tr-TR" sz="1800" b="1" dirty="0">
              <a:solidFill>
                <a:srgbClr val="FF0000"/>
              </a:solidFill>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5049" y="1524000"/>
            <a:ext cx="4837083" cy="3665838"/>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9633" y="1524000"/>
            <a:ext cx="5286895" cy="3665838"/>
          </a:xfrm>
          <a:prstGeom prst="rect">
            <a:avLst/>
          </a:prstGeom>
        </p:spPr>
      </p:pic>
    </p:spTree>
    <p:extLst>
      <p:ext uri="{BB962C8B-B14F-4D97-AF65-F5344CB8AC3E}">
        <p14:creationId xmlns:p14="http://schemas.microsoft.com/office/powerpoint/2010/main" val="2958931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69210" y="430427"/>
            <a:ext cx="9484822" cy="656968"/>
          </a:xfrm>
        </p:spPr>
        <p:txBody>
          <a:bodyPr>
            <a:normAutofit/>
          </a:bodyPr>
          <a:lstStyle/>
          <a:p>
            <a:pPr algn="ctr"/>
            <a:r>
              <a:rPr lang="tr-TR" sz="1800" b="1" dirty="0" smtClean="0">
                <a:solidFill>
                  <a:srgbClr val="FF0000"/>
                </a:solidFill>
              </a:rPr>
              <a:t>Ak Parti İlçe Başkanı Zübeyir Dursun </a:t>
            </a:r>
            <a:r>
              <a:rPr lang="tr-TR" sz="1800" b="1" dirty="0" smtClean="0">
                <a:solidFill>
                  <a:srgbClr val="FF0000"/>
                </a:solidFill>
              </a:rPr>
              <a:t>odamıza </a:t>
            </a:r>
            <a:r>
              <a:rPr lang="tr-TR" sz="1800" b="1" dirty="0">
                <a:solidFill>
                  <a:srgbClr val="FF0000"/>
                </a:solidFill>
              </a:rPr>
              <a:t>ziyarette bulundu</a:t>
            </a:r>
            <a:r>
              <a:rPr lang="tr-TR" sz="1800" b="1" dirty="0" smtClean="0">
                <a:solidFill>
                  <a:srgbClr val="FF0000"/>
                </a:solidFill>
              </a:rPr>
              <a:t>. Meclis </a:t>
            </a:r>
            <a:r>
              <a:rPr lang="tr-TR" sz="1800" b="1" dirty="0">
                <a:solidFill>
                  <a:srgbClr val="FF0000"/>
                </a:solidFill>
              </a:rPr>
              <a:t>ve Yönetim Kurulu Başkanımıza yeni dönemde yapacakları hizmetler için başarılar  </a:t>
            </a:r>
            <a:r>
              <a:rPr lang="tr-TR" sz="1800" b="1" dirty="0" smtClean="0">
                <a:solidFill>
                  <a:srgbClr val="FF0000"/>
                </a:solidFill>
              </a:rPr>
              <a:t>diledi.27/10/2022</a:t>
            </a:r>
            <a:endParaRPr lang="tr-TR" sz="1800" b="1" dirty="0">
              <a:solidFill>
                <a:srgbClr val="FF0000"/>
              </a:solidFill>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2363" y="1483410"/>
            <a:ext cx="5065221" cy="3798916"/>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630" y="1483410"/>
            <a:ext cx="5104015" cy="3798916"/>
          </a:xfrm>
          <a:prstGeom prst="rect">
            <a:avLst/>
          </a:prstGeom>
        </p:spPr>
      </p:pic>
    </p:spTree>
    <p:extLst>
      <p:ext uri="{BB962C8B-B14F-4D97-AF65-F5344CB8AC3E}">
        <p14:creationId xmlns:p14="http://schemas.microsoft.com/office/powerpoint/2010/main" val="3175498954"/>
      </p:ext>
    </p:extLst>
  </p:cSld>
  <p:clrMapOvr>
    <a:masterClrMapping/>
  </p:clrMapOvr>
</p:sld>
</file>

<file path=ppt/theme/theme1.xml><?xml version="1.0" encoding="utf-8"?>
<a:theme xmlns:a="http://schemas.openxmlformats.org/drawingml/2006/main" name="Crop">
  <a:themeElements>
    <a:clrScheme name="Özel 1">
      <a:dk1>
        <a:sysClr val="windowText" lastClr="000000"/>
      </a:dk1>
      <a:lt1>
        <a:srgbClr val="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Kırpma</Template>
  <TotalTime>4897</TotalTime>
  <Words>1547</Words>
  <Application>Microsoft Office PowerPoint</Application>
  <PresentationFormat>Geniş ekran</PresentationFormat>
  <Paragraphs>855</Paragraphs>
  <Slides>29</Slides>
  <Notes>3</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29</vt:i4>
      </vt:variant>
    </vt:vector>
  </HeadingPairs>
  <TitlesOfParts>
    <vt:vector size="39" baseType="lpstr">
      <vt:lpstr>Agency FB</vt:lpstr>
      <vt:lpstr>Angsana New</vt:lpstr>
      <vt:lpstr>Arial</vt:lpstr>
      <vt:lpstr>Calibri</vt:lpstr>
      <vt:lpstr>Constantia</vt:lpstr>
      <vt:lpstr>Franklin Gothic Book</vt:lpstr>
      <vt:lpstr>Times New Roman</vt:lpstr>
      <vt:lpstr>Wingdings</vt:lpstr>
      <vt:lpstr>Wingdings 2</vt:lpstr>
      <vt:lpstr>Crop</vt:lpstr>
      <vt:lpstr>PowerPoint Sunusu</vt:lpstr>
      <vt:lpstr>08/10/2022 Tarihinde Yapılan Organ Seçimleri  Odamız Hizmet Binasında Düzenlendi. </vt:lpstr>
      <vt:lpstr>.</vt:lpstr>
      <vt:lpstr>.</vt:lpstr>
      <vt:lpstr>14/10/2022 Tarihinde Düzenlenen Meclis Başkanı ,Delege, Disiplin Kurulu  Seçimleri Gerçekleştirilmiştir.</vt:lpstr>
      <vt:lpstr>           Organ Seçimleri Sonrası Belediye Başkanımız Sayın Hüseyin Oprukçu, odamızı ziyarette bulundu. Meclis ve Yönetim Kurulu Başkanımıza yeni dönemde yapacakları hizmetler için başarılar diledi. 25/10/2022</vt:lpstr>
      <vt:lpstr>Seçimler sonrası Damızlık Birliği Başkanı Edip Yıldız Yönetim Kurulu Başkanımız Sayın Mahmut Özkoç’u makamında ziyarette bulunarak yeni dönem için tebrikte bulundu.14/10/2022</vt:lpstr>
      <vt:lpstr>Türkiye Kızılay Derneği Ereğli Şubesi Yönetim Kurulu Başkanı Metin Sarıca Başkanımız Sayın Mahmut Özkoç’u makamında ziyaret ederek yeni dönem için başarı dileklerini sundu.</vt:lpstr>
      <vt:lpstr>Ak Parti İlçe Başkanı Zübeyir Dursun odamıza ziyarette bulundu. Meclis ve Yönetim Kurulu Başkanımıza yeni dönemde yapacakları hizmetler için başarılar  diledi.27/10/2022</vt:lpstr>
      <vt:lpstr>Denetimli Serbestlik Müdürlüğü aracılığı ile 29 Ekim Cumhuriyet Bayramı kutlamaları kapsamında Odamızın da içinde yer aldığı ,Kızılay Konya Ereğli Şubesi,  Ereğli Ticaret Borsası ve Ziraat Odası Başkanlıkları işbirlikleri ile hazırlanan hediye paketleri, kışlık montlar, kırtasiye çekleri, ayakkabı ve giysiler hediye edilmiştir.  </vt:lpstr>
      <vt:lpstr>Türkiye'nin vizyon projeleri arasında yer alan TOGG'un seri üretiminin yapılacağı Gemlik Kampüsü'nde düzenlenen açılışa Yönetim Kurulu Başkanımız Sayın Mahmut Özkoç katıldı.</vt:lpstr>
      <vt:lpstr>2022/EKİM AYI ODAMIZ TARAFINDAN VERİLEN KAPASİTE RAPOR İSTATİSTİĞİ</vt:lpstr>
      <vt:lpstr>PowerPoint Sunusu</vt:lpstr>
      <vt:lpstr>2022/EKİM AYINDA KAPASİTE RAPORU VERİLEN ÜYELER </vt:lpstr>
      <vt:lpstr>2022/EKİM ODAMIZ TARAFINDAN VERİLEN YERLİ MALI BELGE İSTATİSTİĞİ</vt:lpstr>
      <vt:lpstr>2022 /EKİM İŞ MAKİNESİ TESCİL İSTATİSTİĞİ</vt:lpstr>
      <vt:lpstr>2022/EKİM EKSPERTİZ RAPOR İSTATİSTİĞİ</vt:lpstr>
      <vt:lpstr>2022/EKİM AYINDA KAYIT OLAN ÜYELERİMİZ</vt:lpstr>
      <vt:lpstr>2022/EKİM AYINDA KAYIT OLAN ÜYELERİMİZ</vt:lpstr>
      <vt:lpstr>2022/EKİM ODAMIZA KAYIT OLAN ÜYE İSTATİSTİĞİMİZ</vt:lpstr>
      <vt:lpstr>2022/EKİM AYINDA TERK OLAN ÜYELERİMİZ</vt:lpstr>
      <vt:lpstr>2022/EKİM TERK OLAN ÜYE İSTATİSTİĞİ</vt:lpstr>
      <vt:lpstr>PowerPoint Sunusu</vt:lpstr>
      <vt:lpstr>2022/EKİM AYI KAYIT VE TERKİN İSTATİSTİĞİ</vt:lpstr>
      <vt:lpstr>YILLAR İTİBARİYLE EKİM AYI KAYIT İSTATİSTİĞİ</vt:lpstr>
      <vt:lpstr>YILLAR İTİBARİYLE EKİM AYI TERKİN İSTATİSTİĞİ</vt:lpstr>
      <vt:lpstr>YILLAR İTİBARİYLE KURULAN ŞİRKET İSTATİSTİĞİ</vt:lpstr>
      <vt:lpstr>PowerPoint Sunusu</vt:lpstr>
      <vt:lpstr>PowerPoint Sunusu</vt:lpstr>
    </vt:vector>
  </TitlesOfParts>
  <Company>NouS/TncTR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Pc</dc:creator>
  <cp:lastModifiedBy>Pc</cp:lastModifiedBy>
  <cp:revision>621</cp:revision>
  <cp:lastPrinted>2022-07-26T16:15:52Z</cp:lastPrinted>
  <dcterms:created xsi:type="dcterms:W3CDTF">2021-01-25T11:45:43Z</dcterms:created>
  <dcterms:modified xsi:type="dcterms:W3CDTF">2023-08-18T08:51:02Z</dcterms:modified>
</cp:coreProperties>
</file>