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6"/>
  </p:notesMasterIdLst>
  <p:sldIdLst>
    <p:sldId id="256" r:id="rId2"/>
    <p:sldId id="345" r:id="rId3"/>
    <p:sldId id="350" r:id="rId4"/>
    <p:sldId id="346" r:id="rId5"/>
    <p:sldId id="347" r:id="rId6"/>
    <p:sldId id="348" r:id="rId7"/>
    <p:sldId id="281" r:id="rId8"/>
    <p:sldId id="283" r:id="rId9"/>
    <p:sldId id="282" r:id="rId10"/>
    <p:sldId id="285" r:id="rId11"/>
    <p:sldId id="287" r:id="rId12"/>
    <p:sldId id="289" r:id="rId13"/>
    <p:sldId id="291" r:id="rId14"/>
    <p:sldId id="338" r:id="rId15"/>
    <p:sldId id="292" r:id="rId16"/>
    <p:sldId id="293" r:id="rId17"/>
    <p:sldId id="295" r:id="rId18"/>
    <p:sldId id="286" r:id="rId19"/>
    <p:sldId id="296" r:id="rId20"/>
    <p:sldId id="297" r:id="rId21"/>
    <p:sldId id="308" r:id="rId22"/>
    <p:sldId id="298" r:id="rId23"/>
    <p:sldId id="261" r:id="rId24"/>
    <p:sldId id="260" r:id="rId25"/>
  </p:sldIdLst>
  <p:sldSz cx="12192000" cy="6858000"/>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034E78-7F5D-4C2E-B375-FC64B27BC917}" styleName="Koyu Stil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0" autoAdjust="0"/>
    <p:restoredTop sz="94660"/>
  </p:normalViewPr>
  <p:slideViewPr>
    <p:cSldViewPr snapToGrid="0">
      <p:cViewPr varScale="1">
        <p:scale>
          <a:sx n="116" d="100"/>
          <a:sy n="116" d="100"/>
        </p:scale>
        <p:origin x="108"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OZGE\Desktop\FAAL&#304;YET%20RAPOR%20&#199;ALI&#350;MASI.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OZGE\Desktop\FAAL&#304;YET%20RAPOR%20&#199;ALI&#350;MASI.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OZGE\Desktop\FAAL&#304;YET%20RAPOR%20&#199;ALI&#350;MASI.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OZGE\Desktop\FAAL&#304;YET%20RAPOR%20&#199;ALI&#350;MASI.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file:///C:\Users\OZGE\Desktop\FAAL&#304;YET%20RAPOR%20&#199;ALI&#350;MASI.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tr-TR" sz="1800" dirty="0">
                <a:solidFill>
                  <a:srgbClr val="FF0000"/>
                </a:solidFill>
              </a:rPr>
              <a:t>AYLAR İTİBARİYE VERİLEN KAPASİTE RAPOR </a:t>
            </a:r>
            <a:r>
              <a:rPr lang="tr-TR" sz="1800" dirty="0" smtClean="0">
                <a:solidFill>
                  <a:srgbClr val="FF0000"/>
                </a:solidFill>
              </a:rPr>
              <a:t>İSTATİSTİĞİ </a:t>
            </a:r>
            <a:endParaRPr lang="tr-TR" sz="1800" dirty="0">
              <a:solidFill>
                <a:srgbClr val="FF0000"/>
              </a:solidFill>
            </a:endParaRPr>
          </a:p>
          <a:p>
            <a:pPr>
              <a:defRPr sz="1200"/>
            </a:pPr>
            <a:endParaRPr lang="tr-TR" sz="1200" dirty="0"/>
          </a:p>
        </c:rich>
      </c:tx>
      <c:layout/>
      <c:overlay val="0"/>
    </c:title>
    <c:autoTitleDeleted val="0"/>
    <c:plotArea>
      <c:layout>
        <c:manualLayout>
          <c:layoutTarget val="inner"/>
          <c:xMode val="edge"/>
          <c:yMode val="edge"/>
          <c:x val="5.7905074365704287E-2"/>
          <c:y val="0.2426042578011082"/>
          <c:w val="0.9115393700787402"/>
          <c:h val="0.53614537766112569"/>
        </c:manualLayout>
      </c:layout>
      <c:barChart>
        <c:barDir val="col"/>
        <c:grouping val="clustered"/>
        <c:varyColors val="0"/>
        <c:ser>
          <c:idx val="0"/>
          <c:order val="0"/>
          <c:tx>
            <c:strRef>
              <c:f>KAP.RAP.SAY.!$B$3</c:f>
              <c:strCache>
                <c:ptCount val="1"/>
                <c:pt idx="0">
                  <c:v>ADET</c:v>
                </c:pt>
              </c:strCache>
            </c:strRef>
          </c:tx>
          <c:spPr>
            <a:solidFill>
              <a:srgbClr val="FF00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KAP.RAP.SAY.!$A$4:$A$16</c:f>
              <c:strCache>
                <c:ptCount val="13"/>
                <c:pt idx="0">
                  <c:v>OCAK</c:v>
                </c:pt>
                <c:pt idx="1">
                  <c:v>ŞUBAT</c:v>
                </c:pt>
                <c:pt idx="2">
                  <c:v>MART </c:v>
                </c:pt>
                <c:pt idx="3">
                  <c:v>NİSAN</c:v>
                </c:pt>
                <c:pt idx="4">
                  <c:v>MAYIS</c:v>
                </c:pt>
                <c:pt idx="5">
                  <c:v>HAZİRAN</c:v>
                </c:pt>
                <c:pt idx="6">
                  <c:v>TEMMUZ </c:v>
                </c:pt>
                <c:pt idx="7">
                  <c:v>AĞUSTOS </c:v>
                </c:pt>
                <c:pt idx="8">
                  <c:v>EYLÜL</c:v>
                </c:pt>
                <c:pt idx="9">
                  <c:v>EKİM</c:v>
                </c:pt>
                <c:pt idx="10">
                  <c:v>KASIM</c:v>
                </c:pt>
                <c:pt idx="11">
                  <c:v>ARALIK</c:v>
                </c:pt>
                <c:pt idx="12">
                  <c:v>TOPLAM</c:v>
                </c:pt>
              </c:strCache>
            </c:strRef>
          </c:cat>
          <c:val>
            <c:numRef>
              <c:f>KAP.RAP.SAY.!$B$4:$B$16</c:f>
              <c:numCache>
                <c:formatCode>General</c:formatCode>
                <c:ptCount val="13"/>
                <c:pt idx="0">
                  <c:v>8</c:v>
                </c:pt>
                <c:pt idx="1">
                  <c:v>4</c:v>
                </c:pt>
                <c:pt idx="2">
                  <c:v>6</c:v>
                </c:pt>
                <c:pt idx="3">
                  <c:v>16</c:v>
                </c:pt>
                <c:pt idx="4">
                  <c:v>15</c:v>
                </c:pt>
                <c:pt idx="5">
                  <c:v>9</c:v>
                </c:pt>
                <c:pt idx="6">
                  <c:v>2</c:v>
                </c:pt>
                <c:pt idx="7">
                  <c:v>4</c:v>
                </c:pt>
                <c:pt idx="8">
                  <c:v>8</c:v>
                </c:pt>
                <c:pt idx="12">
                  <c:v>72</c:v>
                </c:pt>
              </c:numCache>
            </c:numRef>
          </c:val>
          <c:extLst xmlns:c16r2="http://schemas.microsoft.com/office/drawing/2015/06/chart">
            <c:ext xmlns:c16="http://schemas.microsoft.com/office/drawing/2014/chart" uri="{C3380CC4-5D6E-409C-BE32-E72D297353CC}">
              <c16:uniqueId val="{00000000-C8F3-4562-8518-FEFC45E68D33}"/>
            </c:ext>
          </c:extLst>
        </c:ser>
        <c:dLbls>
          <c:showLegendKey val="0"/>
          <c:showVal val="0"/>
          <c:showCatName val="0"/>
          <c:showSerName val="0"/>
          <c:showPercent val="0"/>
          <c:showBubbleSize val="0"/>
        </c:dLbls>
        <c:gapWidth val="150"/>
        <c:axId val="181743264"/>
        <c:axId val="181743808"/>
      </c:barChart>
      <c:catAx>
        <c:axId val="181743264"/>
        <c:scaling>
          <c:orientation val="minMax"/>
        </c:scaling>
        <c:delete val="0"/>
        <c:axPos val="b"/>
        <c:numFmt formatCode="General" sourceLinked="0"/>
        <c:majorTickMark val="out"/>
        <c:minorTickMark val="none"/>
        <c:tickLblPos val="nextTo"/>
        <c:crossAx val="181743808"/>
        <c:crosses val="autoZero"/>
        <c:auto val="1"/>
        <c:lblAlgn val="ctr"/>
        <c:lblOffset val="100"/>
        <c:noMultiLvlLbl val="0"/>
      </c:catAx>
      <c:valAx>
        <c:axId val="181743808"/>
        <c:scaling>
          <c:orientation val="minMax"/>
        </c:scaling>
        <c:delete val="0"/>
        <c:axPos val="l"/>
        <c:majorGridlines/>
        <c:numFmt formatCode="General" sourceLinked="1"/>
        <c:majorTickMark val="out"/>
        <c:minorTickMark val="none"/>
        <c:tickLblPos val="nextTo"/>
        <c:crossAx val="18174326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FF00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'AYLIK KAYIT TERKİN'!$A$2:$A$3</c:f>
              <c:strCache>
                <c:ptCount val="2"/>
                <c:pt idx="0">
                  <c:v>KAYIT</c:v>
                </c:pt>
                <c:pt idx="1">
                  <c:v>TERKİN</c:v>
                </c:pt>
              </c:strCache>
            </c:strRef>
          </c:cat>
          <c:val>
            <c:numRef>
              <c:f>'AYLIK KAYIT TERKİN'!$B$2:$B$3</c:f>
              <c:numCache>
                <c:formatCode>General</c:formatCode>
                <c:ptCount val="2"/>
                <c:pt idx="0">
                  <c:v>10</c:v>
                </c:pt>
                <c:pt idx="1">
                  <c:v>7</c:v>
                </c:pt>
              </c:numCache>
            </c:numRef>
          </c:val>
          <c:extLst xmlns:c16r2="http://schemas.microsoft.com/office/drawing/2015/06/chart">
            <c:ext xmlns:c16="http://schemas.microsoft.com/office/drawing/2014/chart" uri="{C3380CC4-5D6E-409C-BE32-E72D297353CC}">
              <c16:uniqueId val="{00000000-3F2E-40EA-AFA3-9E4B58039CB3}"/>
            </c:ext>
          </c:extLst>
        </c:ser>
        <c:dLbls>
          <c:showLegendKey val="0"/>
          <c:showVal val="0"/>
          <c:showCatName val="0"/>
          <c:showSerName val="0"/>
          <c:showPercent val="0"/>
          <c:showBubbleSize val="0"/>
        </c:dLbls>
        <c:gapWidth val="150"/>
        <c:axId val="181735648"/>
        <c:axId val="181737824"/>
      </c:barChart>
      <c:catAx>
        <c:axId val="181735648"/>
        <c:scaling>
          <c:orientation val="minMax"/>
        </c:scaling>
        <c:delete val="0"/>
        <c:axPos val="b"/>
        <c:numFmt formatCode="General" sourceLinked="0"/>
        <c:majorTickMark val="out"/>
        <c:minorTickMark val="none"/>
        <c:tickLblPos val="nextTo"/>
        <c:crossAx val="181737824"/>
        <c:crosses val="autoZero"/>
        <c:auto val="1"/>
        <c:lblAlgn val="ctr"/>
        <c:lblOffset val="100"/>
        <c:noMultiLvlLbl val="0"/>
      </c:catAx>
      <c:valAx>
        <c:axId val="181737824"/>
        <c:scaling>
          <c:orientation val="minMax"/>
        </c:scaling>
        <c:delete val="0"/>
        <c:axPos val="l"/>
        <c:majorGridlines/>
        <c:numFmt formatCode="General" sourceLinked="1"/>
        <c:majorTickMark val="out"/>
        <c:minorTickMark val="none"/>
        <c:tickLblPos val="nextTo"/>
        <c:crossAx val="181735648"/>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'YIL İTİBARİYLE KAYIT TERKİNLER'!$A$2:$A$3</c:f>
              <c:strCache>
                <c:ptCount val="2"/>
                <c:pt idx="0">
                  <c:v>2021/EYLÜL</c:v>
                </c:pt>
                <c:pt idx="1">
                  <c:v>2022/EYLÜL</c:v>
                </c:pt>
              </c:strCache>
            </c:strRef>
          </c:cat>
          <c:val>
            <c:numRef>
              <c:f>'YIL İTİBARİYLE KAYIT TERKİNLER'!$B$2:$B$3</c:f>
              <c:numCache>
                <c:formatCode>General</c:formatCode>
                <c:ptCount val="2"/>
                <c:pt idx="0">
                  <c:v>14</c:v>
                </c:pt>
                <c:pt idx="1">
                  <c:v>10</c:v>
                </c:pt>
              </c:numCache>
            </c:numRef>
          </c:val>
          <c:extLst xmlns:c16r2="http://schemas.microsoft.com/office/drawing/2015/06/chart">
            <c:ext xmlns:c16="http://schemas.microsoft.com/office/drawing/2014/chart" uri="{C3380CC4-5D6E-409C-BE32-E72D297353CC}">
              <c16:uniqueId val="{00000000-39D5-4B4A-9085-87B4A286704C}"/>
            </c:ext>
          </c:extLst>
        </c:ser>
        <c:dLbls>
          <c:dLblPos val="outEnd"/>
          <c:showLegendKey val="0"/>
          <c:showVal val="1"/>
          <c:showCatName val="0"/>
          <c:showSerName val="0"/>
          <c:showPercent val="0"/>
          <c:showBubbleSize val="0"/>
        </c:dLbls>
        <c:gapWidth val="219"/>
        <c:overlap val="-27"/>
        <c:axId val="181738368"/>
        <c:axId val="181740000"/>
      </c:barChart>
      <c:catAx>
        <c:axId val="181738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81740000"/>
        <c:crosses val="autoZero"/>
        <c:auto val="1"/>
        <c:lblAlgn val="ctr"/>
        <c:lblOffset val="100"/>
        <c:noMultiLvlLbl val="0"/>
      </c:catAx>
      <c:valAx>
        <c:axId val="181740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81738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0000"/>
            </a:solidFill>
            <a:ln>
              <a:noFill/>
            </a:ln>
            <a:effectLst>
              <a:outerShdw blurRad="40000" dist="23000" dir="5400000" rotWithShape="0">
                <a:srgbClr val="000000">
                  <a:alpha val="35000"/>
                </a:srgbClr>
              </a:outerShdw>
            </a:effectLst>
          </c:spPr>
          <c:invertIfNegative val="0"/>
          <c:dLbls>
            <c:dLbl>
              <c:idx val="0"/>
              <c:layout>
                <c:manualLayout>
                  <c:x val="-4.5741848136343841E-3"/>
                  <c:y val="-8.1802267860484456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784-4D72-9D48-1BFC1C506ECF}"/>
                </c:ext>
                <c:ext xmlns:c15="http://schemas.microsoft.com/office/drawing/2012/chart" uri="{CE6537A1-D6FC-4f65-9D91-7224C49458BB}">
                  <c15:layout/>
                </c:ext>
              </c:extLst>
            </c:dLbl>
            <c:dLbl>
              <c:idx val="1"/>
              <c:layout>
                <c:manualLayout>
                  <c:x val="-4.574184813634496E-3"/>
                  <c:y val="3.5268816411338014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784-4D72-9D48-1BFC1C506ECF}"/>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tr-T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'YIL İTİBARİYLE KAYIT TERKİNLER'!$L$2:$L$3</c:f>
              <c:strCache>
                <c:ptCount val="2"/>
                <c:pt idx="0">
                  <c:v>2021/EYLÜL</c:v>
                </c:pt>
                <c:pt idx="1">
                  <c:v>2022/EYLÜL</c:v>
                </c:pt>
              </c:strCache>
            </c:strRef>
          </c:cat>
          <c:val>
            <c:numRef>
              <c:f>'YIL İTİBARİYLE KAYIT TERKİNLER'!$M$2:$M$3</c:f>
              <c:numCache>
                <c:formatCode>General</c:formatCode>
                <c:ptCount val="2"/>
                <c:pt idx="0">
                  <c:v>8</c:v>
                </c:pt>
                <c:pt idx="1">
                  <c:v>7</c:v>
                </c:pt>
              </c:numCache>
            </c:numRef>
          </c:val>
          <c:extLst xmlns:c16r2="http://schemas.microsoft.com/office/drawing/2015/06/chart">
            <c:ext xmlns:c16="http://schemas.microsoft.com/office/drawing/2014/chart" uri="{C3380CC4-5D6E-409C-BE32-E72D297353CC}">
              <c16:uniqueId val="{00000000-8784-4D72-9D48-1BFC1C506ECF}"/>
            </c:ext>
          </c:extLst>
        </c:ser>
        <c:dLbls>
          <c:dLblPos val="inEnd"/>
          <c:showLegendKey val="0"/>
          <c:showVal val="1"/>
          <c:showCatName val="0"/>
          <c:showSerName val="0"/>
          <c:showPercent val="0"/>
          <c:showBubbleSize val="0"/>
        </c:dLbls>
        <c:gapWidth val="100"/>
        <c:overlap val="-24"/>
        <c:axId val="181738912"/>
        <c:axId val="181739456"/>
      </c:barChart>
      <c:catAx>
        <c:axId val="18173891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tr-TR"/>
          </a:p>
        </c:txPr>
        <c:crossAx val="181739456"/>
        <c:crosses val="autoZero"/>
        <c:auto val="1"/>
        <c:lblAlgn val="ctr"/>
        <c:lblOffset val="100"/>
        <c:noMultiLvlLbl val="0"/>
      </c:catAx>
      <c:valAx>
        <c:axId val="18173945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tr-TR"/>
          </a:p>
        </c:txPr>
        <c:crossAx val="181738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1-F82B-4317-B53B-37AF1CFA3630}"/>
              </c:ext>
            </c:extLst>
          </c:dPt>
          <c:dPt>
            <c:idx val="1"/>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2-F82B-4317-B53B-37AF1CFA363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'KURULAN ŞİRKET SAYISI'!$C$2:$C$3</c:f>
              <c:strCache>
                <c:ptCount val="2"/>
                <c:pt idx="0">
                  <c:v>2021/EYLÜL</c:v>
                </c:pt>
                <c:pt idx="1">
                  <c:v>2022/EYLÜL</c:v>
                </c:pt>
              </c:strCache>
            </c:strRef>
          </c:cat>
          <c:val>
            <c:numRef>
              <c:f>'KURULAN ŞİRKET SAYISI'!$D$2:$D$3</c:f>
              <c:numCache>
                <c:formatCode>General</c:formatCode>
                <c:ptCount val="2"/>
                <c:pt idx="0">
                  <c:v>10</c:v>
                </c:pt>
                <c:pt idx="1">
                  <c:v>8</c:v>
                </c:pt>
              </c:numCache>
            </c:numRef>
          </c:val>
          <c:extLst xmlns:c16r2="http://schemas.microsoft.com/office/drawing/2015/06/chart">
            <c:ext xmlns:c16="http://schemas.microsoft.com/office/drawing/2014/chart" uri="{C3380CC4-5D6E-409C-BE32-E72D297353CC}">
              <c16:uniqueId val="{00000000-F82B-4317-B53B-37AF1CFA3630}"/>
            </c:ext>
          </c:extLst>
        </c:ser>
        <c:dLbls>
          <c:dLblPos val="outEnd"/>
          <c:showLegendKey val="0"/>
          <c:showVal val="1"/>
          <c:showCatName val="0"/>
          <c:showSerName val="0"/>
          <c:showPercent val="0"/>
          <c:showBubbleSize val="0"/>
        </c:dLbls>
        <c:gapWidth val="219"/>
        <c:overlap val="-27"/>
        <c:axId val="181740544"/>
        <c:axId val="181741088"/>
      </c:barChart>
      <c:catAx>
        <c:axId val="18174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81741088"/>
        <c:crosses val="autoZero"/>
        <c:auto val="1"/>
        <c:lblAlgn val="ctr"/>
        <c:lblOffset val="100"/>
        <c:noMultiLvlLbl val="0"/>
      </c:catAx>
      <c:valAx>
        <c:axId val="18174108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81740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FA63A23-151F-4957-BF8F-D1F169461515}" type="datetimeFigureOut">
              <a:rPr lang="tr-TR" smtClean="0"/>
              <a:t>18.08.2023</a:t>
            </a:fld>
            <a:endParaRPr lang="tr-TR" dirty="0"/>
          </a:p>
        </p:txBody>
      </p:sp>
      <p:sp>
        <p:nvSpPr>
          <p:cNvPr id="4" name="Slayt Görüntüsü Yer Tutucus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AC48B3B-8533-4B85-AD1E-CE7DB7C6212B}" type="slidenum">
              <a:rPr lang="tr-TR" smtClean="0"/>
              <a:t>‹#›</a:t>
            </a:fld>
            <a:endParaRPr lang="tr-TR" dirty="0"/>
          </a:p>
        </p:txBody>
      </p:sp>
    </p:spTree>
    <p:extLst>
      <p:ext uri="{BB962C8B-B14F-4D97-AF65-F5344CB8AC3E}">
        <p14:creationId xmlns:p14="http://schemas.microsoft.com/office/powerpoint/2010/main" val="2625544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AC48B3B-8533-4B85-AD1E-CE7DB7C6212B}" type="slidenum">
              <a:rPr lang="tr-TR" smtClean="0"/>
              <a:t>13</a:t>
            </a:fld>
            <a:endParaRPr lang="tr-TR" dirty="0"/>
          </a:p>
        </p:txBody>
      </p:sp>
    </p:spTree>
    <p:extLst>
      <p:ext uri="{BB962C8B-B14F-4D97-AF65-F5344CB8AC3E}">
        <p14:creationId xmlns:p14="http://schemas.microsoft.com/office/powerpoint/2010/main" val="3894301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AC48B3B-8533-4B85-AD1E-CE7DB7C6212B}" type="slidenum">
              <a:rPr lang="tr-TR" smtClean="0"/>
              <a:t>16</a:t>
            </a:fld>
            <a:endParaRPr lang="tr-TR" dirty="0"/>
          </a:p>
        </p:txBody>
      </p:sp>
    </p:spTree>
    <p:extLst>
      <p:ext uri="{BB962C8B-B14F-4D97-AF65-F5344CB8AC3E}">
        <p14:creationId xmlns:p14="http://schemas.microsoft.com/office/powerpoint/2010/main" val="406973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tr-TR"/>
              <a:t>Asıl başlık stili için tıklatın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0C6A1827-98BE-43D2-974B-BAD51FD478A4}" type="datetimeFigureOut">
              <a:rPr lang="tr-TR" smtClean="0"/>
              <a:t>18.08.2023</a:t>
            </a:fld>
            <a:endParaRPr lang="tr-TR"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tr-TR"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4D4E50A2-9332-4828-8E5A-E63AE6829FEA}" type="slidenum">
              <a:rPr lang="tr-TR" smtClean="0"/>
              <a:t>‹#›</a:t>
            </a:fld>
            <a:endParaRPr lang="tr-TR"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69731595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C6A1827-98BE-43D2-974B-BAD51FD478A4}" type="datetimeFigureOut">
              <a:rPr lang="tr-TR" smtClean="0"/>
              <a:t>18.08.2023</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4D4E50A2-9332-4828-8E5A-E63AE6829FEA}" type="slidenum">
              <a:rPr lang="tr-TR" smtClean="0"/>
              <a:t>‹#›</a:t>
            </a:fld>
            <a:endParaRPr lang="tr-TR" dirty="0"/>
          </a:p>
        </p:txBody>
      </p:sp>
    </p:spTree>
    <p:extLst>
      <p:ext uri="{BB962C8B-B14F-4D97-AF65-F5344CB8AC3E}">
        <p14:creationId xmlns:p14="http://schemas.microsoft.com/office/powerpoint/2010/main" val="901252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C6A1827-98BE-43D2-974B-BAD51FD478A4}" type="datetimeFigureOut">
              <a:rPr lang="tr-TR" smtClean="0"/>
              <a:t>18.08.2023</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4D4E50A2-9332-4828-8E5A-E63AE6829FEA}" type="slidenum">
              <a:rPr lang="tr-TR" smtClean="0"/>
              <a:t>‹#›</a:t>
            </a:fld>
            <a:endParaRPr lang="tr-TR" dirty="0"/>
          </a:p>
        </p:txBody>
      </p:sp>
    </p:spTree>
    <p:extLst>
      <p:ext uri="{BB962C8B-B14F-4D97-AF65-F5344CB8AC3E}">
        <p14:creationId xmlns:p14="http://schemas.microsoft.com/office/powerpoint/2010/main" val="66448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C6A1827-98BE-43D2-974B-BAD51FD478A4}" type="datetimeFigureOut">
              <a:rPr lang="tr-TR" smtClean="0"/>
              <a:t>18.08.2023</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4D4E50A2-9332-4828-8E5A-E63AE6829FEA}" type="slidenum">
              <a:rPr lang="tr-TR" smtClean="0"/>
              <a:t>‹#›</a:t>
            </a:fld>
            <a:endParaRPr lang="tr-TR" dirty="0"/>
          </a:p>
        </p:txBody>
      </p:sp>
    </p:spTree>
    <p:extLst>
      <p:ext uri="{BB962C8B-B14F-4D97-AF65-F5344CB8AC3E}">
        <p14:creationId xmlns:p14="http://schemas.microsoft.com/office/powerpoint/2010/main" val="3804326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0C6A1827-98BE-43D2-974B-BAD51FD478A4}" type="datetimeFigureOut">
              <a:rPr lang="tr-TR" smtClean="0"/>
              <a:t>18.08.2023</a:t>
            </a:fld>
            <a:endParaRPr lang="tr-TR"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tr-TR"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4D4E50A2-9332-4828-8E5A-E63AE6829FEA}" type="slidenum">
              <a:rPr lang="tr-TR" smtClean="0"/>
              <a:t>‹#›</a:t>
            </a:fld>
            <a:endParaRPr lang="tr-TR"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9678788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a:t>Asıl başlık stili için tıklatın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C6A1827-98BE-43D2-974B-BAD51FD478A4}" type="datetimeFigureOut">
              <a:rPr lang="tr-TR" smtClean="0"/>
              <a:t>18.08.2023</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4D4E50A2-9332-4828-8E5A-E63AE6829FEA}" type="slidenum">
              <a:rPr lang="tr-TR" smtClean="0"/>
              <a:t>‹#›</a:t>
            </a:fld>
            <a:endParaRPr lang="tr-TR" dirty="0"/>
          </a:p>
        </p:txBody>
      </p:sp>
    </p:spTree>
    <p:extLst>
      <p:ext uri="{BB962C8B-B14F-4D97-AF65-F5344CB8AC3E}">
        <p14:creationId xmlns:p14="http://schemas.microsoft.com/office/powerpoint/2010/main" val="1359970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0C6A1827-98BE-43D2-974B-BAD51FD478A4}" type="datetimeFigureOut">
              <a:rPr lang="tr-TR" smtClean="0"/>
              <a:t>18.08.2023</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4D4E50A2-9332-4828-8E5A-E63AE6829FEA}" type="slidenum">
              <a:rPr lang="tr-TR" smtClean="0"/>
              <a:t>‹#›</a:t>
            </a:fld>
            <a:endParaRPr lang="tr-TR" dirty="0"/>
          </a:p>
        </p:txBody>
      </p:sp>
    </p:spTree>
    <p:extLst>
      <p:ext uri="{BB962C8B-B14F-4D97-AF65-F5344CB8AC3E}">
        <p14:creationId xmlns:p14="http://schemas.microsoft.com/office/powerpoint/2010/main" val="1765122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0C6A1827-98BE-43D2-974B-BAD51FD478A4}" type="datetimeFigureOut">
              <a:rPr lang="tr-TR" smtClean="0"/>
              <a:t>18.08.2023</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4D4E50A2-9332-4828-8E5A-E63AE6829FEA}" type="slidenum">
              <a:rPr lang="tr-TR" smtClean="0"/>
              <a:t>‹#›</a:t>
            </a:fld>
            <a:endParaRPr lang="tr-TR" dirty="0"/>
          </a:p>
        </p:txBody>
      </p:sp>
    </p:spTree>
    <p:extLst>
      <p:ext uri="{BB962C8B-B14F-4D97-AF65-F5344CB8AC3E}">
        <p14:creationId xmlns:p14="http://schemas.microsoft.com/office/powerpoint/2010/main" val="3241365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6A1827-98BE-43D2-974B-BAD51FD478A4}" type="datetimeFigureOut">
              <a:rPr lang="tr-TR" smtClean="0"/>
              <a:t>18.08.2023</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4D4E50A2-9332-4828-8E5A-E63AE6829FEA}" type="slidenum">
              <a:rPr lang="tr-TR" smtClean="0"/>
              <a:t>‹#›</a:t>
            </a:fld>
            <a:endParaRPr lang="tr-TR" dirty="0"/>
          </a:p>
        </p:txBody>
      </p:sp>
    </p:spTree>
    <p:extLst>
      <p:ext uri="{BB962C8B-B14F-4D97-AF65-F5344CB8AC3E}">
        <p14:creationId xmlns:p14="http://schemas.microsoft.com/office/powerpoint/2010/main" val="626342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tr-TR"/>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0C6A1827-98BE-43D2-974B-BAD51FD478A4}" type="datetimeFigureOut">
              <a:rPr lang="tr-TR" smtClean="0"/>
              <a:t>18.08.2023</a:t>
            </a:fld>
            <a:endParaRPr lang="tr-TR"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tr-TR"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D4E50A2-9332-4828-8E5A-E63AE6829FEA}" type="slidenum">
              <a:rPr lang="tr-TR" smtClean="0"/>
              <a:t>‹#›</a:t>
            </a:fld>
            <a:endParaRPr lang="tr-TR"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13045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0C6A1827-98BE-43D2-974B-BAD51FD478A4}" type="datetimeFigureOut">
              <a:rPr lang="tr-TR" smtClean="0"/>
              <a:t>18.08.2023</a:t>
            </a:fld>
            <a:endParaRPr lang="tr-TR"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D4E50A2-9332-4828-8E5A-E63AE6829FEA}" type="slidenum">
              <a:rPr lang="tr-TR" smtClean="0"/>
              <a:t>‹#›</a:t>
            </a:fld>
            <a:endParaRPr lang="tr-TR"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79351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0C6A1827-98BE-43D2-974B-BAD51FD478A4}" type="datetimeFigureOut">
              <a:rPr lang="tr-TR" smtClean="0"/>
              <a:t>18.08.2023</a:t>
            </a:fld>
            <a:endParaRPr lang="tr-TR"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tr-TR"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4D4E50A2-9332-4828-8E5A-E63AE6829FEA}" type="slidenum">
              <a:rPr lang="tr-TR" smtClean="0"/>
              <a:t>‹#›</a:t>
            </a:fld>
            <a:endParaRPr lang="tr-TR"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6302462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101363" y="2461846"/>
            <a:ext cx="8053754" cy="1169551"/>
          </a:xfrm>
          <a:prstGeom prst="rect">
            <a:avLst/>
          </a:prstGeom>
          <a:noFill/>
        </p:spPr>
        <p:txBody>
          <a:bodyPr wrap="square" rtlCol="0">
            <a:spAutoFit/>
          </a:bodyPr>
          <a:lstStyle/>
          <a:p>
            <a:pPr algn="ctr"/>
            <a:r>
              <a:rPr lang="tr-TR" sz="2500" b="1" dirty="0">
                <a:solidFill>
                  <a:srgbClr val="FF0000"/>
                </a:solidFill>
                <a:latin typeface="Times New Roman" panose="02020603050405020304" pitchFamily="18" charset="0"/>
                <a:cs typeface="Times New Roman" panose="02020603050405020304" pitchFamily="18" charset="0"/>
              </a:rPr>
              <a:t>2022 YILI </a:t>
            </a:r>
            <a:r>
              <a:rPr lang="tr-TR" sz="2500" b="1" dirty="0" smtClean="0">
                <a:solidFill>
                  <a:srgbClr val="FF0000"/>
                </a:solidFill>
                <a:latin typeface="Times New Roman" panose="02020603050405020304" pitchFamily="18" charset="0"/>
                <a:cs typeface="Times New Roman" panose="02020603050405020304" pitchFamily="18" charset="0"/>
              </a:rPr>
              <a:t>EYLÜL </a:t>
            </a:r>
            <a:r>
              <a:rPr lang="tr-TR" sz="2500" b="1" dirty="0" smtClean="0">
                <a:solidFill>
                  <a:srgbClr val="FF0000"/>
                </a:solidFill>
                <a:latin typeface="Times New Roman" panose="02020603050405020304" pitchFamily="18" charset="0"/>
                <a:cs typeface="Times New Roman" panose="02020603050405020304" pitchFamily="18" charset="0"/>
              </a:rPr>
              <a:t>AYI</a:t>
            </a:r>
            <a:r>
              <a:rPr lang="tr-TR" sz="2500" b="1" dirty="0">
                <a:solidFill>
                  <a:srgbClr val="FF0000"/>
                </a:solidFill>
                <a:latin typeface="Times New Roman" panose="02020603050405020304" pitchFamily="18" charset="0"/>
                <a:cs typeface="Times New Roman" panose="02020603050405020304" pitchFamily="18" charset="0"/>
              </a:rPr>
              <a:t/>
            </a:r>
            <a:br>
              <a:rPr lang="tr-TR" sz="2500" b="1" dirty="0">
                <a:solidFill>
                  <a:srgbClr val="FF0000"/>
                </a:solidFill>
                <a:latin typeface="Times New Roman" panose="02020603050405020304" pitchFamily="18" charset="0"/>
                <a:cs typeface="Times New Roman" panose="02020603050405020304" pitchFamily="18" charset="0"/>
              </a:rPr>
            </a:br>
            <a:r>
              <a:rPr lang="tr-TR" sz="2500" b="1" dirty="0">
                <a:solidFill>
                  <a:srgbClr val="FF0000"/>
                </a:solidFill>
                <a:latin typeface="Times New Roman" panose="02020603050405020304" pitchFamily="18" charset="0"/>
                <a:cs typeface="Times New Roman" panose="02020603050405020304" pitchFamily="18" charset="0"/>
              </a:rPr>
              <a:t> FAALİYET RAPORU</a:t>
            </a:r>
            <a:r>
              <a:rPr lang="tr-TR" sz="2000" b="1" dirty="0">
                <a:solidFill>
                  <a:srgbClr val="FF0000"/>
                </a:solidFill>
                <a:latin typeface="Times New Roman" panose="02020603050405020304" pitchFamily="18" charset="0"/>
                <a:cs typeface="Times New Roman" panose="02020603050405020304" pitchFamily="18" charset="0"/>
              </a:rPr>
              <a:t/>
            </a:r>
            <a:br>
              <a:rPr lang="tr-TR" sz="2000" b="1" dirty="0">
                <a:solidFill>
                  <a:srgbClr val="FF0000"/>
                </a:solidFill>
                <a:latin typeface="Times New Roman" panose="02020603050405020304" pitchFamily="18" charset="0"/>
                <a:cs typeface="Times New Roman" panose="02020603050405020304" pitchFamily="18" charset="0"/>
              </a:rPr>
            </a:br>
            <a:endParaRPr lang="tr-TR"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8246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70497" y="377792"/>
            <a:ext cx="8513979" cy="526983"/>
          </a:xfrm>
        </p:spPr>
        <p:txBody>
          <a:bodyPr>
            <a:normAutofit fontScale="90000"/>
          </a:bodyPr>
          <a:lstStyle/>
          <a:p>
            <a:pPr algn="ctr"/>
            <a:r>
              <a:rPr lang="tr-TR" sz="2000" b="1" dirty="0">
                <a:solidFill>
                  <a:srgbClr val="FF0000"/>
                </a:solidFill>
              </a:rPr>
              <a:t>2022 </a:t>
            </a:r>
            <a:r>
              <a:rPr lang="tr-TR" sz="2000" b="1" dirty="0" smtClean="0">
                <a:solidFill>
                  <a:srgbClr val="FF0000"/>
                </a:solidFill>
              </a:rPr>
              <a:t>/EYLÜL AYINDA</a:t>
            </a:r>
            <a:r>
              <a:rPr lang="tr-TR" sz="2000" b="1" dirty="0" smtClean="0">
                <a:solidFill>
                  <a:srgbClr val="FF0000"/>
                </a:solidFill>
              </a:rPr>
              <a:t> </a:t>
            </a:r>
            <a:r>
              <a:rPr lang="tr-TR" sz="2000" b="1" dirty="0">
                <a:solidFill>
                  <a:srgbClr val="FF0000"/>
                </a:solidFill>
              </a:rPr>
              <a:t>ODAMIZ TARAFINDAN VERİLEN YERLİ MALI </a:t>
            </a:r>
            <a:r>
              <a:rPr lang="tr-TR" sz="2000" b="1" dirty="0" smtClean="0">
                <a:solidFill>
                  <a:srgbClr val="FF0000"/>
                </a:solidFill>
              </a:rPr>
              <a:t>BELGE İSTATİSTİĞİ</a:t>
            </a:r>
            <a:endParaRPr lang="tr-TR" sz="2000" dirty="0"/>
          </a:p>
        </p:txBody>
      </p:sp>
      <p:graphicFrame>
        <p:nvGraphicFramePr>
          <p:cNvPr id="4" name="Tablo 3"/>
          <p:cNvGraphicFramePr>
            <a:graphicFrameLocks noGrp="1"/>
          </p:cNvGraphicFramePr>
          <p:nvPr>
            <p:extLst>
              <p:ext uri="{D42A27DB-BD31-4B8C-83A1-F6EECF244321}">
                <p14:modId xmlns:p14="http://schemas.microsoft.com/office/powerpoint/2010/main" val="3570600118"/>
              </p:ext>
            </p:extLst>
          </p:nvPr>
        </p:nvGraphicFramePr>
        <p:xfrm>
          <a:off x="2170497" y="967339"/>
          <a:ext cx="8638138" cy="4930367"/>
        </p:xfrm>
        <a:graphic>
          <a:graphicData uri="http://schemas.openxmlformats.org/drawingml/2006/table">
            <a:tbl>
              <a:tblPr firstRow="1" bandRow="1">
                <a:tableStyleId>{5C22544A-7EE6-4342-B048-85BDC9FD1C3A}</a:tableStyleId>
              </a:tblPr>
              <a:tblGrid>
                <a:gridCol w="4319069">
                  <a:extLst>
                    <a:ext uri="{9D8B030D-6E8A-4147-A177-3AD203B41FA5}">
                      <a16:colId xmlns:a16="http://schemas.microsoft.com/office/drawing/2014/main" xmlns="" val="3441845267"/>
                    </a:ext>
                  </a:extLst>
                </a:gridCol>
                <a:gridCol w="4319069">
                  <a:extLst>
                    <a:ext uri="{9D8B030D-6E8A-4147-A177-3AD203B41FA5}">
                      <a16:colId xmlns:a16="http://schemas.microsoft.com/office/drawing/2014/main" xmlns="" val="102335425"/>
                    </a:ext>
                  </a:extLst>
                </a:gridCol>
              </a:tblGrid>
              <a:tr h="379259">
                <a:tc>
                  <a:txBody>
                    <a:bodyPr/>
                    <a:lstStyle/>
                    <a:p>
                      <a:pPr algn="ctr"/>
                      <a:r>
                        <a:rPr lang="tr-TR" dirty="0">
                          <a:solidFill>
                            <a:srgbClr val="FF0000"/>
                          </a:solidFill>
                        </a:rPr>
                        <a:t>AYLAR</a:t>
                      </a:r>
                    </a:p>
                  </a:txBody>
                  <a:tcPr>
                    <a:solidFill>
                      <a:schemeClr val="bg1">
                        <a:lumMod val="85000"/>
                      </a:schemeClr>
                    </a:solidFill>
                  </a:tcPr>
                </a:tc>
                <a:tc>
                  <a:txBody>
                    <a:bodyPr/>
                    <a:lstStyle/>
                    <a:p>
                      <a:pPr algn="ctr"/>
                      <a:r>
                        <a:rPr lang="tr-TR" dirty="0">
                          <a:solidFill>
                            <a:srgbClr val="FF0000"/>
                          </a:solidFill>
                        </a:rPr>
                        <a:t>ADET</a:t>
                      </a:r>
                    </a:p>
                  </a:txBody>
                  <a:tcPr>
                    <a:solidFill>
                      <a:schemeClr val="bg1">
                        <a:lumMod val="85000"/>
                      </a:schemeClr>
                    </a:solidFill>
                  </a:tcPr>
                </a:tc>
                <a:extLst>
                  <a:ext uri="{0D108BD9-81ED-4DB2-BD59-A6C34878D82A}">
                    <a16:rowId xmlns:a16="http://schemas.microsoft.com/office/drawing/2014/main" xmlns="" val="2777374894"/>
                  </a:ext>
                </a:extLst>
              </a:tr>
              <a:tr h="379259">
                <a:tc>
                  <a:txBody>
                    <a:bodyPr/>
                    <a:lstStyle/>
                    <a:p>
                      <a:pPr algn="ctr"/>
                      <a:r>
                        <a:rPr lang="tr-TR" dirty="0"/>
                        <a:t>OCAK</a:t>
                      </a:r>
                    </a:p>
                  </a:txBody>
                  <a:tcPr/>
                </a:tc>
                <a:tc>
                  <a:txBody>
                    <a:bodyPr/>
                    <a:lstStyle/>
                    <a:p>
                      <a:pPr algn="ctr"/>
                      <a:r>
                        <a:rPr lang="tr-TR" dirty="0"/>
                        <a:t>0</a:t>
                      </a:r>
                    </a:p>
                  </a:txBody>
                  <a:tcPr/>
                </a:tc>
                <a:extLst>
                  <a:ext uri="{0D108BD9-81ED-4DB2-BD59-A6C34878D82A}">
                    <a16:rowId xmlns:a16="http://schemas.microsoft.com/office/drawing/2014/main" xmlns="" val="3993819357"/>
                  </a:ext>
                </a:extLst>
              </a:tr>
              <a:tr h="379259">
                <a:tc>
                  <a:txBody>
                    <a:bodyPr/>
                    <a:lstStyle/>
                    <a:p>
                      <a:pPr algn="ctr"/>
                      <a:r>
                        <a:rPr lang="tr-TR" dirty="0"/>
                        <a:t>ŞUBAT</a:t>
                      </a:r>
                    </a:p>
                  </a:txBody>
                  <a:tcPr/>
                </a:tc>
                <a:tc>
                  <a:txBody>
                    <a:bodyPr/>
                    <a:lstStyle/>
                    <a:p>
                      <a:pPr algn="ctr"/>
                      <a:r>
                        <a:rPr lang="tr-TR" dirty="0"/>
                        <a:t>1</a:t>
                      </a:r>
                    </a:p>
                  </a:txBody>
                  <a:tcPr/>
                </a:tc>
                <a:extLst>
                  <a:ext uri="{0D108BD9-81ED-4DB2-BD59-A6C34878D82A}">
                    <a16:rowId xmlns:a16="http://schemas.microsoft.com/office/drawing/2014/main" xmlns="" val="1155971425"/>
                  </a:ext>
                </a:extLst>
              </a:tr>
              <a:tr h="379259">
                <a:tc>
                  <a:txBody>
                    <a:bodyPr/>
                    <a:lstStyle/>
                    <a:p>
                      <a:pPr algn="ctr"/>
                      <a:r>
                        <a:rPr lang="tr-TR" dirty="0"/>
                        <a:t>MART</a:t>
                      </a:r>
                    </a:p>
                  </a:txBody>
                  <a:tcPr/>
                </a:tc>
                <a:tc>
                  <a:txBody>
                    <a:bodyPr/>
                    <a:lstStyle/>
                    <a:p>
                      <a:pPr algn="ctr"/>
                      <a:r>
                        <a:rPr lang="tr-TR" dirty="0"/>
                        <a:t>1</a:t>
                      </a:r>
                    </a:p>
                  </a:txBody>
                  <a:tcPr/>
                </a:tc>
                <a:extLst>
                  <a:ext uri="{0D108BD9-81ED-4DB2-BD59-A6C34878D82A}">
                    <a16:rowId xmlns:a16="http://schemas.microsoft.com/office/drawing/2014/main" xmlns="" val="3613797812"/>
                  </a:ext>
                </a:extLst>
              </a:tr>
              <a:tr h="379259">
                <a:tc>
                  <a:txBody>
                    <a:bodyPr/>
                    <a:lstStyle/>
                    <a:p>
                      <a:pPr algn="ctr"/>
                      <a:r>
                        <a:rPr lang="tr-TR" dirty="0"/>
                        <a:t>NİSAN </a:t>
                      </a:r>
                    </a:p>
                  </a:txBody>
                  <a:tcPr/>
                </a:tc>
                <a:tc>
                  <a:txBody>
                    <a:bodyPr/>
                    <a:lstStyle/>
                    <a:p>
                      <a:pPr algn="ctr"/>
                      <a:r>
                        <a:rPr lang="tr-TR" dirty="0"/>
                        <a:t>0</a:t>
                      </a:r>
                    </a:p>
                  </a:txBody>
                  <a:tcPr/>
                </a:tc>
                <a:extLst>
                  <a:ext uri="{0D108BD9-81ED-4DB2-BD59-A6C34878D82A}">
                    <a16:rowId xmlns:a16="http://schemas.microsoft.com/office/drawing/2014/main" xmlns="" val="767356591"/>
                  </a:ext>
                </a:extLst>
              </a:tr>
              <a:tr h="379259">
                <a:tc>
                  <a:txBody>
                    <a:bodyPr/>
                    <a:lstStyle/>
                    <a:p>
                      <a:pPr algn="ctr"/>
                      <a:r>
                        <a:rPr lang="tr-TR" dirty="0"/>
                        <a:t>MAYIS</a:t>
                      </a:r>
                    </a:p>
                  </a:txBody>
                  <a:tcPr/>
                </a:tc>
                <a:tc>
                  <a:txBody>
                    <a:bodyPr/>
                    <a:lstStyle/>
                    <a:p>
                      <a:pPr algn="ctr"/>
                      <a:r>
                        <a:rPr lang="tr-TR" dirty="0"/>
                        <a:t>1</a:t>
                      </a:r>
                    </a:p>
                  </a:txBody>
                  <a:tcPr/>
                </a:tc>
                <a:extLst>
                  <a:ext uri="{0D108BD9-81ED-4DB2-BD59-A6C34878D82A}">
                    <a16:rowId xmlns:a16="http://schemas.microsoft.com/office/drawing/2014/main" xmlns="" val="272653049"/>
                  </a:ext>
                </a:extLst>
              </a:tr>
              <a:tr h="379259">
                <a:tc>
                  <a:txBody>
                    <a:bodyPr/>
                    <a:lstStyle/>
                    <a:p>
                      <a:pPr algn="ctr"/>
                      <a:r>
                        <a:rPr lang="tr-TR" dirty="0"/>
                        <a:t>HAZİRAN</a:t>
                      </a:r>
                    </a:p>
                  </a:txBody>
                  <a:tcPr/>
                </a:tc>
                <a:tc>
                  <a:txBody>
                    <a:bodyPr/>
                    <a:lstStyle/>
                    <a:p>
                      <a:pPr algn="ctr"/>
                      <a:r>
                        <a:rPr lang="tr-TR" dirty="0"/>
                        <a:t>1</a:t>
                      </a:r>
                    </a:p>
                  </a:txBody>
                  <a:tcPr/>
                </a:tc>
                <a:extLst>
                  <a:ext uri="{0D108BD9-81ED-4DB2-BD59-A6C34878D82A}">
                    <a16:rowId xmlns:a16="http://schemas.microsoft.com/office/drawing/2014/main" xmlns="" val="3014800021"/>
                  </a:ext>
                </a:extLst>
              </a:tr>
              <a:tr h="379259">
                <a:tc>
                  <a:txBody>
                    <a:bodyPr/>
                    <a:lstStyle/>
                    <a:p>
                      <a:pPr algn="ctr"/>
                      <a:r>
                        <a:rPr lang="tr-TR" dirty="0"/>
                        <a:t>TEMMUZ</a:t>
                      </a:r>
                    </a:p>
                  </a:txBody>
                  <a:tcPr/>
                </a:tc>
                <a:tc>
                  <a:txBody>
                    <a:bodyPr/>
                    <a:lstStyle/>
                    <a:p>
                      <a:pPr algn="ctr"/>
                      <a:r>
                        <a:rPr lang="tr-TR" dirty="0"/>
                        <a:t>0</a:t>
                      </a:r>
                    </a:p>
                  </a:txBody>
                  <a:tcPr/>
                </a:tc>
                <a:extLst>
                  <a:ext uri="{0D108BD9-81ED-4DB2-BD59-A6C34878D82A}">
                    <a16:rowId xmlns:a16="http://schemas.microsoft.com/office/drawing/2014/main" xmlns="" val="3328884933"/>
                  </a:ext>
                </a:extLst>
              </a:tr>
              <a:tr h="379259">
                <a:tc>
                  <a:txBody>
                    <a:bodyPr/>
                    <a:lstStyle/>
                    <a:p>
                      <a:pPr algn="ctr"/>
                      <a:r>
                        <a:rPr lang="tr-TR" dirty="0"/>
                        <a:t>AĞUSTOS</a:t>
                      </a:r>
                    </a:p>
                  </a:txBody>
                  <a:tcPr/>
                </a:tc>
                <a:tc>
                  <a:txBody>
                    <a:bodyPr/>
                    <a:lstStyle/>
                    <a:p>
                      <a:pPr algn="ctr"/>
                      <a:r>
                        <a:rPr lang="tr-TR" dirty="0" smtClean="0"/>
                        <a:t>0</a:t>
                      </a:r>
                      <a:endParaRPr lang="tr-TR" dirty="0"/>
                    </a:p>
                  </a:txBody>
                  <a:tcPr/>
                </a:tc>
                <a:extLst>
                  <a:ext uri="{0D108BD9-81ED-4DB2-BD59-A6C34878D82A}">
                    <a16:rowId xmlns:a16="http://schemas.microsoft.com/office/drawing/2014/main" xmlns="" val="3223836443"/>
                  </a:ext>
                </a:extLst>
              </a:tr>
              <a:tr h="379259">
                <a:tc>
                  <a:txBody>
                    <a:bodyPr/>
                    <a:lstStyle/>
                    <a:p>
                      <a:pPr algn="ctr"/>
                      <a:r>
                        <a:rPr lang="tr-TR" dirty="0"/>
                        <a:t>EYLÜL</a:t>
                      </a:r>
                    </a:p>
                  </a:txBody>
                  <a:tcPr/>
                </a:tc>
                <a:tc>
                  <a:txBody>
                    <a:bodyPr/>
                    <a:lstStyle/>
                    <a:p>
                      <a:pPr algn="ctr"/>
                      <a:r>
                        <a:rPr lang="tr-TR" dirty="0" smtClean="0"/>
                        <a:t>2</a:t>
                      </a:r>
                      <a:endParaRPr lang="tr-TR" dirty="0"/>
                    </a:p>
                  </a:txBody>
                  <a:tcPr/>
                </a:tc>
                <a:extLst>
                  <a:ext uri="{0D108BD9-81ED-4DB2-BD59-A6C34878D82A}">
                    <a16:rowId xmlns:a16="http://schemas.microsoft.com/office/drawing/2014/main" xmlns="" val="633478681"/>
                  </a:ext>
                </a:extLst>
              </a:tr>
              <a:tr h="379259">
                <a:tc>
                  <a:txBody>
                    <a:bodyPr/>
                    <a:lstStyle/>
                    <a:p>
                      <a:pPr algn="ctr"/>
                      <a:r>
                        <a:rPr lang="tr-TR" dirty="0"/>
                        <a:t>EKİM </a:t>
                      </a:r>
                    </a:p>
                  </a:txBody>
                  <a:tcPr/>
                </a:tc>
                <a:tc>
                  <a:txBody>
                    <a:bodyPr/>
                    <a:lstStyle/>
                    <a:p>
                      <a:pPr algn="ctr"/>
                      <a:endParaRPr lang="tr-TR" dirty="0"/>
                    </a:p>
                  </a:txBody>
                  <a:tcPr/>
                </a:tc>
                <a:extLst>
                  <a:ext uri="{0D108BD9-81ED-4DB2-BD59-A6C34878D82A}">
                    <a16:rowId xmlns:a16="http://schemas.microsoft.com/office/drawing/2014/main" xmlns="" val="3286095708"/>
                  </a:ext>
                </a:extLst>
              </a:tr>
              <a:tr h="379259">
                <a:tc>
                  <a:txBody>
                    <a:bodyPr/>
                    <a:lstStyle/>
                    <a:p>
                      <a:pPr algn="ctr"/>
                      <a:r>
                        <a:rPr lang="tr-TR" dirty="0"/>
                        <a:t>KASIM</a:t>
                      </a:r>
                    </a:p>
                  </a:txBody>
                  <a:tcPr/>
                </a:tc>
                <a:tc>
                  <a:txBody>
                    <a:bodyPr/>
                    <a:lstStyle/>
                    <a:p>
                      <a:pPr algn="ctr"/>
                      <a:endParaRPr lang="tr-TR" dirty="0"/>
                    </a:p>
                  </a:txBody>
                  <a:tcPr/>
                </a:tc>
                <a:extLst>
                  <a:ext uri="{0D108BD9-81ED-4DB2-BD59-A6C34878D82A}">
                    <a16:rowId xmlns:a16="http://schemas.microsoft.com/office/drawing/2014/main" xmlns="" val="3482913538"/>
                  </a:ext>
                </a:extLst>
              </a:tr>
              <a:tr h="379259">
                <a:tc>
                  <a:txBody>
                    <a:bodyPr/>
                    <a:lstStyle/>
                    <a:p>
                      <a:pPr algn="ctr"/>
                      <a:r>
                        <a:rPr lang="tr-TR" dirty="0"/>
                        <a:t>ARALIK</a:t>
                      </a:r>
                    </a:p>
                  </a:txBody>
                  <a:tcPr/>
                </a:tc>
                <a:tc>
                  <a:txBody>
                    <a:bodyPr/>
                    <a:lstStyle/>
                    <a:p>
                      <a:pPr algn="ctr"/>
                      <a:endParaRPr lang="tr-TR" dirty="0"/>
                    </a:p>
                  </a:txBody>
                  <a:tcPr/>
                </a:tc>
                <a:extLst>
                  <a:ext uri="{0D108BD9-81ED-4DB2-BD59-A6C34878D82A}">
                    <a16:rowId xmlns:a16="http://schemas.microsoft.com/office/drawing/2014/main" xmlns="" val="3522558694"/>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2959665158"/>
              </p:ext>
            </p:extLst>
          </p:nvPr>
        </p:nvGraphicFramePr>
        <p:xfrm>
          <a:off x="2170497" y="5960270"/>
          <a:ext cx="8638138" cy="365760"/>
        </p:xfrm>
        <a:graphic>
          <a:graphicData uri="http://schemas.openxmlformats.org/drawingml/2006/table">
            <a:tbl>
              <a:tblPr firstRow="1" bandRow="1">
                <a:tableStyleId>{5C22544A-7EE6-4342-B048-85BDC9FD1C3A}</a:tableStyleId>
              </a:tblPr>
              <a:tblGrid>
                <a:gridCol w="4319069">
                  <a:extLst>
                    <a:ext uri="{9D8B030D-6E8A-4147-A177-3AD203B41FA5}">
                      <a16:colId xmlns:a16="http://schemas.microsoft.com/office/drawing/2014/main" xmlns="" val="2337567646"/>
                    </a:ext>
                  </a:extLst>
                </a:gridCol>
                <a:gridCol w="4319069">
                  <a:extLst>
                    <a:ext uri="{9D8B030D-6E8A-4147-A177-3AD203B41FA5}">
                      <a16:colId xmlns:a16="http://schemas.microsoft.com/office/drawing/2014/main" xmlns="" val="2726329670"/>
                    </a:ext>
                  </a:extLst>
                </a:gridCol>
              </a:tblGrid>
              <a:tr h="271743">
                <a:tc>
                  <a:txBody>
                    <a:bodyPr/>
                    <a:lstStyle/>
                    <a:p>
                      <a:pPr algn="ctr"/>
                      <a:r>
                        <a:rPr lang="tr-TR" b="0" dirty="0">
                          <a:solidFill>
                            <a:srgbClr val="FF0000"/>
                          </a:solidFill>
                        </a:rPr>
                        <a:t>TOPLAM</a:t>
                      </a:r>
                    </a:p>
                  </a:txBody>
                  <a:tcPr>
                    <a:solidFill>
                      <a:schemeClr val="bg1">
                        <a:lumMod val="85000"/>
                      </a:schemeClr>
                    </a:solidFill>
                  </a:tcPr>
                </a:tc>
                <a:tc>
                  <a:txBody>
                    <a:bodyPr/>
                    <a:lstStyle/>
                    <a:p>
                      <a:pPr algn="ctr"/>
                      <a:r>
                        <a:rPr lang="tr-TR" b="0" dirty="0">
                          <a:solidFill>
                            <a:srgbClr val="FF0000"/>
                          </a:solidFill>
                        </a:rPr>
                        <a:t>6</a:t>
                      </a:r>
                    </a:p>
                  </a:txBody>
                  <a:tcPr>
                    <a:solidFill>
                      <a:schemeClr val="bg1">
                        <a:lumMod val="85000"/>
                      </a:schemeClr>
                    </a:solidFill>
                  </a:tcPr>
                </a:tc>
                <a:extLst>
                  <a:ext uri="{0D108BD9-81ED-4DB2-BD59-A6C34878D82A}">
                    <a16:rowId xmlns:a16="http://schemas.microsoft.com/office/drawing/2014/main" xmlns="" val="638552688"/>
                  </a:ext>
                </a:extLst>
              </a:tr>
            </a:tbl>
          </a:graphicData>
        </a:graphic>
      </p:graphicFrame>
    </p:spTree>
    <p:extLst>
      <p:ext uri="{BB962C8B-B14F-4D97-AF65-F5344CB8AC3E}">
        <p14:creationId xmlns:p14="http://schemas.microsoft.com/office/powerpoint/2010/main" val="1184743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79805" y="279133"/>
            <a:ext cx="6512835" cy="317633"/>
          </a:xfrm>
        </p:spPr>
        <p:txBody>
          <a:bodyPr>
            <a:normAutofit fontScale="90000"/>
          </a:bodyPr>
          <a:lstStyle/>
          <a:p>
            <a:pPr algn="ctr"/>
            <a:r>
              <a:rPr lang="tr-TR" sz="2000" b="1" dirty="0" smtClean="0">
                <a:solidFill>
                  <a:srgbClr val="FF0000"/>
                </a:solidFill>
              </a:rPr>
              <a:t>2022/EYLÜL AYI İŞ </a:t>
            </a:r>
            <a:r>
              <a:rPr lang="tr-TR" sz="2000" b="1" dirty="0">
                <a:solidFill>
                  <a:srgbClr val="FF0000"/>
                </a:solidFill>
              </a:rPr>
              <a:t>MAKİNESİ </a:t>
            </a:r>
            <a:r>
              <a:rPr lang="tr-TR" sz="2000" b="1" dirty="0" smtClean="0">
                <a:solidFill>
                  <a:srgbClr val="FF0000"/>
                </a:solidFill>
              </a:rPr>
              <a:t>TESCİL İSTATİSTİĞİ</a:t>
            </a:r>
            <a:endParaRPr lang="tr-TR" sz="2000" dirty="0">
              <a:solidFill>
                <a:srgbClr val="FF0000"/>
              </a:solidFill>
            </a:endParaRPr>
          </a:p>
        </p:txBody>
      </p:sp>
      <p:graphicFrame>
        <p:nvGraphicFramePr>
          <p:cNvPr id="5" name="Tablo 4"/>
          <p:cNvGraphicFramePr>
            <a:graphicFrameLocks noGrp="1"/>
          </p:cNvGraphicFramePr>
          <p:nvPr>
            <p:extLst>
              <p:ext uri="{D42A27DB-BD31-4B8C-83A1-F6EECF244321}">
                <p14:modId xmlns:p14="http://schemas.microsoft.com/office/powerpoint/2010/main" val="1714573324"/>
              </p:ext>
            </p:extLst>
          </p:nvPr>
        </p:nvGraphicFramePr>
        <p:xfrm>
          <a:off x="2334127" y="678581"/>
          <a:ext cx="8638138" cy="4930367"/>
        </p:xfrm>
        <a:graphic>
          <a:graphicData uri="http://schemas.openxmlformats.org/drawingml/2006/table">
            <a:tbl>
              <a:tblPr firstRow="1" bandRow="1">
                <a:tableStyleId>{5C22544A-7EE6-4342-B048-85BDC9FD1C3A}</a:tableStyleId>
              </a:tblPr>
              <a:tblGrid>
                <a:gridCol w="4319069">
                  <a:extLst>
                    <a:ext uri="{9D8B030D-6E8A-4147-A177-3AD203B41FA5}">
                      <a16:colId xmlns:a16="http://schemas.microsoft.com/office/drawing/2014/main" xmlns="" val="639345275"/>
                    </a:ext>
                  </a:extLst>
                </a:gridCol>
                <a:gridCol w="4319069">
                  <a:extLst>
                    <a:ext uri="{9D8B030D-6E8A-4147-A177-3AD203B41FA5}">
                      <a16:colId xmlns:a16="http://schemas.microsoft.com/office/drawing/2014/main" xmlns="" val="1051304119"/>
                    </a:ext>
                  </a:extLst>
                </a:gridCol>
              </a:tblGrid>
              <a:tr h="379259">
                <a:tc>
                  <a:txBody>
                    <a:bodyPr/>
                    <a:lstStyle/>
                    <a:p>
                      <a:pPr algn="ctr"/>
                      <a:r>
                        <a:rPr lang="tr-TR" dirty="0">
                          <a:solidFill>
                            <a:srgbClr val="FF0000"/>
                          </a:solidFill>
                        </a:rPr>
                        <a:t>AYLAR</a:t>
                      </a:r>
                    </a:p>
                  </a:txBody>
                  <a:tcPr>
                    <a:solidFill>
                      <a:schemeClr val="bg1">
                        <a:lumMod val="85000"/>
                      </a:schemeClr>
                    </a:solidFill>
                  </a:tcPr>
                </a:tc>
                <a:tc>
                  <a:txBody>
                    <a:bodyPr/>
                    <a:lstStyle/>
                    <a:p>
                      <a:pPr algn="ctr"/>
                      <a:r>
                        <a:rPr lang="tr-TR" dirty="0">
                          <a:solidFill>
                            <a:srgbClr val="FF0000"/>
                          </a:solidFill>
                        </a:rPr>
                        <a:t>ADET</a:t>
                      </a:r>
                    </a:p>
                  </a:txBody>
                  <a:tcPr>
                    <a:solidFill>
                      <a:schemeClr val="bg1">
                        <a:lumMod val="85000"/>
                      </a:schemeClr>
                    </a:solidFill>
                  </a:tcPr>
                </a:tc>
                <a:extLst>
                  <a:ext uri="{0D108BD9-81ED-4DB2-BD59-A6C34878D82A}">
                    <a16:rowId xmlns:a16="http://schemas.microsoft.com/office/drawing/2014/main" xmlns="" val="4238850361"/>
                  </a:ext>
                </a:extLst>
              </a:tr>
              <a:tr h="379259">
                <a:tc>
                  <a:txBody>
                    <a:bodyPr/>
                    <a:lstStyle/>
                    <a:p>
                      <a:pPr algn="ctr"/>
                      <a:r>
                        <a:rPr lang="tr-TR" dirty="0"/>
                        <a:t>OCAK</a:t>
                      </a:r>
                    </a:p>
                  </a:txBody>
                  <a:tcPr/>
                </a:tc>
                <a:tc>
                  <a:txBody>
                    <a:bodyPr/>
                    <a:lstStyle/>
                    <a:p>
                      <a:pPr algn="ctr"/>
                      <a:r>
                        <a:rPr lang="tr-TR" dirty="0"/>
                        <a:t>3</a:t>
                      </a:r>
                    </a:p>
                  </a:txBody>
                  <a:tcPr/>
                </a:tc>
                <a:extLst>
                  <a:ext uri="{0D108BD9-81ED-4DB2-BD59-A6C34878D82A}">
                    <a16:rowId xmlns:a16="http://schemas.microsoft.com/office/drawing/2014/main" xmlns="" val="1269965859"/>
                  </a:ext>
                </a:extLst>
              </a:tr>
              <a:tr h="379259">
                <a:tc>
                  <a:txBody>
                    <a:bodyPr/>
                    <a:lstStyle/>
                    <a:p>
                      <a:pPr algn="ctr"/>
                      <a:r>
                        <a:rPr lang="tr-TR" dirty="0"/>
                        <a:t>ŞUBAT</a:t>
                      </a:r>
                    </a:p>
                  </a:txBody>
                  <a:tcPr/>
                </a:tc>
                <a:tc>
                  <a:txBody>
                    <a:bodyPr/>
                    <a:lstStyle/>
                    <a:p>
                      <a:pPr algn="ctr"/>
                      <a:r>
                        <a:rPr lang="tr-TR" dirty="0"/>
                        <a:t>6</a:t>
                      </a:r>
                    </a:p>
                  </a:txBody>
                  <a:tcPr/>
                </a:tc>
                <a:extLst>
                  <a:ext uri="{0D108BD9-81ED-4DB2-BD59-A6C34878D82A}">
                    <a16:rowId xmlns:a16="http://schemas.microsoft.com/office/drawing/2014/main" xmlns="" val="1506095814"/>
                  </a:ext>
                </a:extLst>
              </a:tr>
              <a:tr h="379259">
                <a:tc>
                  <a:txBody>
                    <a:bodyPr/>
                    <a:lstStyle/>
                    <a:p>
                      <a:pPr algn="ctr"/>
                      <a:r>
                        <a:rPr lang="tr-TR" dirty="0"/>
                        <a:t>MART</a:t>
                      </a:r>
                    </a:p>
                  </a:txBody>
                  <a:tcPr/>
                </a:tc>
                <a:tc>
                  <a:txBody>
                    <a:bodyPr/>
                    <a:lstStyle/>
                    <a:p>
                      <a:pPr algn="ctr"/>
                      <a:r>
                        <a:rPr lang="tr-TR" dirty="0"/>
                        <a:t>5</a:t>
                      </a:r>
                    </a:p>
                  </a:txBody>
                  <a:tcPr/>
                </a:tc>
                <a:extLst>
                  <a:ext uri="{0D108BD9-81ED-4DB2-BD59-A6C34878D82A}">
                    <a16:rowId xmlns:a16="http://schemas.microsoft.com/office/drawing/2014/main" xmlns="" val="14114867"/>
                  </a:ext>
                </a:extLst>
              </a:tr>
              <a:tr h="379259">
                <a:tc>
                  <a:txBody>
                    <a:bodyPr/>
                    <a:lstStyle/>
                    <a:p>
                      <a:pPr algn="ctr"/>
                      <a:r>
                        <a:rPr lang="tr-TR" dirty="0"/>
                        <a:t>NİSAN </a:t>
                      </a:r>
                    </a:p>
                  </a:txBody>
                  <a:tcPr/>
                </a:tc>
                <a:tc>
                  <a:txBody>
                    <a:bodyPr/>
                    <a:lstStyle/>
                    <a:p>
                      <a:pPr algn="ctr"/>
                      <a:r>
                        <a:rPr lang="tr-TR" dirty="0"/>
                        <a:t>4</a:t>
                      </a:r>
                    </a:p>
                  </a:txBody>
                  <a:tcPr/>
                </a:tc>
                <a:extLst>
                  <a:ext uri="{0D108BD9-81ED-4DB2-BD59-A6C34878D82A}">
                    <a16:rowId xmlns:a16="http://schemas.microsoft.com/office/drawing/2014/main" xmlns="" val="1555637217"/>
                  </a:ext>
                </a:extLst>
              </a:tr>
              <a:tr h="379259">
                <a:tc>
                  <a:txBody>
                    <a:bodyPr/>
                    <a:lstStyle/>
                    <a:p>
                      <a:pPr algn="ctr"/>
                      <a:r>
                        <a:rPr lang="tr-TR" dirty="0"/>
                        <a:t>MAYIS</a:t>
                      </a:r>
                    </a:p>
                  </a:txBody>
                  <a:tcPr/>
                </a:tc>
                <a:tc>
                  <a:txBody>
                    <a:bodyPr/>
                    <a:lstStyle/>
                    <a:p>
                      <a:pPr algn="ctr"/>
                      <a:r>
                        <a:rPr lang="tr-TR" dirty="0"/>
                        <a:t>3</a:t>
                      </a:r>
                    </a:p>
                  </a:txBody>
                  <a:tcPr/>
                </a:tc>
                <a:extLst>
                  <a:ext uri="{0D108BD9-81ED-4DB2-BD59-A6C34878D82A}">
                    <a16:rowId xmlns:a16="http://schemas.microsoft.com/office/drawing/2014/main" xmlns="" val="413602120"/>
                  </a:ext>
                </a:extLst>
              </a:tr>
              <a:tr h="379259">
                <a:tc>
                  <a:txBody>
                    <a:bodyPr/>
                    <a:lstStyle/>
                    <a:p>
                      <a:pPr algn="ctr"/>
                      <a:r>
                        <a:rPr lang="tr-TR" dirty="0"/>
                        <a:t>HAZİRAN</a:t>
                      </a:r>
                    </a:p>
                  </a:txBody>
                  <a:tcPr/>
                </a:tc>
                <a:tc>
                  <a:txBody>
                    <a:bodyPr/>
                    <a:lstStyle/>
                    <a:p>
                      <a:pPr algn="ctr"/>
                      <a:r>
                        <a:rPr lang="tr-TR" dirty="0"/>
                        <a:t>1</a:t>
                      </a:r>
                    </a:p>
                  </a:txBody>
                  <a:tcPr/>
                </a:tc>
                <a:extLst>
                  <a:ext uri="{0D108BD9-81ED-4DB2-BD59-A6C34878D82A}">
                    <a16:rowId xmlns:a16="http://schemas.microsoft.com/office/drawing/2014/main" xmlns="" val="690848860"/>
                  </a:ext>
                </a:extLst>
              </a:tr>
              <a:tr h="379259">
                <a:tc>
                  <a:txBody>
                    <a:bodyPr/>
                    <a:lstStyle/>
                    <a:p>
                      <a:pPr algn="ctr"/>
                      <a:r>
                        <a:rPr lang="tr-TR" dirty="0"/>
                        <a:t>TEMMUZ</a:t>
                      </a:r>
                    </a:p>
                  </a:txBody>
                  <a:tcPr/>
                </a:tc>
                <a:tc>
                  <a:txBody>
                    <a:bodyPr/>
                    <a:lstStyle/>
                    <a:p>
                      <a:pPr algn="ctr"/>
                      <a:r>
                        <a:rPr lang="tr-TR" dirty="0"/>
                        <a:t>5</a:t>
                      </a:r>
                    </a:p>
                  </a:txBody>
                  <a:tcPr/>
                </a:tc>
                <a:extLst>
                  <a:ext uri="{0D108BD9-81ED-4DB2-BD59-A6C34878D82A}">
                    <a16:rowId xmlns:a16="http://schemas.microsoft.com/office/drawing/2014/main" xmlns="" val="2971952690"/>
                  </a:ext>
                </a:extLst>
              </a:tr>
              <a:tr h="379259">
                <a:tc>
                  <a:txBody>
                    <a:bodyPr/>
                    <a:lstStyle/>
                    <a:p>
                      <a:pPr algn="ctr"/>
                      <a:r>
                        <a:rPr lang="tr-TR" dirty="0"/>
                        <a:t>AĞUSTOS</a:t>
                      </a:r>
                    </a:p>
                  </a:txBody>
                  <a:tcPr/>
                </a:tc>
                <a:tc>
                  <a:txBody>
                    <a:bodyPr/>
                    <a:lstStyle/>
                    <a:p>
                      <a:pPr algn="ctr"/>
                      <a:r>
                        <a:rPr lang="tr-TR" dirty="0"/>
                        <a:t>3</a:t>
                      </a:r>
                    </a:p>
                  </a:txBody>
                  <a:tcPr/>
                </a:tc>
                <a:extLst>
                  <a:ext uri="{0D108BD9-81ED-4DB2-BD59-A6C34878D82A}">
                    <a16:rowId xmlns:a16="http://schemas.microsoft.com/office/drawing/2014/main" xmlns="" val="1476765999"/>
                  </a:ext>
                </a:extLst>
              </a:tr>
              <a:tr h="379259">
                <a:tc>
                  <a:txBody>
                    <a:bodyPr/>
                    <a:lstStyle/>
                    <a:p>
                      <a:pPr algn="ctr"/>
                      <a:r>
                        <a:rPr lang="tr-TR" dirty="0"/>
                        <a:t>EYLÜL</a:t>
                      </a:r>
                    </a:p>
                  </a:txBody>
                  <a:tcPr/>
                </a:tc>
                <a:tc>
                  <a:txBody>
                    <a:bodyPr/>
                    <a:lstStyle/>
                    <a:p>
                      <a:pPr algn="ctr"/>
                      <a:r>
                        <a:rPr lang="tr-TR" dirty="0" smtClean="0"/>
                        <a:t>4</a:t>
                      </a:r>
                      <a:endParaRPr lang="tr-TR" dirty="0"/>
                    </a:p>
                  </a:txBody>
                  <a:tcPr/>
                </a:tc>
                <a:extLst>
                  <a:ext uri="{0D108BD9-81ED-4DB2-BD59-A6C34878D82A}">
                    <a16:rowId xmlns:a16="http://schemas.microsoft.com/office/drawing/2014/main" xmlns="" val="2256496755"/>
                  </a:ext>
                </a:extLst>
              </a:tr>
              <a:tr h="379259">
                <a:tc>
                  <a:txBody>
                    <a:bodyPr/>
                    <a:lstStyle/>
                    <a:p>
                      <a:pPr algn="ctr"/>
                      <a:r>
                        <a:rPr lang="tr-TR" dirty="0"/>
                        <a:t>EKİM </a:t>
                      </a:r>
                    </a:p>
                  </a:txBody>
                  <a:tcPr/>
                </a:tc>
                <a:tc>
                  <a:txBody>
                    <a:bodyPr/>
                    <a:lstStyle/>
                    <a:p>
                      <a:pPr algn="ctr"/>
                      <a:endParaRPr lang="tr-TR" dirty="0"/>
                    </a:p>
                  </a:txBody>
                  <a:tcPr/>
                </a:tc>
                <a:extLst>
                  <a:ext uri="{0D108BD9-81ED-4DB2-BD59-A6C34878D82A}">
                    <a16:rowId xmlns:a16="http://schemas.microsoft.com/office/drawing/2014/main" xmlns="" val="1088528432"/>
                  </a:ext>
                </a:extLst>
              </a:tr>
              <a:tr h="379259">
                <a:tc>
                  <a:txBody>
                    <a:bodyPr/>
                    <a:lstStyle/>
                    <a:p>
                      <a:pPr algn="ctr"/>
                      <a:r>
                        <a:rPr lang="tr-TR" dirty="0"/>
                        <a:t>KASIM</a:t>
                      </a:r>
                    </a:p>
                  </a:txBody>
                  <a:tcPr/>
                </a:tc>
                <a:tc>
                  <a:txBody>
                    <a:bodyPr/>
                    <a:lstStyle/>
                    <a:p>
                      <a:pPr algn="ctr"/>
                      <a:endParaRPr lang="tr-TR" dirty="0"/>
                    </a:p>
                  </a:txBody>
                  <a:tcPr/>
                </a:tc>
                <a:extLst>
                  <a:ext uri="{0D108BD9-81ED-4DB2-BD59-A6C34878D82A}">
                    <a16:rowId xmlns:a16="http://schemas.microsoft.com/office/drawing/2014/main" xmlns="" val="1109865421"/>
                  </a:ext>
                </a:extLst>
              </a:tr>
              <a:tr h="379259">
                <a:tc>
                  <a:txBody>
                    <a:bodyPr/>
                    <a:lstStyle/>
                    <a:p>
                      <a:pPr algn="ctr"/>
                      <a:r>
                        <a:rPr lang="tr-TR" dirty="0"/>
                        <a:t>ARALIK</a:t>
                      </a:r>
                    </a:p>
                  </a:txBody>
                  <a:tcPr/>
                </a:tc>
                <a:tc>
                  <a:txBody>
                    <a:bodyPr/>
                    <a:lstStyle/>
                    <a:p>
                      <a:pPr algn="ctr"/>
                      <a:endParaRPr lang="tr-TR" dirty="0"/>
                    </a:p>
                  </a:txBody>
                  <a:tcPr/>
                </a:tc>
                <a:extLst>
                  <a:ext uri="{0D108BD9-81ED-4DB2-BD59-A6C34878D82A}">
                    <a16:rowId xmlns:a16="http://schemas.microsoft.com/office/drawing/2014/main" xmlns="" val="1852466793"/>
                  </a:ext>
                </a:extLst>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1333599895"/>
              </p:ext>
            </p:extLst>
          </p:nvPr>
        </p:nvGraphicFramePr>
        <p:xfrm>
          <a:off x="2334127" y="5690763"/>
          <a:ext cx="8638138" cy="365760"/>
        </p:xfrm>
        <a:graphic>
          <a:graphicData uri="http://schemas.openxmlformats.org/drawingml/2006/table">
            <a:tbl>
              <a:tblPr firstRow="1" bandRow="1">
                <a:tableStyleId>{5C22544A-7EE6-4342-B048-85BDC9FD1C3A}</a:tableStyleId>
              </a:tblPr>
              <a:tblGrid>
                <a:gridCol w="4319069">
                  <a:extLst>
                    <a:ext uri="{9D8B030D-6E8A-4147-A177-3AD203B41FA5}">
                      <a16:colId xmlns:a16="http://schemas.microsoft.com/office/drawing/2014/main" xmlns="" val="1974549215"/>
                    </a:ext>
                  </a:extLst>
                </a:gridCol>
                <a:gridCol w="4319069">
                  <a:extLst>
                    <a:ext uri="{9D8B030D-6E8A-4147-A177-3AD203B41FA5}">
                      <a16:colId xmlns:a16="http://schemas.microsoft.com/office/drawing/2014/main" xmlns="" val="3146293259"/>
                    </a:ext>
                  </a:extLst>
                </a:gridCol>
              </a:tblGrid>
              <a:tr h="271743">
                <a:tc>
                  <a:txBody>
                    <a:bodyPr/>
                    <a:lstStyle/>
                    <a:p>
                      <a:pPr algn="ctr"/>
                      <a:r>
                        <a:rPr lang="tr-TR" b="1" dirty="0">
                          <a:solidFill>
                            <a:srgbClr val="FF0000"/>
                          </a:solidFill>
                        </a:rPr>
                        <a:t>TOPLAM</a:t>
                      </a:r>
                    </a:p>
                  </a:txBody>
                  <a:tcPr>
                    <a:solidFill>
                      <a:schemeClr val="bg1">
                        <a:lumMod val="85000"/>
                      </a:schemeClr>
                    </a:solidFill>
                  </a:tcPr>
                </a:tc>
                <a:tc>
                  <a:txBody>
                    <a:bodyPr/>
                    <a:lstStyle/>
                    <a:p>
                      <a:pPr algn="ctr"/>
                      <a:r>
                        <a:rPr lang="tr-TR" b="1" dirty="0" smtClean="0">
                          <a:solidFill>
                            <a:srgbClr val="FF0000"/>
                          </a:solidFill>
                        </a:rPr>
                        <a:t>34</a:t>
                      </a:r>
                      <a:endParaRPr lang="tr-TR" b="1" dirty="0">
                        <a:solidFill>
                          <a:srgbClr val="FF0000"/>
                        </a:solidFill>
                      </a:endParaRPr>
                    </a:p>
                  </a:txBody>
                  <a:tcPr>
                    <a:solidFill>
                      <a:schemeClr val="bg1">
                        <a:lumMod val="85000"/>
                      </a:schemeClr>
                    </a:solidFill>
                  </a:tcPr>
                </a:tc>
                <a:extLst>
                  <a:ext uri="{0D108BD9-81ED-4DB2-BD59-A6C34878D82A}">
                    <a16:rowId xmlns:a16="http://schemas.microsoft.com/office/drawing/2014/main" xmlns="" val="2071883799"/>
                  </a:ext>
                </a:extLst>
              </a:tr>
            </a:tbl>
          </a:graphicData>
        </a:graphic>
      </p:graphicFrame>
    </p:spTree>
    <p:extLst>
      <p:ext uri="{BB962C8B-B14F-4D97-AF65-F5344CB8AC3E}">
        <p14:creationId xmlns:p14="http://schemas.microsoft.com/office/powerpoint/2010/main" val="3944885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479966" y="211581"/>
            <a:ext cx="6232357" cy="401855"/>
          </a:xfrm>
        </p:spPr>
        <p:txBody>
          <a:bodyPr>
            <a:normAutofit/>
          </a:bodyPr>
          <a:lstStyle/>
          <a:p>
            <a:pPr algn="ctr"/>
            <a:r>
              <a:rPr lang="tr-TR" sz="2000" b="1" dirty="0" smtClean="0">
                <a:solidFill>
                  <a:srgbClr val="FF0000"/>
                </a:solidFill>
              </a:rPr>
              <a:t>2022/EYLÜL AYI EKSPERTİZ RAPOR İSTATİSTİĞİ</a:t>
            </a:r>
            <a:endParaRPr lang="tr-TR" sz="2000" b="1" dirty="0">
              <a:solidFill>
                <a:srgbClr val="FF0000"/>
              </a:solidFill>
            </a:endParaRPr>
          </a:p>
        </p:txBody>
      </p:sp>
      <p:graphicFrame>
        <p:nvGraphicFramePr>
          <p:cNvPr id="4" name="Tablo 3"/>
          <p:cNvGraphicFramePr>
            <a:graphicFrameLocks noGrp="1"/>
          </p:cNvGraphicFramePr>
          <p:nvPr>
            <p:extLst>
              <p:ext uri="{D42A27DB-BD31-4B8C-83A1-F6EECF244321}">
                <p14:modId xmlns:p14="http://schemas.microsoft.com/office/powerpoint/2010/main" val="172812843"/>
              </p:ext>
            </p:extLst>
          </p:nvPr>
        </p:nvGraphicFramePr>
        <p:xfrm>
          <a:off x="2218624" y="741145"/>
          <a:ext cx="8638138" cy="4916868"/>
        </p:xfrm>
        <a:graphic>
          <a:graphicData uri="http://schemas.openxmlformats.org/drawingml/2006/table">
            <a:tbl>
              <a:tblPr firstRow="1" bandRow="1">
                <a:tableStyleId>{5C22544A-7EE6-4342-B048-85BDC9FD1C3A}</a:tableStyleId>
              </a:tblPr>
              <a:tblGrid>
                <a:gridCol w="4319069">
                  <a:extLst>
                    <a:ext uri="{9D8B030D-6E8A-4147-A177-3AD203B41FA5}">
                      <a16:colId xmlns:a16="http://schemas.microsoft.com/office/drawing/2014/main" xmlns="" val="3670826460"/>
                    </a:ext>
                  </a:extLst>
                </a:gridCol>
                <a:gridCol w="4319069">
                  <a:extLst>
                    <a:ext uri="{9D8B030D-6E8A-4147-A177-3AD203B41FA5}">
                      <a16:colId xmlns:a16="http://schemas.microsoft.com/office/drawing/2014/main" xmlns="" val="856707452"/>
                    </a:ext>
                  </a:extLst>
                </a:gridCol>
              </a:tblGrid>
              <a:tr h="379259">
                <a:tc>
                  <a:txBody>
                    <a:bodyPr/>
                    <a:lstStyle/>
                    <a:p>
                      <a:pPr algn="ctr"/>
                      <a:r>
                        <a:rPr lang="tr-TR" dirty="0">
                          <a:solidFill>
                            <a:srgbClr val="FF0000"/>
                          </a:solidFill>
                        </a:rPr>
                        <a:t>AYLAR</a:t>
                      </a:r>
                    </a:p>
                  </a:txBody>
                  <a:tcPr>
                    <a:solidFill>
                      <a:schemeClr val="bg1">
                        <a:lumMod val="85000"/>
                      </a:schemeClr>
                    </a:solidFill>
                  </a:tcPr>
                </a:tc>
                <a:tc>
                  <a:txBody>
                    <a:bodyPr/>
                    <a:lstStyle/>
                    <a:p>
                      <a:pPr algn="ctr"/>
                      <a:r>
                        <a:rPr lang="tr-TR" dirty="0">
                          <a:solidFill>
                            <a:srgbClr val="FF0000"/>
                          </a:solidFill>
                        </a:rPr>
                        <a:t>ADET</a:t>
                      </a:r>
                    </a:p>
                  </a:txBody>
                  <a:tcPr>
                    <a:solidFill>
                      <a:schemeClr val="bg1">
                        <a:lumMod val="85000"/>
                      </a:schemeClr>
                    </a:solidFill>
                  </a:tcPr>
                </a:tc>
                <a:extLst>
                  <a:ext uri="{0D108BD9-81ED-4DB2-BD59-A6C34878D82A}">
                    <a16:rowId xmlns:a16="http://schemas.microsoft.com/office/drawing/2014/main" xmlns="" val="3512887710"/>
                  </a:ext>
                </a:extLst>
              </a:tr>
              <a:tr h="379259">
                <a:tc>
                  <a:txBody>
                    <a:bodyPr/>
                    <a:lstStyle/>
                    <a:p>
                      <a:pPr algn="ctr"/>
                      <a:r>
                        <a:rPr lang="tr-TR" dirty="0"/>
                        <a:t>OCAK</a:t>
                      </a:r>
                    </a:p>
                  </a:txBody>
                  <a:tcPr/>
                </a:tc>
                <a:tc>
                  <a:txBody>
                    <a:bodyPr/>
                    <a:lstStyle/>
                    <a:p>
                      <a:pPr algn="ctr"/>
                      <a:r>
                        <a:rPr lang="tr-TR" dirty="0"/>
                        <a:t>3</a:t>
                      </a:r>
                    </a:p>
                  </a:txBody>
                  <a:tcPr/>
                </a:tc>
                <a:extLst>
                  <a:ext uri="{0D108BD9-81ED-4DB2-BD59-A6C34878D82A}">
                    <a16:rowId xmlns:a16="http://schemas.microsoft.com/office/drawing/2014/main" xmlns="" val="1724089001"/>
                  </a:ext>
                </a:extLst>
              </a:tr>
              <a:tr h="379259">
                <a:tc>
                  <a:txBody>
                    <a:bodyPr/>
                    <a:lstStyle/>
                    <a:p>
                      <a:pPr algn="ctr"/>
                      <a:r>
                        <a:rPr lang="tr-TR" dirty="0"/>
                        <a:t>ŞUBAT</a:t>
                      </a:r>
                    </a:p>
                  </a:txBody>
                  <a:tcPr/>
                </a:tc>
                <a:tc>
                  <a:txBody>
                    <a:bodyPr/>
                    <a:lstStyle/>
                    <a:p>
                      <a:pPr algn="ctr"/>
                      <a:r>
                        <a:rPr lang="tr-TR" dirty="0"/>
                        <a:t>0</a:t>
                      </a:r>
                    </a:p>
                  </a:txBody>
                  <a:tcPr/>
                </a:tc>
                <a:extLst>
                  <a:ext uri="{0D108BD9-81ED-4DB2-BD59-A6C34878D82A}">
                    <a16:rowId xmlns:a16="http://schemas.microsoft.com/office/drawing/2014/main" xmlns="" val="4208613024"/>
                  </a:ext>
                </a:extLst>
              </a:tr>
              <a:tr h="361770">
                <a:tc>
                  <a:txBody>
                    <a:bodyPr/>
                    <a:lstStyle/>
                    <a:p>
                      <a:pPr algn="ctr"/>
                      <a:r>
                        <a:rPr lang="tr-TR" dirty="0"/>
                        <a:t>MART</a:t>
                      </a:r>
                    </a:p>
                  </a:txBody>
                  <a:tcPr/>
                </a:tc>
                <a:tc>
                  <a:txBody>
                    <a:bodyPr/>
                    <a:lstStyle/>
                    <a:p>
                      <a:pPr algn="ctr"/>
                      <a:r>
                        <a:rPr lang="tr-TR" dirty="0"/>
                        <a:t>1</a:t>
                      </a:r>
                    </a:p>
                  </a:txBody>
                  <a:tcPr/>
                </a:tc>
                <a:extLst>
                  <a:ext uri="{0D108BD9-81ED-4DB2-BD59-A6C34878D82A}">
                    <a16:rowId xmlns:a16="http://schemas.microsoft.com/office/drawing/2014/main" xmlns="" val="199691159"/>
                  </a:ext>
                </a:extLst>
              </a:tr>
              <a:tr h="379259">
                <a:tc>
                  <a:txBody>
                    <a:bodyPr/>
                    <a:lstStyle/>
                    <a:p>
                      <a:pPr algn="ctr"/>
                      <a:r>
                        <a:rPr lang="tr-TR" dirty="0"/>
                        <a:t>NİSAN </a:t>
                      </a:r>
                    </a:p>
                  </a:txBody>
                  <a:tcPr/>
                </a:tc>
                <a:tc>
                  <a:txBody>
                    <a:bodyPr/>
                    <a:lstStyle/>
                    <a:p>
                      <a:pPr algn="ctr"/>
                      <a:r>
                        <a:rPr lang="tr-TR" dirty="0"/>
                        <a:t>0</a:t>
                      </a:r>
                    </a:p>
                  </a:txBody>
                  <a:tcPr/>
                </a:tc>
                <a:extLst>
                  <a:ext uri="{0D108BD9-81ED-4DB2-BD59-A6C34878D82A}">
                    <a16:rowId xmlns:a16="http://schemas.microsoft.com/office/drawing/2014/main" xmlns="" val="3297589711"/>
                  </a:ext>
                </a:extLst>
              </a:tr>
              <a:tr h="379259">
                <a:tc>
                  <a:txBody>
                    <a:bodyPr/>
                    <a:lstStyle/>
                    <a:p>
                      <a:pPr algn="ctr"/>
                      <a:r>
                        <a:rPr lang="tr-TR" dirty="0"/>
                        <a:t>MAYIS</a:t>
                      </a:r>
                    </a:p>
                  </a:txBody>
                  <a:tcPr/>
                </a:tc>
                <a:tc>
                  <a:txBody>
                    <a:bodyPr/>
                    <a:lstStyle/>
                    <a:p>
                      <a:pPr algn="ctr"/>
                      <a:r>
                        <a:rPr lang="tr-TR" dirty="0"/>
                        <a:t>0</a:t>
                      </a:r>
                    </a:p>
                  </a:txBody>
                  <a:tcPr/>
                </a:tc>
                <a:extLst>
                  <a:ext uri="{0D108BD9-81ED-4DB2-BD59-A6C34878D82A}">
                    <a16:rowId xmlns:a16="http://schemas.microsoft.com/office/drawing/2014/main" xmlns="" val="1718784769"/>
                  </a:ext>
                </a:extLst>
              </a:tr>
              <a:tr h="379259">
                <a:tc>
                  <a:txBody>
                    <a:bodyPr/>
                    <a:lstStyle/>
                    <a:p>
                      <a:pPr algn="ctr"/>
                      <a:r>
                        <a:rPr lang="tr-TR" dirty="0"/>
                        <a:t>HAZİRAN</a:t>
                      </a:r>
                    </a:p>
                  </a:txBody>
                  <a:tcPr/>
                </a:tc>
                <a:tc>
                  <a:txBody>
                    <a:bodyPr/>
                    <a:lstStyle/>
                    <a:p>
                      <a:pPr algn="ctr"/>
                      <a:r>
                        <a:rPr lang="tr-TR" dirty="0"/>
                        <a:t>1</a:t>
                      </a:r>
                    </a:p>
                  </a:txBody>
                  <a:tcPr/>
                </a:tc>
                <a:extLst>
                  <a:ext uri="{0D108BD9-81ED-4DB2-BD59-A6C34878D82A}">
                    <a16:rowId xmlns:a16="http://schemas.microsoft.com/office/drawing/2014/main" xmlns="" val="4256705064"/>
                  </a:ext>
                </a:extLst>
              </a:tr>
              <a:tr h="379259">
                <a:tc>
                  <a:txBody>
                    <a:bodyPr/>
                    <a:lstStyle/>
                    <a:p>
                      <a:pPr algn="ctr"/>
                      <a:r>
                        <a:rPr lang="tr-TR" dirty="0"/>
                        <a:t>TEMMUZ</a:t>
                      </a:r>
                    </a:p>
                  </a:txBody>
                  <a:tcPr/>
                </a:tc>
                <a:tc>
                  <a:txBody>
                    <a:bodyPr/>
                    <a:lstStyle/>
                    <a:p>
                      <a:pPr algn="ctr"/>
                      <a:r>
                        <a:rPr lang="tr-TR" dirty="0"/>
                        <a:t>2</a:t>
                      </a:r>
                    </a:p>
                  </a:txBody>
                  <a:tcPr/>
                </a:tc>
                <a:extLst>
                  <a:ext uri="{0D108BD9-81ED-4DB2-BD59-A6C34878D82A}">
                    <a16:rowId xmlns:a16="http://schemas.microsoft.com/office/drawing/2014/main" xmlns="" val="1905114061"/>
                  </a:ext>
                </a:extLst>
              </a:tr>
              <a:tr h="379259">
                <a:tc>
                  <a:txBody>
                    <a:bodyPr/>
                    <a:lstStyle/>
                    <a:p>
                      <a:pPr algn="ctr"/>
                      <a:r>
                        <a:rPr lang="tr-TR" dirty="0"/>
                        <a:t>AĞUSTOS</a:t>
                      </a:r>
                    </a:p>
                  </a:txBody>
                  <a:tcPr/>
                </a:tc>
                <a:tc>
                  <a:txBody>
                    <a:bodyPr/>
                    <a:lstStyle/>
                    <a:p>
                      <a:pPr algn="ctr"/>
                      <a:r>
                        <a:rPr lang="tr-TR" dirty="0"/>
                        <a:t>1</a:t>
                      </a:r>
                    </a:p>
                  </a:txBody>
                  <a:tcPr/>
                </a:tc>
                <a:extLst>
                  <a:ext uri="{0D108BD9-81ED-4DB2-BD59-A6C34878D82A}">
                    <a16:rowId xmlns:a16="http://schemas.microsoft.com/office/drawing/2014/main" xmlns="" val="1514678259"/>
                  </a:ext>
                </a:extLst>
              </a:tr>
              <a:tr h="379259">
                <a:tc>
                  <a:txBody>
                    <a:bodyPr/>
                    <a:lstStyle/>
                    <a:p>
                      <a:pPr algn="ctr"/>
                      <a:r>
                        <a:rPr lang="tr-TR" dirty="0"/>
                        <a:t>EYLÜL</a:t>
                      </a:r>
                    </a:p>
                  </a:txBody>
                  <a:tcPr/>
                </a:tc>
                <a:tc>
                  <a:txBody>
                    <a:bodyPr/>
                    <a:lstStyle/>
                    <a:p>
                      <a:pPr algn="ctr"/>
                      <a:r>
                        <a:rPr lang="tr-TR" dirty="0" smtClean="0"/>
                        <a:t>1</a:t>
                      </a:r>
                      <a:endParaRPr lang="tr-TR" dirty="0"/>
                    </a:p>
                  </a:txBody>
                  <a:tcPr/>
                </a:tc>
                <a:extLst>
                  <a:ext uri="{0D108BD9-81ED-4DB2-BD59-A6C34878D82A}">
                    <a16:rowId xmlns:a16="http://schemas.microsoft.com/office/drawing/2014/main" xmlns="" val="1020366472"/>
                  </a:ext>
                </a:extLst>
              </a:tr>
              <a:tr h="379259">
                <a:tc>
                  <a:txBody>
                    <a:bodyPr/>
                    <a:lstStyle/>
                    <a:p>
                      <a:pPr algn="ctr"/>
                      <a:r>
                        <a:rPr lang="tr-TR" dirty="0"/>
                        <a:t>EKİM </a:t>
                      </a:r>
                    </a:p>
                  </a:txBody>
                  <a:tcPr/>
                </a:tc>
                <a:tc>
                  <a:txBody>
                    <a:bodyPr/>
                    <a:lstStyle/>
                    <a:p>
                      <a:pPr algn="ctr"/>
                      <a:endParaRPr lang="tr-TR" dirty="0"/>
                    </a:p>
                  </a:txBody>
                  <a:tcPr/>
                </a:tc>
                <a:extLst>
                  <a:ext uri="{0D108BD9-81ED-4DB2-BD59-A6C34878D82A}">
                    <a16:rowId xmlns:a16="http://schemas.microsoft.com/office/drawing/2014/main" xmlns="" val="114933733"/>
                  </a:ext>
                </a:extLst>
              </a:tr>
              <a:tr h="379259">
                <a:tc>
                  <a:txBody>
                    <a:bodyPr/>
                    <a:lstStyle/>
                    <a:p>
                      <a:pPr algn="ctr"/>
                      <a:r>
                        <a:rPr lang="tr-TR" dirty="0"/>
                        <a:t>KASIM</a:t>
                      </a:r>
                    </a:p>
                  </a:txBody>
                  <a:tcPr/>
                </a:tc>
                <a:tc>
                  <a:txBody>
                    <a:bodyPr/>
                    <a:lstStyle/>
                    <a:p>
                      <a:pPr algn="ctr"/>
                      <a:endParaRPr lang="tr-TR" dirty="0"/>
                    </a:p>
                  </a:txBody>
                  <a:tcPr/>
                </a:tc>
                <a:extLst>
                  <a:ext uri="{0D108BD9-81ED-4DB2-BD59-A6C34878D82A}">
                    <a16:rowId xmlns:a16="http://schemas.microsoft.com/office/drawing/2014/main" xmlns="" val="1644318644"/>
                  </a:ext>
                </a:extLst>
              </a:tr>
              <a:tr h="379259">
                <a:tc>
                  <a:txBody>
                    <a:bodyPr/>
                    <a:lstStyle/>
                    <a:p>
                      <a:pPr algn="ctr"/>
                      <a:r>
                        <a:rPr lang="tr-TR" dirty="0"/>
                        <a:t>ARALIK</a:t>
                      </a:r>
                    </a:p>
                  </a:txBody>
                  <a:tcPr/>
                </a:tc>
                <a:tc>
                  <a:txBody>
                    <a:bodyPr/>
                    <a:lstStyle/>
                    <a:p>
                      <a:pPr algn="ctr"/>
                      <a:endParaRPr lang="tr-TR" dirty="0"/>
                    </a:p>
                  </a:txBody>
                  <a:tcPr/>
                </a:tc>
                <a:extLst>
                  <a:ext uri="{0D108BD9-81ED-4DB2-BD59-A6C34878D82A}">
                    <a16:rowId xmlns:a16="http://schemas.microsoft.com/office/drawing/2014/main" xmlns="" val="3226661392"/>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480279864"/>
              </p:ext>
            </p:extLst>
          </p:nvPr>
        </p:nvGraphicFramePr>
        <p:xfrm>
          <a:off x="2218624" y="5799221"/>
          <a:ext cx="8638138" cy="365760"/>
        </p:xfrm>
        <a:graphic>
          <a:graphicData uri="http://schemas.openxmlformats.org/drawingml/2006/table">
            <a:tbl>
              <a:tblPr firstRow="1" bandRow="1">
                <a:tableStyleId>{5C22544A-7EE6-4342-B048-85BDC9FD1C3A}</a:tableStyleId>
              </a:tblPr>
              <a:tblGrid>
                <a:gridCol w="4319069">
                  <a:extLst>
                    <a:ext uri="{9D8B030D-6E8A-4147-A177-3AD203B41FA5}">
                      <a16:colId xmlns:a16="http://schemas.microsoft.com/office/drawing/2014/main" xmlns="" val="3708258586"/>
                    </a:ext>
                  </a:extLst>
                </a:gridCol>
                <a:gridCol w="4319069">
                  <a:extLst>
                    <a:ext uri="{9D8B030D-6E8A-4147-A177-3AD203B41FA5}">
                      <a16:colId xmlns:a16="http://schemas.microsoft.com/office/drawing/2014/main" xmlns="" val="3772522254"/>
                    </a:ext>
                  </a:extLst>
                </a:gridCol>
              </a:tblGrid>
              <a:tr h="271743">
                <a:tc>
                  <a:txBody>
                    <a:bodyPr/>
                    <a:lstStyle/>
                    <a:p>
                      <a:pPr algn="ctr"/>
                      <a:r>
                        <a:rPr lang="tr-TR" b="0" dirty="0">
                          <a:solidFill>
                            <a:srgbClr val="FF0000"/>
                          </a:solidFill>
                        </a:rPr>
                        <a:t>TOPLAM</a:t>
                      </a:r>
                    </a:p>
                  </a:txBody>
                  <a:tcPr>
                    <a:solidFill>
                      <a:schemeClr val="bg1">
                        <a:lumMod val="85000"/>
                      </a:schemeClr>
                    </a:solidFill>
                  </a:tcPr>
                </a:tc>
                <a:tc>
                  <a:txBody>
                    <a:bodyPr/>
                    <a:lstStyle/>
                    <a:p>
                      <a:pPr algn="ctr"/>
                      <a:r>
                        <a:rPr lang="tr-TR" b="0" dirty="0">
                          <a:solidFill>
                            <a:srgbClr val="FF0000"/>
                          </a:solidFill>
                        </a:rPr>
                        <a:t>9</a:t>
                      </a:r>
                    </a:p>
                  </a:txBody>
                  <a:tcPr>
                    <a:solidFill>
                      <a:schemeClr val="bg1">
                        <a:lumMod val="85000"/>
                      </a:schemeClr>
                    </a:solidFill>
                  </a:tcPr>
                </a:tc>
                <a:extLst>
                  <a:ext uri="{0D108BD9-81ED-4DB2-BD59-A6C34878D82A}">
                    <a16:rowId xmlns:a16="http://schemas.microsoft.com/office/drawing/2014/main" xmlns="" val="3956402098"/>
                  </a:ext>
                </a:extLst>
              </a:tr>
            </a:tbl>
          </a:graphicData>
        </a:graphic>
      </p:graphicFrame>
    </p:spTree>
    <p:extLst>
      <p:ext uri="{BB962C8B-B14F-4D97-AF65-F5344CB8AC3E}">
        <p14:creationId xmlns:p14="http://schemas.microsoft.com/office/powerpoint/2010/main" val="870385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94618" y="319687"/>
            <a:ext cx="5385335" cy="421105"/>
          </a:xfrm>
        </p:spPr>
        <p:txBody>
          <a:bodyPr>
            <a:normAutofit/>
          </a:bodyPr>
          <a:lstStyle/>
          <a:p>
            <a:pPr algn="ctr"/>
            <a:r>
              <a:rPr lang="tr-TR" sz="2000" b="1" dirty="0" smtClean="0">
                <a:solidFill>
                  <a:srgbClr val="FF0000"/>
                </a:solidFill>
              </a:rPr>
              <a:t>2022/EYLÜL </a:t>
            </a:r>
            <a:r>
              <a:rPr lang="tr-TR" sz="2000" b="1" dirty="0">
                <a:solidFill>
                  <a:srgbClr val="FF0000"/>
                </a:solidFill>
              </a:rPr>
              <a:t>AYINDA KAYIT OLAN ÜYELERİMİZ</a:t>
            </a:r>
          </a:p>
        </p:txBody>
      </p:sp>
      <p:graphicFrame>
        <p:nvGraphicFramePr>
          <p:cNvPr id="5" name="Tablo 4"/>
          <p:cNvGraphicFramePr>
            <a:graphicFrameLocks noGrp="1"/>
          </p:cNvGraphicFramePr>
          <p:nvPr>
            <p:extLst>
              <p:ext uri="{D42A27DB-BD31-4B8C-83A1-F6EECF244321}">
                <p14:modId xmlns:p14="http://schemas.microsoft.com/office/powerpoint/2010/main" val="1736046212"/>
              </p:ext>
            </p:extLst>
          </p:nvPr>
        </p:nvGraphicFramePr>
        <p:xfrm>
          <a:off x="1086679" y="883190"/>
          <a:ext cx="10800522" cy="4291922"/>
        </p:xfrm>
        <a:graphic>
          <a:graphicData uri="http://schemas.openxmlformats.org/drawingml/2006/table">
            <a:tbl>
              <a:tblPr firstRow="1" bandRow="1">
                <a:tableStyleId>{5C22544A-7EE6-4342-B048-85BDC9FD1C3A}</a:tableStyleId>
              </a:tblPr>
              <a:tblGrid>
                <a:gridCol w="978081">
                  <a:extLst>
                    <a:ext uri="{9D8B030D-6E8A-4147-A177-3AD203B41FA5}">
                      <a16:colId xmlns:a16="http://schemas.microsoft.com/office/drawing/2014/main" xmlns="" val="542182605"/>
                    </a:ext>
                  </a:extLst>
                </a:gridCol>
                <a:gridCol w="5621125">
                  <a:extLst>
                    <a:ext uri="{9D8B030D-6E8A-4147-A177-3AD203B41FA5}">
                      <a16:colId xmlns:a16="http://schemas.microsoft.com/office/drawing/2014/main" xmlns="" val="3875282855"/>
                    </a:ext>
                  </a:extLst>
                </a:gridCol>
                <a:gridCol w="4201316">
                  <a:extLst>
                    <a:ext uri="{9D8B030D-6E8A-4147-A177-3AD203B41FA5}">
                      <a16:colId xmlns:a16="http://schemas.microsoft.com/office/drawing/2014/main" xmlns="" val="3560682631"/>
                    </a:ext>
                  </a:extLst>
                </a:gridCol>
              </a:tblGrid>
              <a:tr h="326912">
                <a:tc>
                  <a:txBody>
                    <a:bodyPr/>
                    <a:lstStyle/>
                    <a:p>
                      <a:pPr algn="ctr"/>
                      <a:r>
                        <a:rPr lang="tr-TR" sz="1100" b="1" dirty="0">
                          <a:solidFill>
                            <a:srgbClr val="FF0000"/>
                          </a:solidFill>
                          <a:latin typeface="Times New Roman" panose="02020603050405020304" pitchFamily="18" charset="0"/>
                          <a:cs typeface="Times New Roman" panose="02020603050405020304" pitchFamily="18" charset="0"/>
                        </a:rPr>
                        <a:t>SIRA NO</a:t>
                      </a:r>
                    </a:p>
                  </a:txBody>
                  <a:tcPr>
                    <a:solidFill>
                      <a:schemeClr val="bg1">
                        <a:lumMod val="85000"/>
                      </a:schemeClr>
                    </a:solidFill>
                  </a:tcPr>
                </a:tc>
                <a:tc>
                  <a:txBody>
                    <a:bodyPr/>
                    <a:lstStyle/>
                    <a:p>
                      <a:pPr algn="ctr"/>
                      <a:r>
                        <a:rPr lang="tr-TR" sz="1100" b="1" dirty="0">
                          <a:solidFill>
                            <a:srgbClr val="FF0000"/>
                          </a:solidFill>
                          <a:latin typeface="Times New Roman" panose="02020603050405020304" pitchFamily="18" charset="0"/>
                          <a:cs typeface="Times New Roman" panose="02020603050405020304" pitchFamily="18" charset="0"/>
                        </a:rPr>
                        <a:t>FİRMA ÜNVANI</a:t>
                      </a:r>
                    </a:p>
                  </a:txBody>
                  <a:tcPr>
                    <a:solidFill>
                      <a:schemeClr val="bg1">
                        <a:lumMod val="85000"/>
                      </a:schemeClr>
                    </a:solidFill>
                  </a:tcPr>
                </a:tc>
                <a:tc>
                  <a:txBody>
                    <a:bodyPr/>
                    <a:lstStyle/>
                    <a:p>
                      <a:pPr algn="ctr"/>
                      <a:r>
                        <a:rPr lang="tr-TR" sz="1100" b="1" dirty="0">
                          <a:solidFill>
                            <a:srgbClr val="FF0000"/>
                          </a:solidFill>
                          <a:latin typeface="Times New Roman" panose="02020603050405020304" pitchFamily="18" charset="0"/>
                          <a:cs typeface="Times New Roman" panose="02020603050405020304" pitchFamily="18" charset="0"/>
                        </a:rPr>
                        <a:t>SEKTÖRÜ</a:t>
                      </a:r>
                    </a:p>
                  </a:txBody>
                  <a:tcPr>
                    <a:solidFill>
                      <a:schemeClr val="bg1">
                        <a:lumMod val="85000"/>
                      </a:schemeClr>
                    </a:solidFill>
                  </a:tcPr>
                </a:tc>
                <a:extLst>
                  <a:ext uri="{0D108BD9-81ED-4DB2-BD59-A6C34878D82A}">
                    <a16:rowId xmlns:a16="http://schemas.microsoft.com/office/drawing/2014/main" xmlns="" val="4198825686"/>
                  </a:ext>
                </a:extLst>
              </a:tr>
              <a:tr h="437466">
                <a:tc>
                  <a:txBody>
                    <a:bodyPr/>
                    <a:lstStyle/>
                    <a:p>
                      <a:pPr algn="ctr"/>
                      <a:r>
                        <a:rPr lang="tr-TR" sz="1100" b="1" dirty="0">
                          <a:latin typeface="Times New Roman" panose="02020603050405020304" pitchFamily="18" charset="0"/>
                          <a:cs typeface="Times New Roman" panose="02020603050405020304" pitchFamily="18" charset="0"/>
                        </a:rPr>
                        <a:t>1</a:t>
                      </a:r>
                    </a:p>
                  </a:txBody>
                  <a:tcPr/>
                </a:tc>
                <a:tc>
                  <a:txBody>
                    <a:bodyPr/>
                    <a:lstStyle/>
                    <a:p>
                      <a:pPr algn="just" fontAlgn="b">
                        <a:lnSpc>
                          <a:spcPct val="150000"/>
                        </a:lnSpc>
                      </a:pPr>
                      <a:r>
                        <a:rPr lang="tr-TR" sz="1100" b="0" i="0" u="none" strike="noStrike" dirty="0">
                          <a:solidFill>
                            <a:srgbClr val="000000"/>
                          </a:solidFill>
                          <a:effectLst/>
                          <a:latin typeface="Calibri" panose="020F0502020204030204" pitchFamily="34" charset="0"/>
                        </a:rPr>
                        <a:t>ORYA TARIM GIDA HAYVANCILIK İTHALAT İHRACAT SANAYİ VE TİCARET LİMİTED ŞİRKETİ</a:t>
                      </a:r>
                    </a:p>
                  </a:txBody>
                  <a:tcPr marL="9525" marR="9525" marT="9525" marB="0" anchor="b"/>
                </a:tc>
                <a:tc>
                  <a:txBody>
                    <a:bodyPr/>
                    <a:lstStyle/>
                    <a:p>
                      <a:pPr algn="l" fontAlgn="t"/>
                      <a:r>
                        <a:rPr lang="tr-TR" sz="1100" b="0" i="0" u="none" strike="noStrike" baseline="0" dirty="0">
                          <a:solidFill>
                            <a:srgbClr val="000000"/>
                          </a:solidFill>
                          <a:effectLst/>
                          <a:latin typeface="Calibri" panose="020F0502020204030204" pitchFamily="34" charset="0"/>
                        </a:rPr>
                        <a:t> </a:t>
                      </a:r>
                      <a:r>
                        <a:rPr lang="tr-TR" sz="1100" b="0" i="0" u="none" strike="noStrike" baseline="0" dirty="0" smtClean="0">
                          <a:solidFill>
                            <a:srgbClr val="000000"/>
                          </a:solidFill>
                          <a:effectLst/>
                          <a:latin typeface="Calibri" panose="020F0502020204030204" pitchFamily="34" charset="0"/>
                        </a:rPr>
                        <a:t>YUMUŞAK </a:t>
                      </a:r>
                      <a:r>
                        <a:rPr lang="tr-TR" sz="1100" b="0" i="0" u="none" strike="noStrike" baseline="0" dirty="0" smtClean="0">
                          <a:solidFill>
                            <a:srgbClr val="000000"/>
                          </a:solidFill>
                          <a:effectLst/>
                          <a:latin typeface="Calibri" panose="020F0502020204030204" pitchFamily="34" charset="0"/>
                        </a:rPr>
                        <a:t>VEYA SERT ÇEKİRDEKLİ MEYVELERİN YETİŞTİRİLMESİ</a:t>
                      </a:r>
                      <a:endParaRPr lang="tr-TR"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3615614424"/>
                  </a:ext>
                </a:extLst>
              </a:tr>
              <a:tr h="296562">
                <a:tc>
                  <a:txBody>
                    <a:bodyPr/>
                    <a:lstStyle/>
                    <a:p>
                      <a:pPr algn="ctr"/>
                      <a:r>
                        <a:rPr lang="tr-TR" sz="1100" b="1" dirty="0">
                          <a:latin typeface="Times New Roman" panose="02020603050405020304" pitchFamily="18" charset="0"/>
                          <a:cs typeface="Times New Roman" panose="02020603050405020304" pitchFamily="18" charset="0"/>
                        </a:rPr>
                        <a:t>2</a:t>
                      </a:r>
                    </a:p>
                  </a:txBody>
                  <a:tcPr/>
                </a:tc>
                <a:tc>
                  <a:txBody>
                    <a:bodyPr/>
                    <a:lstStyle/>
                    <a:p>
                      <a:pPr algn="l" fontAlgn="b"/>
                      <a:r>
                        <a:rPr lang="tr-TR" sz="1100" b="0" i="0" u="none" strike="noStrike">
                          <a:solidFill>
                            <a:srgbClr val="000000"/>
                          </a:solidFill>
                          <a:effectLst/>
                          <a:latin typeface="Calibri" panose="020F0502020204030204" pitchFamily="34" charset="0"/>
                        </a:rPr>
                        <a:t>HORTU ELEKTRİK TARIM LİMİTED ŞİRKETİ</a:t>
                      </a:r>
                    </a:p>
                  </a:txBody>
                  <a:tcPr marL="9525" marR="9525" marT="9525" marB="0" anchor="b"/>
                </a:tc>
                <a:tc>
                  <a:txBody>
                    <a:bodyPr/>
                    <a:lstStyle/>
                    <a:p>
                      <a:pPr algn="l" fontAlgn="t"/>
                      <a:r>
                        <a:rPr lang="tr-TR" sz="1100" b="0" i="0" u="none" strike="noStrike" dirty="0" smtClean="0">
                          <a:solidFill>
                            <a:srgbClr val="000000"/>
                          </a:solidFill>
                          <a:effectLst/>
                          <a:latin typeface="Calibri" panose="020F0502020204030204" pitchFamily="34" charset="0"/>
                        </a:rPr>
                        <a:t>ELEKTRİKLİ GÜNEŞ ENERJİSİ KOLLEKTÖRLERİ, ELEKTRİK SAYAÇLARI, YANGIN VE HIRSIZLIK ALARM SİSTEMLERİ VB. KURULUMU</a:t>
                      </a:r>
                      <a:endParaRPr lang="tr-TR"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3064972182"/>
                  </a:ext>
                </a:extLst>
              </a:tr>
              <a:tr h="322460">
                <a:tc>
                  <a:txBody>
                    <a:bodyPr/>
                    <a:lstStyle/>
                    <a:p>
                      <a:pPr algn="ctr"/>
                      <a:r>
                        <a:rPr lang="tr-TR" sz="1100" b="1" dirty="0">
                          <a:latin typeface="Times New Roman" panose="02020603050405020304" pitchFamily="18" charset="0"/>
                          <a:cs typeface="Times New Roman" panose="02020603050405020304" pitchFamily="18" charset="0"/>
                        </a:rPr>
                        <a:t>3</a:t>
                      </a:r>
                    </a:p>
                  </a:txBody>
                  <a:tcPr/>
                </a:tc>
                <a:tc>
                  <a:txBody>
                    <a:bodyPr/>
                    <a:lstStyle/>
                    <a:p>
                      <a:pPr algn="l" fontAlgn="b"/>
                      <a:r>
                        <a:rPr lang="tr-TR" sz="1100" b="0" i="0" u="none" strike="noStrike" dirty="0">
                          <a:solidFill>
                            <a:srgbClr val="000000"/>
                          </a:solidFill>
                          <a:effectLst/>
                          <a:latin typeface="Calibri" panose="020F0502020204030204" pitchFamily="34" charset="0"/>
                        </a:rPr>
                        <a:t>GAVZANLI TARIM HAYVANCILIK SANAYİ TİCARET LİMİTED ŞİRKETİ</a:t>
                      </a:r>
                    </a:p>
                  </a:txBody>
                  <a:tcPr marL="9525" marR="9525" marT="9525" marB="0" anchor="b"/>
                </a:tc>
                <a:tc>
                  <a:txBody>
                    <a:bodyPr/>
                    <a:lstStyle/>
                    <a:p>
                      <a:pPr algn="l"/>
                      <a:r>
                        <a:rPr lang="tr-TR" sz="1100" dirty="0" smtClean="0">
                          <a:solidFill>
                            <a:schemeClr val="tx1"/>
                          </a:solidFill>
                          <a:effectLst/>
                          <a:latin typeface="Calibri" panose="020F0502020204030204" pitchFamily="34" charset="0"/>
                          <a:cs typeface="Calibri" panose="020F0502020204030204" pitchFamily="34" charset="0"/>
                        </a:rPr>
                        <a:t>CANLI HAYVANLARIN TOPTAN TİCARETİ</a:t>
                      </a:r>
                      <a:endParaRPr lang="tr-TR" sz="1100" dirty="0">
                        <a:solidFill>
                          <a:schemeClr val="tx1"/>
                        </a:solidFill>
                        <a:effectLst/>
                        <a:latin typeface="Calibri" panose="020F0502020204030204" pitchFamily="34" charset="0"/>
                        <a:cs typeface="Calibri" panose="020F0502020204030204" pitchFamily="34" charset="0"/>
                      </a:endParaRPr>
                    </a:p>
                  </a:txBody>
                  <a:tcPr marL="114300" marR="114300" marT="95250" marB="95250" anchor="ctr"/>
                </a:tc>
                <a:extLst>
                  <a:ext uri="{0D108BD9-81ED-4DB2-BD59-A6C34878D82A}">
                    <a16:rowId xmlns:a16="http://schemas.microsoft.com/office/drawing/2014/main" xmlns="" val="3786303450"/>
                  </a:ext>
                </a:extLst>
              </a:tr>
              <a:tr h="335022">
                <a:tc>
                  <a:txBody>
                    <a:bodyPr/>
                    <a:lstStyle/>
                    <a:p>
                      <a:pPr algn="ctr"/>
                      <a:endParaRPr lang="tr-TR" sz="1100" b="1" dirty="0" smtClean="0">
                        <a:latin typeface="Times New Roman" panose="02020603050405020304" pitchFamily="18" charset="0"/>
                        <a:cs typeface="Times New Roman" panose="02020603050405020304" pitchFamily="18" charset="0"/>
                      </a:endParaRPr>
                    </a:p>
                    <a:p>
                      <a:pPr algn="ctr"/>
                      <a:r>
                        <a:rPr lang="tr-TR" sz="1100" b="1" dirty="0" smtClean="0">
                          <a:latin typeface="Times New Roman" panose="02020603050405020304" pitchFamily="18" charset="0"/>
                          <a:cs typeface="Times New Roman" panose="02020603050405020304" pitchFamily="18" charset="0"/>
                        </a:rPr>
                        <a:t>4</a:t>
                      </a:r>
                      <a:endParaRPr lang="tr-TR" sz="1100" b="1" dirty="0">
                        <a:latin typeface="Times New Roman" panose="02020603050405020304" pitchFamily="18" charset="0"/>
                        <a:cs typeface="Times New Roman" panose="02020603050405020304" pitchFamily="18" charset="0"/>
                      </a:endParaRPr>
                    </a:p>
                  </a:txBody>
                  <a:tcPr/>
                </a:tc>
                <a:tc>
                  <a:txBody>
                    <a:bodyPr/>
                    <a:lstStyle/>
                    <a:p>
                      <a:pPr algn="l" fontAlgn="b"/>
                      <a:r>
                        <a:rPr lang="tr-TR" sz="1100" b="0" i="0" u="none" strike="noStrike" dirty="0" smtClean="0">
                          <a:solidFill>
                            <a:srgbClr val="000000"/>
                          </a:solidFill>
                          <a:effectLst/>
                          <a:latin typeface="Calibri" panose="020F0502020204030204" pitchFamily="34" charset="0"/>
                        </a:rPr>
                        <a:t>KARAR TARIMSAL ÜRÜNLER SANAYİ VE TİCARET LİMİTED ŞİRKETİ</a:t>
                      </a:r>
                      <a:endParaRPr lang="tr-T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t"/>
                      <a:r>
                        <a:rPr lang="en-US" sz="1100" b="0" i="0" u="none" strike="noStrike" dirty="0" smtClean="0">
                          <a:solidFill>
                            <a:srgbClr val="000000"/>
                          </a:solidFill>
                          <a:effectLst/>
                          <a:latin typeface="Calibri" panose="020F0502020204030204" pitchFamily="34" charset="0"/>
                        </a:rPr>
                        <a:t> </a:t>
                      </a:r>
                      <a:endParaRPr lang="tr-TR" sz="1100" b="0" i="0" u="none" strike="noStrike" dirty="0" smtClean="0">
                        <a:solidFill>
                          <a:srgbClr val="000000"/>
                        </a:solidFill>
                        <a:effectLst/>
                        <a:latin typeface="Calibri" panose="020F0502020204030204" pitchFamily="34" charset="0"/>
                      </a:endParaRPr>
                    </a:p>
                    <a:p>
                      <a:pPr algn="l" fontAlgn="t"/>
                      <a:endParaRPr lang="tr-TR" sz="1100" b="0" i="0" u="none" strike="noStrike" dirty="0" smtClean="0">
                        <a:solidFill>
                          <a:srgbClr val="000000"/>
                        </a:solidFill>
                        <a:effectLst/>
                        <a:latin typeface="Calibri" panose="020F0502020204030204" pitchFamily="34" charset="0"/>
                      </a:endParaRPr>
                    </a:p>
                    <a:p>
                      <a:pPr algn="l" fontAlgn="t"/>
                      <a:endParaRPr lang="tr-TR" sz="1100" b="0" i="0" u="none" strike="noStrike" dirty="0" smtClean="0">
                        <a:solidFill>
                          <a:srgbClr val="000000"/>
                        </a:solidFill>
                        <a:effectLst/>
                        <a:latin typeface="Calibri" panose="020F0502020204030204" pitchFamily="34" charset="0"/>
                      </a:endParaRPr>
                    </a:p>
                    <a:p>
                      <a:pPr algn="l" fontAlgn="t"/>
                      <a:r>
                        <a:rPr lang="en-US" sz="1100" b="0" i="0" u="none" strike="noStrike" dirty="0" smtClean="0">
                          <a:solidFill>
                            <a:srgbClr val="000000"/>
                          </a:solidFill>
                          <a:effectLst/>
                          <a:latin typeface="Calibri" panose="020F0502020204030204" pitchFamily="34" charset="0"/>
                        </a:rPr>
                        <a:t>GÜBRE VE ZIRAI KIMYASAL ÜRÜNLERIN PERAKENDE TICARETI</a:t>
                      </a:r>
                      <a:endParaRPr lang="tr-TR"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3932031927"/>
                  </a:ext>
                </a:extLst>
              </a:tr>
              <a:tr h="482963">
                <a:tc>
                  <a:txBody>
                    <a:bodyPr/>
                    <a:lstStyle/>
                    <a:p>
                      <a:pPr algn="ctr"/>
                      <a:endParaRPr lang="tr-TR" sz="1100" b="1" dirty="0" smtClean="0">
                        <a:latin typeface="Times New Roman" panose="02020603050405020304" pitchFamily="18" charset="0"/>
                        <a:cs typeface="Times New Roman" panose="02020603050405020304" pitchFamily="18" charset="0"/>
                      </a:endParaRPr>
                    </a:p>
                    <a:p>
                      <a:pPr algn="ctr"/>
                      <a:r>
                        <a:rPr lang="tr-TR" sz="1100" b="1" dirty="0" smtClean="0">
                          <a:latin typeface="Times New Roman" panose="02020603050405020304" pitchFamily="18" charset="0"/>
                          <a:cs typeface="Times New Roman" panose="02020603050405020304" pitchFamily="18" charset="0"/>
                        </a:rPr>
                        <a:t>5</a:t>
                      </a:r>
                      <a:endParaRPr lang="tr-TR" sz="1100" b="1" dirty="0">
                        <a:latin typeface="Times New Roman" panose="02020603050405020304" pitchFamily="18" charset="0"/>
                        <a:cs typeface="Times New Roman" panose="02020603050405020304" pitchFamily="18" charset="0"/>
                      </a:endParaRPr>
                    </a:p>
                  </a:txBody>
                  <a:tcPr/>
                </a:tc>
                <a:tc>
                  <a:txBody>
                    <a:bodyPr/>
                    <a:lstStyle/>
                    <a:p>
                      <a:pPr algn="l" fontAlgn="b"/>
                      <a:r>
                        <a:rPr lang="tr-TR" sz="1100" b="0" i="0" u="none" strike="noStrike" dirty="0">
                          <a:solidFill>
                            <a:srgbClr val="000000"/>
                          </a:solidFill>
                          <a:effectLst/>
                          <a:latin typeface="Calibri" panose="020F0502020204030204" pitchFamily="34" charset="0"/>
                        </a:rPr>
                        <a:t>GNS TARIM SANAYİ İTHALAT İHRACAT LİMİTED ŞİRKETİ</a:t>
                      </a:r>
                    </a:p>
                  </a:txBody>
                  <a:tcPr marL="9525" marR="9525" marT="9525" marB="0" anchor="b"/>
                </a:tc>
                <a:tc>
                  <a:txBody>
                    <a:bodyPr/>
                    <a:lstStyle/>
                    <a:p>
                      <a:pPr algn="l" fontAlgn="t"/>
                      <a:endParaRPr lang="tr-TR" sz="1100" b="0" i="0" u="none" strike="noStrike" dirty="0" smtClean="0">
                        <a:solidFill>
                          <a:srgbClr val="000000"/>
                        </a:solidFill>
                        <a:effectLst/>
                        <a:latin typeface="Calibri" panose="020F0502020204030204" pitchFamily="34" charset="0"/>
                      </a:endParaRPr>
                    </a:p>
                    <a:p>
                      <a:pPr algn="l" fontAlgn="t"/>
                      <a:endParaRPr lang="tr-TR" sz="1100" b="0" i="0" u="none" strike="noStrike" dirty="0" smtClean="0">
                        <a:solidFill>
                          <a:srgbClr val="000000"/>
                        </a:solidFill>
                        <a:effectLst/>
                        <a:latin typeface="Calibri" panose="020F0502020204030204" pitchFamily="34" charset="0"/>
                      </a:endParaRPr>
                    </a:p>
                    <a:p>
                      <a:pPr algn="l" fontAlgn="t"/>
                      <a:r>
                        <a:rPr lang="tr-TR" sz="1100" b="0" i="0" u="none" strike="noStrike" dirty="0" smtClean="0">
                          <a:solidFill>
                            <a:srgbClr val="000000"/>
                          </a:solidFill>
                          <a:effectLst/>
                          <a:latin typeface="Calibri" panose="020F0502020204030204" pitchFamily="34" charset="0"/>
                        </a:rPr>
                        <a:t>GÜBRE VE ZİRAİ KİMYASAL ÜRÜNLERİN PERAKENDE TİCARETİ</a:t>
                      </a:r>
                    </a:p>
                  </a:txBody>
                  <a:tcPr marL="9525" marR="9525" marT="9525" marB="0"/>
                </a:tc>
                <a:extLst>
                  <a:ext uri="{0D108BD9-81ED-4DB2-BD59-A6C34878D82A}">
                    <a16:rowId xmlns:a16="http://schemas.microsoft.com/office/drawing/2014/main" xmlns="" val="681035855"/>
                  </a:ext>
                </a:extLst>
              </a:tr>
              <a:tr h="500307">
                <a:tc>
                  <a:txBody>
                    <a:bodyPr/>
                    <a:lstStyle/>
                    <a:p>
                      <a:pPr algn="ctr"/>
                      <a:endParaRPr lang="tr-TR" sz="1100" b="1" dirty="0" smtClean="0">
                        <a:latin typeface="Times New Roman" panose="02020603050405020304" pitchFamily="18" charset="0"/>
                        <a:cs typeface="Times New Roman" panose="02020603050405020304" pitchFamily="18" charset="0"/>
                      </a:endParaRPr>
                    </a:p>
                    <a:p>
                      <a:pPr algn="ctr"/>
                      <a:r>
                        <a:rPr lang="tr-TR" sz="1100" b="1" dirty="0" smtClean="0">
                          <a:latin typeface="Times New Roman" panose="02020603050405020304" pitchFamily="18" charset="0"/>
                          <a:cs typeface="Times New Roman" panose="02020603050405020304" pitchFamily="18" charset="0"/>
                        </a:rPr>
                        <a:t>6</a:t>
                      </a:r>
                      <a:endParaRPr lang="tr-TR" sz="1100" b="1" dirty="0">
                        <a:latin typeface="Times New Roman" panose="02020603050405020304" pitchFamily="18" charset="0"/>
                        <a:cs typeface="Times New Roman" panose="02020603050405020304" pitchFamily="18" charset="0"/>
                      </a:endParaRPr>
                    </a:p>
                  </a:txBody>
                  <a:tcPr/>
                </a:tc>
                <a:tc>
                  <a:txBody>
                    <a:bodyPr/>
                    <a:lstStyle/>
                    <a:p>
                      <a:pPr algn="l" fontAlgn="b"/>
                      <a:r>
                        <a:rPr lang="tr-TR" sz="1100" b="0" i="0" u="none" strike="noStrike" dirty="0">
                          <a:solidFill>
                            <a:srgbClr val="000000"/>
                          </a:solidFill>
                          <a:effectLst/>
                          <a:latin typeface="Calibri" panose="020F0502020204030204" pitchFamily="34" charset="0"/>
                        </a:rPr>
                        <a:t>EREĞLİ SWALLOVE COFFEE GIDA ANONİM ŞİRKETİ</a:t>
                      </a:r>
                    </a:p>
                  </a:txBody>
                  <a:tcPr marL="9525" marR="9525" marT="9525" marB="0" anchor="b"/>
                </a:tc>
                <a:tc>
                  <a:txBody>
                    <a:bodyPr/>
                    <a:lstStyle/>
                    <a:p>
                      <a:pPr algn="l" fontAlgn="t"/>
                      <a:endParaRPr lang="tr-TR" sz="1100" b="0" i="0" u="none" strike="noStrike" dirty="0" smtClean="0">
                        <a:solidFill>
                          <a:srgbClr val="000000"/>
                        </a:solidFill>
                        <a:effectLst/>
                        <a:latin typeface="Calibri" panose="020F0502020204030204" pitchFamily="34" charset="0"/>
                      </a:endParaRPr>
                    </a:p>
                    <a:p>
                      <a:pPr algn="l" fontAlgn="t"/>
                      <a:endParaRPr lang="tr-TR" sz="1100" b="0" i="0" u="none" strike="noStrike" dirty="0" smtClean="0">
                        <a:solidFill>
                          <a:srgbClr val="000000"/>
                        </a:solidFill>
                        <a:effectLst/>
                        <a:latin typeface="Calibri" panose="020F0502020204030204" pitchFamily="34" charset="0"/>
                      </a:endParaRPr>
                    </a:p>
                    <a:p>
                      <a:pPr algn="l" fontAlgn="t"/>
                      <a:endParaRPr lang="tr-TR" sz="1100" b="0" i="0" u="none" strike="noStrike" dirty="0" smtClean="0">
                        <a:solidFill>
                          <a:srgbClr val="000000"/>
                        </a:solidFill>
                        <a:effectLst/>
                        <a:latin typeface="Calibri" panose="020F0502020204030204" pitchFamily="34" charset="0"/>
                      </a:endParaRPr>
                    </a:p>
                    <a:p>
                      <a:pPr algn="l" fontAlgn="t"/>
                      <a:r>
                        <a:rPr lang="tr-TR" sz="1100" b="0" i="0" u="none" strike="noStrike" dirty="0" smtClean="0">
                          <a:solidFill>
                            <a:srgbClr val="000000"/>
                          </a:solidFill>
                          <a:effectLst/>
                          <a:latin typeface="Calibri" panose="020F0502020204030204" pitchFamily="34" charset="0"/>
                        </a:rPr>
                        <a:t>PASTANELERİN VE TATLICILARIN (SÜTLÜ, ŞERBETLİ VB.) FAALİYETİ</a:t>
                      </a:r>
                    </a:p>
                  </a:txBody>
                  <a:tcPr marL="9525" marR="9525" marT="9525" marB="0"/>
                </a:tc>
                <a:extLst>
                  <a:ext uri="{0D108BD9-81ED-4DB2-BD59-A6C34878D82A}">
                    <a16:rowId xmlns:a16="http://schemas.microsoft.com/office/drawing/2014/main" xmlns="" val="4068691083"/>
                  </a:ext>
                </a:extLst>
              </a:tr>
              <a:tr h="951984">
                <a:tc>
                  <a:txBody>
                    <a:bodyPr/>
                    <a:lstStyle/>
                    <a:p>
                      <a:pPr algn="ctr"/>
                      <a:endParaRPr lang="tr-TR" sz="1100" b="1" dirty="0" smtClean="0">
                        <a:latin typeface="Times New Roman" panose="02020603050405020304" pitchFamily="18" charset="0"/>
                        <a:cs typeface="Times New Roman" panose="02020603050405020304" pitchFamily="18" charset="0"/>
                      </a:endParaRPr>
                    </a:p>
                    <a:p>
                      <a:pPr algn="ctr"/>
                      <a:r>
                        <a:rPr lang="tr-TR" sz="1100" b="1" dirty="0" smtClean="0">
                          <a:latin typeface="Times New Roman" panose="02020603050405020304" pitchFamily="18" charset="0"/>
                          <a:cs typeface="Times New Roman" panose="02020603050405020304" pitchFamily="18" charset="0"/>
                        </a:rPr>
                        <a:t>7</a:t>
                      </a:r>
                      <a:endParaRPr lang="tr-TR" sz="1100" b="1" dirty="0">
                        <a:latin typeface="Times New Roman" panose="02020603050405020304" pitchFamily="18" charset="0"/>
                        <a:cs typeface="Times New Roman" panose="02020603050405020304" pitchFamily="18" charset="0"/>
                      </a:endParaRPr>
                    </a:p>
                  </a:txBody>
                  <a:tcPr/>
                </a:tc>
                <a:tc>
                  <a:txBody>
                    <a:bodyPr/>
                    <a:lstStyle/>
                    <a:p>
                      <a:pPr algn="l" fontAlgn="b"/>
                      <a:r>
                        <a:rPr lang="tr-TR" sz="1100" b="0" i="0" u="none" strike="noStrike" dirty="0">
                          <a:solidFill>
                            <a:srgbClr val="000000"/>
                          </a:solidFill>
                          <a:effectLst/>
                          <a:latin typeface="Calibri" panose="020F0502020204030204" pitchFamily="34" charset="0"/>
                        </a:rPr>
                        <a:t>SINIRLI SORUMLU EREĞLİ MADENİ EŞYA HIZARCILAR VE MARANGOZLAR TOPLU İŞYERİ YAPI KOOPERATİFİ</a:t>
                      </a:r>
                    </a:p>
                  </a:txBody>
                  <a:tcPr marL="9525" marR="9525" marT="9525" marB="0" anchor="b"/>
                </a:tc>
                <a:tc>
                  <a:txBody>
                    <a:bodyPr/>
                    <a:lstStyle/>
                    <a:p>
                      <a:pPr marL="0" algn="l" defTabSz="914400" rtl="0" eaLnBrk="1" latinLnBrk="0" hangingPunct="1"/>
                      <a:endParaRPr lang="tr-TR" sz="1100" kern="1200" dirty="0" smtClean="0">
                        <a:solidFill>
                          <a:schemeClr val="dk1"/>
                        </a:solidFill>
                        <a:latin typeface="Calibri" panose="020F0502020204030204" pitchFamily="34" charset="0"/>
                        <a:ea typeface="+mn-ea"/>
                        <a:cs typeface="Calibri" panose="020F0502020204030204" pitchFamily="34" charset="0"/>
                      </a:endParaRPr>
                    </a:p>
                    <a:p>
                      <a:pPr marL="0" algn="l" defTabSz="914400" rtl="0" eaLnBrk="1" latinLnBrk="0" hangingPunct="1"/>
                      <a:endParaRPr lang="tr-TR" sz="1100" kern="1200" dirty="0" smtClean="0">
                        <a:solidFill>
                          <a:schemeClr val="dk1"/>
                        </a:solidFill>
                        <a:latin typeface="Calibri" panose="020F0502020204030204" pitchFamily="34" charset="0"/>
                        <a:ea typeface="+mn-ea"/>
                        <a:cs typeface="Calibri" panose="020F0502020204030204" pitchFamily="34" charset="0"/>
                      </a:endParaRPr>
                    </a:p>
                    <a:p>
                      <a:pPr marL="0" algn="l" defTabSz="914400" rtl="0" eaLnBrk="1" latinLnBrk="0" hangingPunct="1"/>
                      <a:endParaRPr lang="tr-TR" sz="1100" kern="1200" dirty="0" smtClean="0">
                        <a:solidFill>
                          <a:schemeClr val="dk1"/>
                        </a:solidFill>
                        <a:latin typeface="Calibri" panose="020F0502020204030204" pitchFamily="34" charset="0"/>
                        <a:ea typeface="+mn-ea"/>
                        <a:cs typeface="Calibri" panose="020F0502020204030204" pitchFamily="34" charset="0"/>
                      </a:endParaRPr>
                    </a:p>
                    <a:p>
                      <a:pPr marL="0" algn="l" defTabSz="914400" rtl="0" eaLnBrk="1" latinLnBrk="0" hangingPunct="1"/>
                      <a:endParaRPr lang="tr-TR" sz="1100" kern="1200" dirty="0" smtClean="0">
                        <a:solidFill>
                          <a:schemeClr val="dk1"/>
                        </a:solidFill>
                        <a:latin typeface="Calibri" panose="020F0502020204030204" pitchFamily="34" charset="0"/>
                        <a:ea typeface="+mn-ea"/>
                        <a:cs typeface="Calibri" panose="020F0502020204030204" pitchFamily="34" charset="0"/>
                      </a:endParaRPr>
                    </a:p>
                    <a:p>
                      <a:pPr marL="0" algn="l" defTabSz="914400" rtl="0" eaLnBrk="1" latinLnBrk="0" hangingPunct="1"/>
                      <a:r>
                        <a:rPr lang="tr-TR" sz="1100" kern="1200" dirty="0" smtClean="0">
                          <a:solidFill>
                            <a:schemeClr val="dk1"/>
                          </a:solidFill>
                          <a:latin typeface="Calibri" panose="020F0502020204030204" pitchFamily="34" charset="0"/>
                          <a:ea typeface="+mn-ea"/>
                          <a:cs typeface="Calibri" panose="020F0502020204030204" pitchFamily="34" charset="0"/>
                        </a:rPr>
                        <a:t>İŞYERİ YAPI KOOPERATİFLERİNİN FAALİYETLERİ</a:t>
                      </a:r>
                      <a:endParaRPr lang="tr-TR" sz="1100" kern="120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xmlns="" val="1073676288"/>
                  </a:ext>
                </a:extLst>
              </a:tr>
            </a:tbl>
          </a:graphicData>
        </a:graphic>
      </p:graphicFrame>
    </p:spTree>
    <p:extLst>
      <p:ext uri="{BB962C8B-B14F-4D97-AF65-F5344CB8AC3E}">
        <p14:creationId xmlns:p14="http://schemas.microsoft.com/office/powerpoint/2010/main" val="377626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2184747905"/>
              </p:ext>
            </p:extLst>
          </p:nvPr>
        </p:nvGraphicFramePr>
        <p:xfrm>
          <a:off x="1213658" y="993914"/>
          <a:ext cx="10421752" cy="2598396"/>
        </p:xfrm>
        <a:graphic>
          <a:graphicData uri="http://schemas.openxmlformats.org/drawingml/2006/table">
            <a:tbl>
              <a:tblPr firstRow="1" bandRow="1">
                <a:tableStyleId>{5C22544A-7EE6-4342-B048-85BDC9FD1C3A}</a:tableStyleId>
              </a:tblPr>
              <a:tblGrid>
                <a:gridCol w="943781">
                  <a:extLst>
                    <a:ext uri="{9D8B030D-6E8A-4147-A177-3AD203B41FA5}">
                      <a16:colId xmlns:a16="http://schemas.microsoft.com/office/drawing/2014/main" xmlns="" val="542182605"/>
                    </a:ext>
                  </a:extLst>
                </a:gridCol>
                <a:gridCol w="5423994">
                  <a:extLst>
                    <a:ext uri="{9D8B030D-6E8A-4147-A177-3AD203B41FA5}">
                      <a16:colId xmlns:a16="http://schemas.microsoft.com/office/drawing/2014/main" xmlns="" val="3875282855"/>
                    </a:ext>
                  </a:extLst>
                </a:gridCol>
                <a:gridCol w="4053977">
                  <a:extLst>
                    <a:ext uri="{9D8B030D-6E8A-4147-A177-3AD203B41FA5}">
                      <a16:colId xmlns:a16="http://schemas.microsoft.com/office/drawing/2014/main" xmlns="" val="3560682631"/>
                    </a:ext>
                  </a:extLst>
                </a:gridCol>
              </a:tblGrid>
              <a:tr h="341839">
                <a:tc>
                  <a:txBody>
                    <a:bodyPr/>
                    <a:lstStyle/>
                    <a:p>
                      <a:r>
                        <a:rPr lang="tr-TR" sz="1100" b="0" dirty="0">
                          <a:solidFill>
                            <a:srgbClr val="FF0000"/>
                          </a:solidFill>
                          <a:latin typeface="Times New Roman" panose="02020603050405020304" pitchFamily="18" charset="0"/>
                          <a:cs typeface="Times New Roman" panose="02020603050405020304" pitchFamily="18" charset="0"/>
                        </a:rPr>
                        <a:t>SIRA NO</a:t>
                      </a:r>
                    </a:p>
                  </a:txBody>
                  <a:tcPr>
                    <a:solidFill>
                      <a:schemeClr val="bg1">
                        <a:lumMod val="85000"/>
                      </a:schemeClr>
                    </a:solidFill>
                  </a:tcPr>
                </a:tc>
                <a:tc>
                  <a:txBody>
                    <a:bodyPr/>
                    <a:lstStyle/>
                    <a:p>
                      <a:r>
                        <a:rPr lang="tr-TR" sz="1100" b="0" dirty="0">
                          <a:solidFill>
                            <a:srgbClr val="FF0000"/>
                          </a:solidFill>
                          <a:latin typeface="Times New Roman" panose="02020603050405020304" pitchFamily="18" charset="0"/>
                          <a:cs typeface="Times New Roman" panose="02020603050405020304" pitchFamily="18" charset="0"/>
                        </a:rPr>
                        <a:t>FİRMA ÜNVANI</a:t>
                      </a:r>
                    </a:p>
                  </a:txBody>
                  <a:tcPr>
                    <a:solidFill>
                      <a:schemeClr val="bg1">
                        <a:lumMod val="85000"/>
                      </a:schemeClr>
                    </a:solidFill>
                  </a:tcPr>
                </a:tc>
                <a:tc>
                  <a:txBody>
                    <a:bodyPr/>
                    <a:lstStyle/>
                    <a:p>
                      <a:r>
                        <a:rPr lang="tr-TR" sz="1100" b="0" dirty="0">
                          <a:solidFill>
                            <a:srgbClr val="FF0000"/>
                          </a:solidFill>
                          <a:latin typeface="Times New Roman" panose="02020603050405020304" pitchFamily="18" charset="0"/>
                          <a:cs typeface="Times New Roman" panose="02020603050405020304" pitchFamily="18" charset="0"/>
                        </a:rPr>
                        <a:t>SEKTÖRÜ</a:t>
                      </a:r>
                    </a:p>
                  </a:txBody>
                  <a:tcPr>
                    <a:solidFill>
                      <a:schemeClr val="bg1">
                        <a:lumMod val="85000"/>
                      </a:schemeClr>
                    </a:solidFill>
                  </a:tcPr>
                </a:tc>
                <a:extLst>
                  <a:ext uri="{0D108BD9-81ED-4DB2-BD59-A6C34878D82A}">
                    <a16:rowId xmlns:a16="http://schemas.microsoft.com/office/drawing/2014/main" xmlns="" val="4198825686"/>
                  </a:ext>
                </a:extLst>
              </a:tr>
              <a:tr h="466495">
                <a:tc>
                  <a:txBody>
                    <a:bodyPr/>
                    <a:lstStyle/>
                    <a:p>
                      <a:pPr marL="0" algn="l" defTabSz="914400" rtl="0" eaLnBrk="1" latinLnBrk="0" hangingPunct="1"/>
                      <a:r>
                        <a:rPr lang="tr-TR" sz="1100" kern="1200" dirty="0">
                          <a:solidFill>
                            <a:schemeClr val="dk1"/>
                          </a:solidFill>
                          <a:latin typeface="Times New Roman" panose="02020603050405020304" pitchFamily="18" charset="0"/>
                          <a:ea typeface="+mn-ea"/>
                          <a:cs typeface="Times New Roman" panose="02020603050405020304" pitchFamily="18" charset="0"/>
                        </a:rPr>
                        <a:t>8</a:t>
                      </a:r>
                    </a:p>
                  </a:txBody>
                  <a:tcPr/>
                </a:tc>
                <a:tc>
                  <a:txBody>
                    <a:bodyPr/>
                    <a:lstStyle/>
                    <a:p>
                      <a:pPr algn="l" fontAlgn="b"/>
                      <a:r>
                        <a:rPr lang="tr-TR" sz="1100" b="0" i="0" u="none" strike="noStrike" dirty="0">
                          <a:solidFill>
                            <a:srgbClr val="000000"/>
                          </a:solidFill>
                          <a:effectLst/>
                          <a:latin typeface="Calibri" panose="020F0502020204030204" pitchFamily="34" charset="0"/>
                        </a:rPr>
                        <a:t>ÖZAYBAL TARIM HAYVANCILIK ENERJİ İNŞAAT SANAYİ TİCARET LİMİTED ŞİRKETİ</a:t>
                      </a:r>
                    </a:p>
                  </a:txBody>
                  <a:tcPr marL="9525" marR="9525" marT="9525" marB="0" anchor="b"/>
                </a:tc>
                <a:tc>
                  <a:txBody>
                    <a:bodyPr/>
                    <a:lstStyle/>
                    <a:p>
                      <a:pPr algn="l" fontAlgn="t"/>
                      <a:endParaRPr lang="tr-TR" sz="1100" b="0" i="0" u="none" strike="noStrike" dirty="0" smtClean="0">
                        <a:solidFill>
                          <a:srgbClr val="000000"/>
                        </a:solidFill>
                        <a:effectLst/>
                        <a:latin typeface="Calibri" panose="020F0502020204030204" pitchFamily="34" charset="0"/>
                      </a:endParaRPr>
                    </a:p>
                    <a:p>
                      <a:pPr algn="l" fontAlgn="t"/>
                      <a:endParaRPr lang="tr-TR" sz="1100" b="0" i="0" u="none" strike="noStrike" dirty="0" smtClean="0">
                        <a:solidFill>
                          <a:srgbClr val="000000"/>
                        </a:solidFill>
                        <a:effectLst/>
                        <a:latin typeface="Calibri" panose="020F0502020204030204" pitchFamily="34" charset="0"/>
                      </a:endParaRPr>
                    </a:p>
                    <a:p>
                      <a:pPr algn="l" fontAlgn="t"/>
                      <a:r>
                        <a:rPr lang="tr-TR" sz="1100" b="0" i="0" u="none" strike="noStrike" dirty="0" smtClean="0">
                          <a:solidFill>
                            <a:srgbClr val="000000"/>
                          </a:solidFill>
                          <a:effectLst/>
                          <a:latin typeface="Calibri" panose="020F0502020204030204" pitchFamily="34" charset="0"/>
                        </a:rPr>
                        <a:t>YENİLEBİLİR KÖK VE YUMRULARIN YETİŞTİRİCİLİĞİ</a:t>
                      </a:r>
                      <a:endParaRPr lang="tr-TR"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3615614424"/>
                  </a:ext>
                </a:extLst>
              </a:tr>
              <a:tr h="728747">
                <a:tc>
                  <a:txBody>
                    <a:bodyPr/>
                    <a:lstStyle/>
                    <a:p>
                      <a:pPr marL="0" algn="l" defTabSz="914400" rtl="0" eaLnBrk="1" latinLnBrk="0" hangingPunct="1"/>
                      <a:r>
                        <a:rPr lang="tr-TR" sz="1100" kern="1200" dirty="0">
                          <a:solidFill>
                            <a:schemeClr val="dk1"/>
                          </a:solidFill>
                          <a:latin typeface="Times New Roman" panose="02020603050405020304" pitchFamily="18" charset="0"/>
                          <a:ea typeface="+mn-ea"/>
                          <a:cs typeface="Times New Roman" panose="02020603050405020304" pitchFamily="18" charset="0"/>
                        </a:rPr>
                        <a:t>9</a:t>
                      </a:r>
                    </a:p>
                  </a:txBody>
                  <a:tcPr/>
                </a:tc>
                <a:tc>
                  <a:txBody>
                    <a:bodyPr/>
                    <a:lstStyle/>
                    <a:p>
                      <a:pPr algn="l" fontAlgn="b"/>
                      <a:r>
                        <a:rPr lang="tr-TR" sz="1100" b="0" i="0" u="none" strike="noStrike">
                          <a:solidFill>
                            <a:srgbClr val="000000"/>
                          </a:solidFill>
                          <a:effectLst/>
                          <a:latin typeface="Calibri" panose="020F0502020204030204" pitchFamily="34" charset="0"/>
                        </a:rPr>
                        <a:t>FKY TARIM HAYVANCILIK NAKLİYAT SANAYİ TİCARET LİMİTED ŞİRKETİ</a:t>
                      </a:r>
                    </a:p>
                  </a:txBody>
                  <a:tcPr marL="9525" marR="9525" marT="9525" marB="0" anchor="b"/>
                </a:tc>
                <a:tc>
                  <a:txBody>
                    <a:bodyPr/>
                    <a:lstStyle/>
                    <a:p>
                      <a:pPr algn="l" fontAlgn="t"/>
                      <a:endParaRPr lang="tr-TR" sz="1100" b="0" i="0" u="none" strike="noStrike" dirty="0" smtClean="0">
                        <a:solidFill>
                          <a:srgbClr val="000000"/>
                        </a:solidFill>
                        <a:effectLst/>
                        <a:latin typeface="Calibri" panose="020F0502020204030204" pitchFamily="34" charset="0"/>
                      </a:endParaRPr>
                    </a:p>
                    <a:p>
                      <a:pPr algn="l" fontAlgn="t"/>
                      <a:endParaRPr lang="tr-TR" sz="1100" b="0" i="0" u="none" strike="noStrike" dirty="0" smtClean="0">
                        <a:solidFill>
                          <a:srgbClr val="000000"/>
                        </a:solidFill>
                        <a:effectLst/>
                        <a:latin typeface="Calibri" panose="020F0502020204030204" pitchFamily="34" charset="0"/>
                      </a:endParaRPr>
                    </a:p>
                    <a:p>
                      <a:pPr algn="l" fontAlgn="t"/>
                      <a:r>
                        <a:rPr lang="tr-TR" sz="1100" b="0" i="0" u="none" strike="noStrike" dirty="0" smtClean="0">
                          <a:solidFill>
                            <a:srgbClr val="000000"/>
                          </a:solidFill>
                          <a:effectLst/>
                          <a:latin typeface="Calibri" panose="020F0502020204030204" pitchFamily="34" charset="0"/>
                        </a:rPr>
                        <a:t>SÜTÜ SAĞILAN BÜYÜK BAŞ HAYVAN YETİŞTİRİCİLİĞİ</a:t>
                      </a:r>
                      <a:endParaRPr lang="tr-TR"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1120439337"/>
                  </a:ext>
                </a:extLst>
              </a:tr>
              <a:tr h="889656">
                <a:tc>
                  <a:txBody>
                    <a:bodyPr/>
                    <a:lstStyle/>
                    <a:p>
                      <a:pPr marL="0" algn="l" defTabSz="914400" rtl="0" eaLnBrk="1" latinLnBrk="0" hangingPunct="1"/>
                      <a:r>
                        <a:rPr lang="tr-TR" sz="1100" kern="1200" dirty="0">
                          <a:solidFill>
                            <a:schemeClr val="dk1"/>
                          </a:solidFill>
                          <a:latin typeface="Times New Roman" panose="02020603050405020304" pitchFamily="18" charset="0"/>
                          <a:ea typeface="+mn-ea"/>
                          <a:cs typeface="Times New Roman" panose="02020603050405020304" pitchFamily="18" charset="0"/>
                        </a:rPr>
                        <a:t>10</a:t>
                      </a:r>
                    </a:p>
                  </a:txBody>
                  <a:tcPr/>
                </a:tc>
                <a:tc>
                  <a:txBody>
                    <a:bodyPr/>
                    <a:lstStyle/>
                    <a:p>
                      <a:pPr algn="l" fontAlgn="b"/>
                      <a:r>
                        <a:rPr lang="tr-TR" sz="1100" b="0" i="0" u="none" strike="noStrike" dirty="0">
                          <a:solidFill>
                            <a:srgbClr val="000000"/>
                          </a:solidFill>
                          <a:effectLst/>
                          <a:latin typeface="Calibri" panose="020F0502020204030204" pitchFamily="34" charset="0"/>
                        </a:rPr>
                        <a:t>EYLEM YATIRIM GIDA İNŞAAT ENERJİ TİCARET LİMİTED ŞİRKETİ</a:t>
                      </a:r>
                    </a:p>
                  </a:txBody>
                  <a:tcPr marL="9525" marR="9525" marT="9525" marB="0" anchor="b"/>
                </a:tc>
                <a:tc>
                  <a:txBody>
                    <a:bodyPr/>
                    <a:lstStyle/>
                    <a:p>
                      <a:pPr algn="l" fontAlgn="t"/>
                      <a:endParaRPr lang="tr-TR" sz="1100" b="0" i="0" u="none" strike="noStrike" dirty="0" smtClean="0">
                        <a:solidFill>
                          <a:srgbClr val="000000"/>
                        </a:solidFill>
                        <a:effectLst/>
                        <a:latin typeface="Calibri" panose="020F0502020204030204" pitchFamily="34" charset="0"/>
                      </a:endParaRPr>
                    </a:p>
                    <a:p>
                      <a:pPr algn="l" fontAlgn="t"/>
                      <a:endParaRPr lang="tr-TR" sz="1100" b="0" i="0" u="none" strike="noStrike" dirty="0" smtClean="0">
                        <a:solidFill>
                          <a:srgbClr val="000000"/>
                        </a:solidFill>
                        <a:effectLst/>
                        <a:latin typeface="Calibri" panose="020F0502020204030204" pitchFamily="34" charset="0"/>
                      </a:endParaRPr>
                    </a:p>
                    <a:p>
                      <a:pPr algn="l" fontAlgn="t"/>
                      <a:endParaRPr lang="tr-TR" sz="1100" b="0" i="0" u="none" strike="noStrike" dirty="0" smtClean="0">
                        <a:solidFill>
                          <a:srgbClr val="000000"/>
                        </a:solidFill>
                        <a:effectLst/>
                        <a:latin typeface="Calibri" panose="020F0502020204030204" pitchFamily="34" charset="0"/>
                      </a:endParaRPr>
                    </a:p>
                    <a:p>
                      <a:pPr algn="l" fontAlgn="t"/>
                      <a:endParaRPr lang="tr-TR" sz="1100" b="0" i="0" u="none" strike="noStrike" dirty="0" smtClean="0">
                        <a:solidFill>
                          <a:srgbClr val="000000"/>
                        </a:solidFill>
                        <a:effectLst/>
                        <a:latin typeface="Calibri" panose="020F0502020204030204" pitchFamily="34" charset="0"/>
                      </a:endParaRPr>
                    </a:p>
                    <a:p>
                      <a:pPr algn="l" fontAlgn="t"/>
                      <a:r>
                        <a:rPr lang="tr-TR" sz="1100" b="0" i="0" u="none" strike="noStrike" dirty="0" smtClean="0">
                          <a:solidFill>
                            <a:srgbClr val="000000"/>
                          </a:solidFill>
                          <a:effectLst/>
                          <a:latin typeface="Calibri" panose="020F0502020204030204" pitchFamily="34" charset="0"/>
                        </a:rPr>
                        <a:t>YİYECEK AĞIRLIKLI HİZMET VEREN KAFE VE KAFETERYALARIN FAALİYETLERİ</a:t>
                      </a:r>
                      <a:endParaRPr lang="tr-TR"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xmlns="" val="854742835"/>
                  </a:ext>
                </a:extLst>
              </a:tr>
            </a:tbl>
          </a:graphicData>
        </a:graphic>
      </p:graphicFrame>
      <p:sp>
        <p:nvSpPr>
          <p:cNvPr id="2" name="Dikdörtgen 1"/>
          <p:cNvSpPr/>
          <p:nvPr/>
        </p:nvSpPr>
        <p:spPr>
          <a:xfrm>
            <a:off x="3108960" y="432261"/>
            <a:ext cx="5619403" cy="369332"/>
          </a:xfrm>
          <a:prstGeom prst="rect">
            <a:avLst/>
          </a:prstGeom>
        </p:spPr>
        <p:txBody>
          <a:bodyPr wrap="square">
            <a:spAutoFit/>
          </a:bodyPr>
          <a:lstStyle/>
          <a:p>
            <a:pPr algn="ctr"/>
            <a:r>
              <a:rPr lang="tr-TR" b="1" dirty="0" smtClean="0">
                <a:solidFill>
                  <a:srgbClr val="FF0000"/>
                </a:solidFill>
              </a:rPr>
              <a:t>2022/EYLÜL </a:t>
            </a:r>
            <a:r>
              <a:rPr lang="tr-TR" b="1" dirty="0">
                <a:solidFill>
                  <a:srgbClr val="FF0000"/>
                </a:solidFill>
              </a:rPr>
              <a:t>AYINDA KAYIT OLAN ÜYELERİMİZ</a:t>
            </a:r>
            <a:endParaRPr lang="tr-TR" dirty="0"/>
          </a:p>
        </p:txBody>
      </p:sp>
    </p:spTree>
    <p:extLst>
      <p:ext uri="{BB962C8B-B14F-4D97-AF65-F5344CB8AC3E}">
        <p14:creationId xmlns:p14="http://schemas.microsoft.com/office/powerpoint/2010/main" val="316242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932670" y="336884"/>
            <a:ext cx="7381103" cy="338619"/>
          </a:xfrm>
        </p:spPr>
        <p:txBody>
          <a:bodyPr>
            <a:noAutofit/>
          </a:bodyPr>
          <a:lstStyle/>
          <a:p>
            <a:pPr algn="ctr"/>
            <a:r>
              <a:rPr lang="tr-TR" sz="2000" b="1" dirty="0" smtClean="0">
                <a:solidFill>
                  <a:srgbClr val="FF0000"/>
                </a:solidFill>
              </a:rPr>
              <a:t>2022/EYLÜL AYI </a:t>
            </a:r>
            <a:r>
              <a:rPr lang="tr-TR" sz="2000" b="1" dirty="0">
                <a:solidFill>
                  <a:srgbClr val="FF0000"/>
                </a:solidFill>
              </a:rPr>
              <a:t>ODAMIZA KAYIT YAPTIRAN </a:t>
            </a:r>
            <a:r>
              <a:rPr lang="tr-TR" sz="2000" b="1" dirty="0" smtClean="0">
                <a:solidFill>
                  <a:srgbClr val="FF0000"/>
                </a:solidFill>
              </a:rPr>
              <a:t>ÜYE İSTATİSTİĞİMİZ</a:t>
            </a:r>
            <a:endParaRPr lang="tr-TR" sz="2000" b="1" dirty="0">
              <a:solidFill>
                <a:srgbClr val="FF0000"/>
              </a:solidFill>
            </a:endParaRPr>
          </a:p>
        </p:txBody>
      </p:sp>
      <p:graphicFrame>
        <p:nvGraphicFramePr>
          <p:cNvPr id="4" name="Tablo 3"/>
          <p:cNvGraphicFramePr>
            <a:graphicFrameLocks noGrp="1"/>
          </p:cNvGraphicFramePr>
          <p:nvPr>
            <p:extLst>
              <p:ext uri="{D42A27DB-BD31-4B8C-83A1-F6EECF244321}">
                <p14:modId xmlns:p14="http://schemas.microsoft.com/office/powerpoint/2010/main" val="1743057552"/>
              </p:ext>
            </p:extLst>
          </p:nvPr>
        </p:nvGraphicFramePr>
        <p:xfrm>
          <a:off x="1305782" y="745394"/>
          <a:ext cx="10188343" cy="5725581"/>
        </p:xfrm>
        <a:graphic>
          <a:graphicData uri="http://schemas.openxmlformats.org/drawingml/2006/table">
            <a:tbl>
              <a:tblPr firstRow="1" bandRow="1">
                <a:tableStyleId>{5C22544A-7EE6-4342-B048-85BDC9FD1C3A}</a:tableStyleId>
              </a:tblPr>
              <a:tblGrid>
                <a:gridCol w="1050240">
                  <a:extLst>
                    <a:ext uri="{9D8B030D-6E8A-4147-A177-3AD203B41FA5}">
                      <a16:colId xmlns:a16="http://schemas.microsoft.com/office/drawing/2014/main" xmlns="" val="1085537233"/>
                    </a:ext>
                  </a:extLst>
                </a:gridCol>
                <a:gridCol w="527222">
                  <a:extLst>
                    <a:ext uri="{9D8B030D-6E8A-4147-A177-3AD203B41FA5}">
                      <a16:colId xmlns:a16="http://schemas.microsoft.com/office/drawing/2014/main" xmlns="" val="1877564358"/>
                    </a:ext>
                  </a:extLst>
                </a:gridCol>
                <a:gridCol w="605749">
                  <a:extLst>
                    <a:ext uri="{9D8B030D-6E8A-4147-A177-3AD203B41FA5}">
                      <a16:colId xmlns:a16="http://schemas.microsoft.com/office/drawing/2014/main" xmlns="" val="2274761141"/>
                    </a:ext>
                  </a:extLst>
                </a:gridCol>
                <a:gridCol w="727740">
                  <a:extLst>
                    <a:ext uri="{9D8B030D-6E8A-4147-A177-3AD203B41FA5}">
                      <a16:colId xmlns:a16="http://schemas.microsoft.com/office/drawing/2014/main" xmlns="" val="2856023756"/>
                    </a:ext>
                  </a:extLst>
                </a:gridCol>
                <a:gridCol w="653481">
                  <a:extLst>
                    <a:ext uri="{9D8B030D-6E8A-4147-A177-3AD203B41FA5}">
                      <a16:colId xmlns:a16="http://schemas.microsoft.com/office/drawing/2014/main" xmlns="" val="4218259991"/>
                    </a:ext>
                  </a:extLst>
                </a:gridCol>
                <a:gridCol w="623775">
                  <a:extLst>
                    <a:ext uri="{9D8B030D-6E8A-4147-A177-3AD203B41FA5}">
                      <a16:colId xmlns:a16="http://schemas.microsoft.com/office/drawing/2014/main" xmlns="" val="3771176561"/>
                    </a:ext>
                  </a:extLst>
                </a:gridCol>
                <a:gridCol w="801998">
                  <a:extLst>
                    <a:ext uri="{9D8B030D-6E8A-4147-A177-3AD203B41FA5}">
                      <a16:colId xmlns:a16="http://schemas.microsoft.com/office/drawing/2014/main" xmlns="" val="519700017"/>
                    </a:ext>
                  </a:extLst>
                </a:gridCol>
                <a:gridCol w="831704">
                  <a:extLst>
                    <a:ext uri="{9D8B030D-6E8A-4147-A177-3AD203B41FA5}">
                      <a16:colId xmlns:a16="http://schemas.microsoft.com/office/drawing/2014/main" xmlns="" val="205445375"/>
                    </a:ext>
                  </a:extLst>
                </a:gridCol>
                <a:gridCol w="809356">
                  <a:extLst>
                    <a:ext uri="{9D8B030D-6E8A-4147-A177-3AD203B41FA5}">
                      <a16:colId xmlns:a16="http://schemas.microsoft.com/office/drawing/2014/main" xmlns="" val="1411514617"/>
                    </a:ext>
                  </a:extLst>
                </a:gridCol>
                <a:gridCol w="646118">
                  <a:extLst>
                    <a:ext uri="{9D8B030D-6E8A-4147-A177-3AD203B41FA5}">
                      <a16:colId xmlns:a16="http://schemas.microsoft.com/office/drawing/2014/main" xmlns="" val="1521195149"/>
                    </a:ext>
                  </a:extLst>
                </a:gridCol>
                <a:gridCol w="727740">
                  <a:extLst>
                    <a:ext uri="{9D8B030D-6E8A-4147-A177-3AD203B41FA5}">
                      <a16:colId xmlns:a16="http://schemas.microsoft.com/office/drawing/2014/main" xmlns="" val="3232989669"/>
                    </a:ext>
                  </a:extLst>
                </a:gridCol>
                <a:gridCol w="727740">
                  <a:extLst>
                    <a:ext uri="{9D8B030D-6E8A-4147-A177-3AD203B41FA5}">
                      <a16:colId xmlns:a16="http://schemas.microsoft.com/office/drawing/2014/main" xmlns="" val="2125589291"/>
                    </a:ext>
                  </a:extLst>
                </a:gridCol>
                <a:gridCol w="727740">
                  <a:extLst>
                    <a:ext uri="{9D8B030D-6E8A-4147-A177-3AD203B41FA5}">
                      <a16:colId xmlns:a16="http://schemas.microsoft.com/office/drawing/2014/main" xmlns="" val="2526715693"/>
                    </a:ext>
                  </a:extLst>
                </a:gridCol>
                <a:gridCol w="727740">
                  <a:extLst>
                    <a:ext uri="{9D8B030D-6E8A-4147-A177-3AD203B41FA5}">
                      <a16:colId xmlns:a16="http://schemas.microsoft.com/office/drawing/2014/main" xmlns="" val="2558093472"/>
                    </a:ext>
                  </a:extLst>
                </a:gridCol>
              </a:tblGrid>
              <a:tr h="529710">
                <a:tc>
                  <a:txBody>
                    <a:bodyPr/>
                    <a:lstStyle/>
                    <a:p>
                      <a:endParaRPr lang="tr-TR" sz="1000" dirty="0"/>
                    </a:p>
                  </a:txBody>
                  <a:tcPr marL="91442" marR="91442" marT="45713" marB="45713"/>
                </a:tc>
                <a:tc>
                  <a:txBody>
                    <a:bodyPr/>
                    <a:lstStyle/>
                    <a:p>
                      <a:pPr algn="ctr"/>
                      <a:r>
                        <a:rPr lang="tr-TR" sz="1000" dirty="0">
                          <a:solidFill>
                            <a:schemeClr val="tx1"/>
                          </a:solidFill>
                        </a:rPr>
                        <a:t>OCAK</a:t>
                      </a:r>
                    </a:p>
                    <a:p>
                      <a:pPr algn="ctr"/>
                      <a:r>
                        <a:rPr lang="tr-TR" sz="1000" dirty="0">
                          <a:solidFill>
                            <a:schemeClr val="tx1"/>
                          </a:solidFill>
                        </a:rPr>
                        <a:t>2022</a:t>
                      </a:r>
                    </a:p>
                  </a:txBody>
                  <a:tcPr marL="91442" marR="91442" marT="45713" marB="45713"/>
                </a:tc>
                <a:tc>
                  <a:txBody>
                    <a:bodyPr/>
                    <a:lstStyle/>
                    <a:p>
                      <a:pPr algn="ctr"/>
                      <a:r>
                        <a:rPr lang="tr-TR" sz="1000" dirty="0">
                          <a:solidFill>
                            <a:schemeClr val="tx1"/>
                          </a:solidFill>
                        </a:rPr>
                        <a:t>ŞUBAT</a:t>
                      </a:r>
                    </a:p>
                    <a:p>
                      <a:pPr algn="ctr"/>
                      <a:r>
                        <a:rPr lang="tr-TR" sz="1000" dirty="0">
                          <a:solidFill>
                            <a:schemeClr val="tx1"/>
                          </a:solidFill>
                        </a:rPr>
                        <a:t>2022</a:t>
                      </a:r>
                    </a:p>
                  </a:txBody>
                  <a:tcPr marL="91442" marR="91442" marT="45713" marB="45713"/>
                </a:tc>
                <a:tc>
                  <a:txBody>
                    <a:bodyPr/>
                    <a:lstStyle/>
                    <a:p>
                      <a:pPr algn="ctr"/>
                      <a:r>
                        <a:rPr lang="tr-TR" sz="1000" dirty="0">
                          <a:solidFill>
                            <a:schemeClr val="tx1"/>
                          </a:solidFill>
                        </a:rPr>
                        <a:t>MART</a:t>
                      </a:r>
                    </a:p>
                    <a:p>
                      <a:pPr algn="ctr"/>
                      <a:r>
                        <a:rPr lang="tr-TR" sz="1000" dirty="0">
                          <a:solidFill>
                            <a:schemeClr val="tx1"/>
                          </a:solidFill>
                        </a:rPr>
                        <a:t>2022</a:t>
                      </a:r>
                    </a:p>
                  </a:txBody>
                  <a:tcPr marL="91442" marR="91442" marT="45713" marB="45713"/>
                </a:tc>
                <a:tc>
                  <a:txBody>
                    <a:bodyPr/>
                    <a:lstStyle/>
                    <a:p>
                      <a:pPr algn="ctr"/>
                      <a:r>
                        <a:rPr lang="tr-TR" sz="1000" dirty="0">
                          <a:solidFill>
                            <a:schemeClr val="tx1"/>
                          </a:solidFill>
                        </a:rPr>
                        <a:t>NİSAN</a:t>
                      </a:r>
                    </a:p>
                    <a:p>
                      <a:pPr algn="ctr"/>
                      <a:r>
                        <a:rPr lang="tr-TR" sz="1000" dirty="0">
                          <a:solidFill>
                            <a:schemeClr val="tx1"/>
                          </a:solidFill>
                        </a:rPr>
                        <a:t>2022</a:t>
                      </a:r>
                    </a:p>
                  </a:txBody>
                  <a:tcPr marL="91442" marR="91442" marT="45713" marB="45713"/>
                </a:tc>
                <a:tc>
                  <a:txBody>
                    <a:bodyPr/>
                    <a:lstStyle/>
                    <a:p>
                      <a:pPr algn="ctr"/>
                      <a:r>
                        <a:rPr lang="tr-TR" sz="1000" dirty="0">
                          <a:solidFill>
                            <a:schemeClr val="tx1"/>
                          </a:solidFill>
                        </a:rPr>
                        <a:t>MAYIS</a:t>
                      </a:r>
                    </a:p>
                    <a:p>
                      <a:pPr algn="ctr"/>
                      <a:r>
                        <a:rPr lang="tr-TR" sz="1000" dirty="0">
                          <a:solidFill>
                            <a:schemeClr val="tx1"/>
                          </a:solidFill>
                        </a:rPr>
                        <a:t>2022</a:t>
                      </a:r>
                    </a:p>
                  </a:txBody>
                  <a:tcPr marL="91442" marR="91442" marT="45713" marB="45713"/>
                </a:tc>
                <a:tc>
                  <a:txBody>
                    <a:bodyPr/>
                    <a:lstStyle/>
                    <a:p>
                      <a:pPr algn="ctr"/>
                      <a:r>
                        <a:rPr lang="tr-TR" sz="1000" dirty="0">
                          <a:solidFill>
                            <a:schemeClr val="tx1"/>
                          </a:solidFill>
                        </a:rPr>
                        <a:t>HAZİRAN</a:t>
                      </a:r>
                    </a:p>
                    <a:p>
                      <a:pPr algn="ctr"/>
                      <a:r>
                        <a:rPr lang="tr-TR" sz="1000" dirty="0">
                          <a:solidFill>
                            <a:schemeClr val="tx1"/>
                          </a:solidFill>
                        </a:rPr>
                        <a:t>2022</a:t>
                      </a:r>
                    </a:p>
                  </a:txBody>
                  <a:tcPr marL="91442" marR="91442" marT="45713" marB="45713"/>
                </a:tc>
                <a:tc>
                  <a:txBody>
                    <a:bodyPr/>
                    <a:lstStyle/>
                    <a:p>
                      <a:pPr algn="ctr"/>
                      <a:r>
                        <a:rPr lang="tr-TR" sz="1000" dirty="0">
                          <a:solidFill>
                            <a:schemeClr val="tx1"/>
                          </a:solidFill>
                        </a:rPr>
                        <a:t>TEMMUZ</a:t>
                      </a:r>
                    </a:p>
                    <a:p>
                      <a:pPr algn="ctr"/>
                      <a:r>
                        <a:rPr lang="tr-TR" sz="1000" dirty="0">
                          <a:solidFill>
                            <a:schemeClr val="tx1"/>
                          </a:solidFill>
                        </a:rPr>
                        <a:t>2022</a:t>
                      </a:r>
                    </a:p>
                  </a:txBody>
                  <a:tcPr marL="91442" marR="91442" marT="45713" marB="45713"/>
                </a:tc>
                <a:tc>
                  <a:txBody>
                    <a:bodyPr/>
                    <a:lstStyle/>
                    <a:p>
                      <a:pPr algn="ctr"/>
                      <a:r>
                        <a:rPr lang="tr-TR" sz="1000" dirty="0">
                          <a:solidFill>
                            <a:schemeClr val="tx1"/>
                          </a:solidFill>
                        </a:rPr>
                        <a:t>AĞUSTOS</a:t>
                      </a:r>
                    </a:p>
                    <a:p>
                      <a:pPr algn="ctr"/>
                      <a:r>
                        <a:rPr lang="tr-TR" sz="1000" dirty="0">
                          <a:solidFill>
                            <a:schemeClr val="tx1"/>
                          </a:solidFill>
                        </a:rPr>
                        <a:t>2022</a:t>
                      </a:r>
                    </a:p>
                  </a:txBody>
                  <a:tcPr marL="91442" marR="91442" marT="45713" marB="45713"/>
                </a:tc>
                <a:tc>
                  <a:txBody>
                    <a:bodyPr/>
                    <a:lstStyle/>
                    <a:p>
                      <a:pPr algn="ctr"/>
                      <a:r>
                        <a:rPr lang="tr-TR" sz="1000" dirty="0">
                          <a:solidFill>
                            <a:schemeClr val="tx1"/>
                          </a:solidFill>
                        </a:rPr>
                        <a:t>EYLÜL</a:t>
                      </a:r>
                    </a:p>
                    <a:p>
                      <a:pPr algn="ctr"/>
                      <a:r>
                        <a:rPr lang="tr-TR" sz="1000" dirty="0">
                          <a:solidFill>
                            <a:schemeClr val="tx1"/>
                          </a:solidFill>
                        </a:rPr>
                        <a:t>2022</a:t>
                      </a:r>
                    </a:p>
                  </a:txBody>
                  <a:tcPr marL="91442" marR="91442" marT="45713" marB="45713"/>
                </a:tc>
                <a:tc>
                  <a:txBody>
                    <a:bodyPr/>
                    <a:lstStyle/>
                    <a:p>
                      <a:pPr algn="ctr"/>
                      <a:r>
                        <a:rPr lang="tr-TR" sz="1000" dirty="0">
                          <a:solidFill>
                            <a:schemeClr val="tx1"/>
                          </a:solidFill>
                        </a:rPr>
                        <a:t>EKİM</a:t>
                      </a:r>
                    </a:p>
                    <a:p>
                      <a:pPr algn="ctr"/>
                      <a:r>
                        <a:rPr lang="tr-TR" sz="1000" dirty="0">
                          <a:solidFill>
                            <a:schemeClr val="tx1"/>
                          </a:solidFill>
                        </a:rPr>
                        <a:t>2022</a:t>
                      </a:r>
                    </a:p>
                  </a:txBody>
                  <a:tcPr marL="91442" marR="91442" marT="45713" marB="45713"/>
                </a:tc>
                <a:tc>
                  <a:txBody>
                    <a:bodyPr/>
                    <a:lstStyle/>
                    <a:p>
                      <a:pPr algn="ctr"/>
                      <a:r>
                        <a:rPr lang="tr-TR" sz="1000" dirty="0">
                          <a:solidFill>
                            <a:schemeClr val="tx1"/>
                          </a:solidFill>
                        </a:rPr>
                        <a:t>KASIM</a:t>
                      </a:r>
                    </a:p>
                    <a:p>
                      <a:pPr algn="ctr"/>
                      <a:r>
                        <a:rPr lang="tr-TR" sz="1000" dirty="0">
                          <a:solidFill>
                            <a:schemeClr val="tx1"/>
                          </a:solidFill>
                        </a:rPr>
                        <a:t>2022</a:t>
                      </a:r>
                    </a:p>
                  </a:txBody>
                  <a:tcPr marL="91442" marR="91442" marT="45713" marB="45713"/>
                </a:tc>
                <a:tc>
                  <a:txBody>
                    <a:bodyPr/>
                    <a:lstStyle/>
                    <a:p>
                      <a:pPr algn="ctr"/>
                      <a:r>
                        <a:rPr lang="tr-TR" sz="1000" dirty="0">
                          <a:solidFill>
                            <a:schemeClr val="tx1"/>
                          </a:solidFill>
                        </a:rPr>
                        <a:t>ARALIK </a:t>
                      </a:r>
                    </a:p>
                    <a:p>
                      <a:pPr algn="ctr"/>
                      <a:r>
                        <a:rPr lang="tr-TR" sz="1000" dirty="0">
                          <a:solidFill>
                            <a:schemeClr val="tx1"/>
                          </a:solidFill>
                        </a:rPr>
                        <a:t>2022</a:t>
                      </a:r>
                    </a:p>
                  </a:txBody>
                  <a:tcPr marL="91442" marR="91442" marT="45713" marB="45713"/>
                </a:tc>
                <a:tc>
                  <a:txBody>
                    <a:bodyPr/>
                    <a:lstStyle/>
                    <a:p>
                      <a:pPr algn="ctr"/>
                      <a:r>
                        <a:rPr lang="tr-TR" sz="1000" b="1" dirty="0">
                          <a:solidFill>
                            <a:srgbClr val="FF0000"/>
                          </a:solidFill>
                        </a:rPr>
                        <a:t>TOPLAM </a:t>
                      </a:r>
                    </a:p>
                  </a:txBody>
                  <a:tcPr marL="91442" marR="91442" marT="45713" marB="45713"/>
                </a:tc>
                <a:extLst>
                  <a:ext uri="{0D108BD9-81ED-4DB2-BD59-A6C34878D82A}">
                    <a16:rowId xmlns:a16="http://schemas.microsoft.com/office/drawing/2014/main" xmlns="" val="1557196958"/>
                  </a:ext>
                </a:extLst>
              </a:tr>
              <a:tr h="639110">
                <a:tc>
                  <a:txBody>
                    <a:bodyPr/>
                    <a:lstStyle/>
                    <a:p>
                      <a:r>
                        <a:rPr lang="tr-TR" sz="1000" b="1" dirty="0"/>
                        <a:t>KONUT YAPI KOOPERATİFİ</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1</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smtClean="0"/>
                        <a:t>1</a:t>
                      </a:r>
                      <a:endParaRPr lang="tr-TR" sz="1000" b="1"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b="1" dirty="0">
                        <a:solidFill>
                          <a:srgbClr val="FF0000"/>
                        </a:solidFill>
                      </a:endParaRPr>
                    </a:p>
                  </a:txBody>
                  <a:tcPr marL="91442" marR="91442" marT="45713" marB="45713"/>
                </a:tc>
                <a:extLst>
                  <a:ext uri="{0D108BD9-81ED-4DB2-BD59-A6C34878D82A}">
                    <a16:rowId xmlns:a16="http://schemas.microsoft.com/office/drawing/2014/main" xmlns="" val="3516675263"/>
                  </a:ext>
                </a:extLst>
              </a:tr>
              <a:tr h="375424">
                <a:tc>
                  <a:txBody>
                    <a:bodyPr/>
                    <a:lstStyle/>
                    <a:p>
                      <a:r>
                        <a:rPr lang="tr-TR" sz="1000" b="1" dirty="0"/>
                        <a:t>ŞAHIS FİRMA</a:t>
                      </a:r>
                    </a:p>
                  </a:txBody>
                  <a:tcPr marL="91442" marR="91442" marT="45713" marB="45713"/>
                </a:tc>
                <a:tc>
                  <a:txBody>
                    <a:bodyPr/>
                    <a:lstStyle/>
                    <a:p>
                      <a:pPr algn="ctr"/>
                      <a:r>
                        <a:rPr lang="tr-TR" sz="1000" b="1" dirty="0"/>
                        <a:t>4</a:t>
                      </a:r>
                    </a:p>
                  </a:txBody>
                  <a:tcPr marL="91442" marR="91442" marT="45713" marB="45713"/>
                </a:tc>
                <a:tc>
                  <a:txBody>
                    <a:bodyPr/>
                    <a:lstStyle/>
                    <a:p>
                      <a:pPr algn="ctr"/>
                      <a:r>
                        <a:rPr lang="tr-TR" sz="1000" b="1" dirty="0"/>
                        <a:t>3</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5</a:t>
                      </a:r>
                    </a:p>
                  </a:txBody>
                  <a:tcPr marL="91442" marR="91442" marT="45713" marB="45713"/>
                </a:tc>
                <a:tc>
                  <a:txBody>
                    <a:bodyPr/>
                    <a:lstStyle/>
                    <a:p>
                      <a:pPr algn="ctr"/>
                      <a:r>
                        <a:rPr lang="tr-TR" sz="1000" b="1" dirty="0"/>
                        <a:t>2</a:t>
                      </a:r>
                    </a:p>
                  </a:txBody>
                  <a:tcPr marL="91442" marR="91442" marT="45713" marB="45713"/>
                </a:tc>
                <a:tc>
                  <a:txBody>
                    <a:bodyPr/>
                    <a:lstStyle/>
                    <a:p>
                      <a:pPr algn="ctr"/>
                      <a:r>
                        <a:rPr lang="tr-TR" sz="1000" b="1" dirty="0"/>
                        <a:t>6</a:t>
                      </a:r>
                    </a:p>
                  </a:txBody>
                  <a:tcPr marL="91442" marR="91442" marT="45713" marB="45713"/>
                </a:tc>
                <a:tc>
                  <a:txBody>
                    <a:bodyPr/>
                    <a:lstStyle/>
                    <a:p>
                      <a:pPr algn="ctr"/>
                      <a:r>
                        <a:rPr lang="tr-TR" sz="1000" b="1" dirty="0"/>
                        <a:t>2</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b="1" dirty="0">
                        <a:solidFill>
                          <a:srgbClr val="FF0000"/>
                        </a:solidFill>
                      </a:endParaRPr>
                    </a:p>
                  </a:txBody>
                  <a:tcPr marL="91442" marR="91442" marT="45713" marB="45713"/>
                </a:tc>
                <a:extLst>
                  <a:ext uri="{0D108BD9-81ED-4DB2-BD59-A6C34878D82A}">
                    <a16:rowId xmlns:a16="http://schemas.microsoft.com/office/drawing/2014/main" xmlns="" val="4174431237"/>
                  </a:ext>
                </a:extLst>
              </a:tr>
              <a:tr h="375424">
                <a:tc>
                  <a:txBody>
                    <a:bodyPr/>
                    <a:lstStyle/>
                    <a:p>
                      <a:r>
                        <a:rPr lang="tr-TR" sz="1000" b="1" dirty="0"/>
                        <a:t>A.Ş</a:t>
                      </a:r>
                    </a:p>
                  </a:txBody>
                  <a:tcPr marL="91442" marR="91442" marT="45713" marB="45713"/>
                </a:tc>
                <a:tc>
                  <a:txBody>
                    <a:bodyPr/>
                    <a:lstStyle/>
                    <a:p>
                      <a:pPr algn="ctr"/>
                      <a:r>
                        <a:rPr lang="tr-TR" sz="1000" b="1" dirty="0"/>
                        <a:t>1</a:t>
                      </a:r>
                    </a:p>
                  </a:txBody>
                  <a:tcPr marL="91442" marR="91442" marT="45713" marB="45713"/>
                </a:tc>
                <a:tc>
                  <a:txBody>
                    <a:bodyPr/>
                    <a:lstStyle/>
                    <a:p>
                      <a:pPr algn="ctr"/>
                      <a:r>
                        <a:rPr lang="tr-TR" sz="1000" b="1" dirty="0"/>
                        <a:t>1</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smtClean="0"/>
                        <a:t>1</a:t>
                      </a:r>
                      <a:endParaRPr lang="tr-TR" sz="1000" b="1"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b="1" dirty="0">
                        <a:solidFill>
                          <a:srgbClr val="FF0000"/>
                        </a:solidFill>
                      </a:endParaRPr>
                    </a:p>
                  </a:txBody>
                  <a:tcPr marL="91442" marR="91442" marT="45713" marB="45713"/>
                </a:tc>
                <a:extLst>
                  <a:ext uri="{0D108BD9-81ED-4DB2-BD59-A6C34878D82A}">
                    <a16:rowId xmlns:a16="http://schemas.microsoft.com/office/drawing/2014/main" xmlns="" val="295624312"/>
                  </a:ext>
                </a:extLst>
              </a:tr>
              <a:tr h="375424">
                <a:tc>
                  <a:txBody>
                    <a:bodyPr/>
                    <a:lstStyle/>
                    <a:p>
                      <a:r>
                        <a:rPr lang="tr-TR" sz="1000" b="1" dirty="0"/>
                        <a:t>A.Ş ŞUBE</a:t>
                      </a:r>
                    </a:p>
                  </a:txBody>
                  <a:tcPr marL="91442" marR="91442" marT="45713" marB="45713"/>
                </a:tc>
                <a:tc>
                  <a:txBody>
                    <a:bodyPr/>
                    <a:lstStyle/>
                    <a:p>
                      <a:pPr algn="ctr"/>
                      <a:r>
                        <a:rPr lang="tr-TR" sz="1000" b="1" dirty="0"/>
                        <a:t>3</a:t>
                      </a:r>
                    </a:p>
                  </a:txBody>
                  <a:tcPr marL="91442" marR="91442" marT="45713" marB="45713"/>
                </a:tc>
                <a:tc>
                  <a:txBody>
                    <a:bodyPr/>
                    <a:lstStyle/>
                    <a:p>
                      <a:pPr algn="ctr"/>
                      <a:r>
                        <a:rPr lang="tr-TR" sz="1000" b="1" dirty="0"/>
                        <a:t>1</a:t>
                      </a:r>
                    </a:p>
                  </a:txBody>
                  <a:tcPr marL="91442" marR="91442" marT="45713" marB="45713"/>
                </a:tc>
                <a:tc>
                  <a:txBody>
                    <a:bodyPr/>
                    <a:lstStyle/>
                    <a:p>
                      <a:pPr algn="ctr"/>
                      <a:r>
                        <a:rPr lang="tr-TR" sz="1000" b="1" dirty="0"/>
                        <a:t>1</a:t>
                      </a:r>
                    </a:p>
                  </a:txBody>
                  <a:tcPr marL="91442" marR="91442" marT="45713" marB="45713"/>
                </a:tc>
                <a:tc>
                  <a:txBody>
                    <a:bodyPr/>
                    <a:lstStyle/>
                    <a:p>
                      <a:pPr algn="ctr"/>
                      <a:r>
                        <a:rPr lang="tr-TR" sz="1000" b="1" dirty="0"/>
                        <a:t>2</a:t>
                      </a:r>
                    </a:p>
                  </a:txBody>
                  <a:tcPr marL="91442" marR="91442" marT="45713" marB="45713"/>
                </a:tc>
                <a:tc>
                  <a:txBody>
                    <a:bodyPr/>
                    <a:lstStyle/>
                    <a:p>
                      <a:pPr algn="ctr"/>
                      <a:r>
                        <a:rPr lang="tr-TR" sz="1000" b="1" dirty="0"/>
                        <a:t>4</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1</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b="1" dirty="0">
                        <a:solidFill>
                          <a:srgbClr val="FF0000"/>
                        </a:solidFill>
                      </a:endParaRPr>
                    </a:p>
                  </a:txBody>
                  <a:tcPr marL="91442" marR="91442" marT="45713" marB="45713"/>
                </a:tc>
                <a:extLst>
                  <a:ext uri="{0D108BD9-81ED-4DB2-BD59-A6C34878D82A}">
                    <a16:rowId xmlns:a16="http://schemas.microsoft.com/office/drawing/2014/main" xmlns="" val="3638560808"/>
                  </a:ext>
                </a:extLst>
              </a:tr>
              <a:tr h="375424">
                <a:tc>
                  <a:txBody>
                    <a:bodyPr/>
                    <a:lstStyle/>
                    <a:p>
                      <a:r>
                        <a:rPr lang="tr-TR" sz="1000" b="1" dirty="0"/>
                        <a:t>LTD.ŞTİ</a:t>
                      </a:r>
                    </a:p>
                  </a:txBody>
                  <a:tcPr marL="91442" marR="91442" marT="45713" marB="45713"/>
                </a:tc>
                <a:tc>
                  <a:txBody>
                    <a:bodyPr/>
                    <a:lstStyle/>
                    <a:p>
                      <a:pPr algn="ctr"/>
                      <a:r>
                        <a:rPr lang="tr-TR" sz="1000" b="1" dirty="0"/>
                        <a:t>11</a:t>
                      </a:r>
                    </a:p>
                  </a:txBody>
                  <a:tcPr marL="91442" marR="91442" marT="45713" marB="45713"/>
                </a:tc>
                <a:tc>
                  <a:txBody>
                    <a:bodyPr/>
                    <a:lstStyle/>
                    <a:p>
                      <a:pPr algn="ctr"/>
                      <a:r>
                        <a:rPr lang="tr-TR" sz="1000" b="1" dirty="0"/>
                        <a:t>6</a:t>
                      </a:r>
                    </a:p>
                  </a:txBody>
                  <a:tcPr marL="91442" marR="91442" marT="45713" marB="45713"/>
                </a:tc>
                <a:tc>
                  <a:txBody>
                    <a:bodyPr/>
                    <a:lstStyle/>
                    <a:p>
                      <a:pPr algn="ctr"/>
                      <a:r>
                        <a:rPr lang="tr-TR" sz="1000" b="1" dirty="0"/>
                        <a:t>9</a:t>
                      </a:r>
                    </a:p>
                  </a:txBody>
                  <a:tcPr marL="91442" marR="91442" marT="45713" marB="45713"/>
                </a:tc>
                <a:tc>
                  <a:txBody>
                    <a:bodyPr/>
                    <a:lstStyle/>
                    <a:p>
                      <a:pPr algn="ctr"/>
                      <a:r>
                        <a:rPr lang="tr-TR" sz="1000" b="1" dirty="0"/>
                        <a:t>3</a:t>
                      </a:r>
                    </a:p>
                  </a:txBody>
                  <a:tcPr marL="91442" marR="91442" marT="45713" marB="45713"/>
                </a:tc>
                <a:tc>
                  <a:txBody>
                    <a:bodyPr/>
                    <a:lstStyle/>
                    <a:p>
                      <a:pPr algn="ctr"/>
                      <a:r>
                        <a:rPr lang="tr-TR" sz="1000" b="1" dirty="0"/>
                        <a:t>6</a:t>
                      </a:r>
                    </a:p>
                  </a:txBody>
                  <a:tcPr marL="91442" marR="91442" marT="45713" marB="45713"/>
                </a:tc>
                <a:tc>
                  <a:txBody>
                    <a:bodyPr/>
                    <a:lstStyle/>
                    <a:p>
                      <a:pPr algn="ctr"/>
                      <a:r>
                        <a:rPr lang="tr-TR" sz="1000" b="1" dirty="0"/>
                        <a:t>12</a:t>
                      </a:r>
                    </a:p>
                  </a:txBody>
                  <a:tcPr marL="91442" marR="91442" marT="45713" marB="45713"/>
                </a:tc>
                <a:tc>
                  <a:txBody>
                    <a:bodyPr/>
                    <a:lstStyle/>
                    <a:p>
                      <a:pPr algn="ctr"/>
                      <a:r>
                        <a:rPr lang="tr-TR" sz="1000" b="1" dirty="0"/>
                        <a:t>4</a:t>
                      </a:r>
                    </a:p>
                  </a:txBody>
                  <a:tcPr marL="91442" marR="91442" marT="45713" marB="45713"/>
                </a:tc>
                <a:tc>
                  <a:txBody>
                    <a:bodyPr/>
                    <a:lstStyle/>
                    <a:p>
                      <a:pPr algn="ctr"/>
                      <a:r>
                        <a:rPr lang="tr-TR" sz="1000" b="1" dirty="0"/>
                        <a:t>12</a:t>
                      </a:r>
                    </a:p>
                  </a:txBody>
                  <a:tcPr marL="91442" marR="91442" marT="45713" marB="45713"/>
                </a:tc>
                <a:tc>
                  <a:txBody>
                    <a:bodyPr/>
                    <a:lstStyle/>
                    <a:p>
                      <a:pPr algn="ctr"/>
                      <a:r>
                        <a:rPr lang="tr-TR" sz="1000" b="1" dirty="0" smtClean="0"/>
                        <a:t>8</a:t>
                      </a:r>
                      <a:endParaRPr lang="tr-TR" sz="1000" b="1"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b="1" dirty="0">
                        <a:solidFill>
                          <a:srgbClr val="FF0000"/>
                        </a:solidFill>
                      </a:endParaRPr>
                    </a:p>
                  </a:txBody>
                  <a:tcPr marL="91442" marR="91442" marT="45713" marB="45713"/>
                </a:tc>
                <a:extLst>
                  <a:ext uri="{0D108BD9-81ED-4DB2-BD59-A6C34878D82A}">
                    <a16:rowId xmlns:a16="http://schemas.microsoft.com/office/drawing/2014/main" xmlns="" val="773278235"/>
                  </a:ext>
                </a:extLst>
              </a:tr>
              <a:tr h="467605">
                <a:tc>
                  <a:txBody>
                    <a:bodyPr/>
                    <a:lstStyle/>
                    <a:p>
                      <a:r>
                        <a:rPr lang="tr-TR" sz="1000" b="1" dirty="0"/>
                        <a:t>LTD.ŞTİ. ŞUBE</a:t>
                      </a:r>
                    </a:p>
                  </a:txBody>
                  <a:tcPr marL="91442" marR="91442" marT="45713" marB="45713"/>
                </a:tc>
                <a:tc>
                  <a:txBody>
                    <a:bodyPr/>
                    <a:lstStyle/>
                    <a:p>
                      <a:pPr algn="ctr"/>
                      <a:r>
                        <a:rPr lang="tr-TR" sz="1000" b="1" dirty="0"/>
                        <a:t>1</a:t>
                      </a:r>
                    </a:p>
                  </a:txBody>
                  <a:tcPr marL="91442" marR="91442" marT="45713" marB="45713"/>
                </a:tc>
                <a:tc>
                  <a:txBody>
                    <a:bodyPr/>
                    <a:lstStyle/>
                    <a:p>
                      <a:pPr algn="ctr"/>
                      <a:r>
                        <a:rPr lang="tr-TR" sz="1000" b="1" dirty="0"/>
                        <a:t>1</a:t>
                      </a:r>
                    </a:p>
                  </a:txBody>
                  <a:tcPr marL="91442" marR="91442" marT="45713" marB="45713"/>
                </a:tc>
                <a:tc>
                  <a:txBody>
                    <a:bodyPr/>
                    <a:lstStyle/>
                    <a:p>
                      <a:pPr algn="ctr"/>
                      <a:r>
                        <a:rPr lang="tr-TR" sz="1000" b="1" dirty="0"/>
                        <a:t>2</a:t>
                      </a:r>
                    </a:p>
                  </a:txBody>
                  <a:tcPr marL="91442" marR="91442" marT="45713" marB="45713"/>
                </a:tc>
                <a:tc>
                  <a:txBody>
                    <a:bodyPr/>
                    <a:lstStyle/>
                    <a:p>
                      <a:pPr algn="ctr"/>
                      <a:r>
                        <a:rPr lang="tr-TR" sz="1000" b="1" dirty="0"/>
                        <a:t>6</a:t>
                      </a:r>
                    </a:p>
                  </a:txBody>
                  <a:tcPr marL="91442" marR="91442" marT="45713" marB="45713"/>
                </a:tc>
                <a:tc>
                  <a:txBody>
                    <a:bodyPr/>
                    <a:lstStyle/>
                    <a:p>
                      <a:pPr algn="ctr"/>
                      <a:r>
                        <a:rPr lang="tr-TR" sz="1000" b="1" dirty="0"/>
                        <a:t>2</a:t>
                      </a:r>
                    </a:p>
                  </a:txBody>
                  <a:tcPr marL="91442" marR="91442" marT="45713" marB="45713"/>
                </a:tc>
                <a:tc>
                  <a:txBody>
                    <a:bodyPr/>
                    <a:lstStyle/>
                    <a:p>
                      <a:pPr algn="ctr"/>
                      <a:r>
                        <a:rPr lang="tr-TR" sz="1000" b="1" dirty="0"/>
                        <a:t>3</a:t>
                      </a:r>
                    </a:p>
                  </a:txBody>
                  <a:tcPr marL="91442" marR="91442" marT="45713" marB="45713"/>
                </a:tc>
                <a:tc>
                  <a:txBody>
                    <a:bodyPr/>
                    <a:lstStyle/>
                    <a:p>
                      <a:pPr algn="ctr"/>
                      <a:r>
                        <a:rPr lang="tr-TR" sz="1000" b="1" dirty="0"/>
                        <a:t>2</a:t>
                      </a:r>
                    </a:p>
                  </a:txBody>
                  <a:tcPr marL="91442" marR="91442" marT="45713" marB="45713"/>
                </a:tc>
                <a:tc>
                  <a:txBody>
                    <a:bodyPr/>
                    <a:lstStyle/>
                    <a:p>
                      <a:pPr algn="ctr"/>
                      <a:r>
                        <a:rPr lang="tr-TR" sz="1000" b="1" dirty="0"/>
                        <a:t>3</a:t>
                      </a:r>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b="1" dirty="0">
                        <a:solidFill>
                          <a:srgbClr val="FF0000"/>
                        </a:solidFill>
                      </a:endParaRPr>
                    </a:p>
                  </a:txBody>
                  <a:tcPr marL="91442" marR="91442" marT="45713" marB="45713"/>
                </a:tc>
                <a:extLst>
                  <a:ext uri="{0D108BD9-81ED-4DB2-BD59-A6C34878D82A}">
                    <a16:rowId xmlns:a16="http://schemas.microsoft.com/office/drawing/2014/main" xmlns="" val="3118638123"/>
                  </a:ext>
                </a:extLst>
              </a:tr>
              <a:tr h="375424">
                <a:tc>
                  <a:txBody>
                    <a:bodyPr/>
                    <a:lstStyle/>
                    <a:p>
                      <a:r>
                        <a:rPr lang="tr-TR" sz="1000" b="1" dirty="0"/>
                        <a:t>KOOP.ŞUBE</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b="1" dirty="0">
                        <a:solidFill>
                          <a:srgbClr val="FF0000"/>
                        </a:solidFill>
                      </a:endParaRPr>
                    </a:p>
                  </a:txBody>
                  <a:tcPr marL="91442" marR="91442" marT="45713" marB="45713"/>
                </a:tc>
                <a:extLst>
                  <a:ext uri="{0D108BD9-81ED-4DB2-BD59-A6C34878D82A}">
                    <a16:rowId xmlns:a16="http://schemas.microsoft.com/office/drawing/2014/main" xmlns="" val="446520614"/>
                  </a:ext>
                </a:extLst>
              </a:tr>
              <a:tr h="384351">
                <a:tc>
                  <a:txBody>
                    <a:bodyPr/>
                    <a:lstStyle/>
                    <a:p>
                      <a:r>
                        <a:rPr lang="tr-TR" sz="1000" b="1" dirty="0"/>
                        <a:t>İKTİSADİ İŞLETME</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b="1" dirty="0">
                        <a:solidFill>
                          <a:srgbClr val="FF0000"/>
                        </a:solidFill>
                      </a:endParaRPr>
                    </a:p>
                  </a:txBody>
                  <a:tcPr marL="91442" marR="91442" marT="45713" marB="45713"/>
                </a:tc>
                <a:extLst>
                  <a:ext uri="{0D108BD9-81ED-4DB2-BD59-A6C34878D82A}">
                    <a16:rowId xmlns:a16="http://schemas.microsoft.com/office/drawing/2014/main" xmlns="" val="3157519285"/>
                  </a:ext>
                </a:extLst>
              </a:tr>
              <a:tr h="509140">
                <a:tc>
                  <a:txBody>
                    <a:bodyPr/>
                    <a:lstStyle/>
                    <a:p>
                      <a:r>
                        <a:rPr lang="tr-TR" sz="1000" b="1" dirty="0"/>
                        <a:t>SULAMA KOOPERATİFİ</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1</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dirty="0"/>
                    </a:p>
                  </a:txBody>
                  <a:tcPr marL="91442" marR="91442" marT="45713" marB="45713"/>
                </a:tc>
                <a:tc>
                  <a:txBody>
                    <a:bodyPr/>
                    <a:lstStyle/>
                    <a:p>
                      <a:endParaRPr lang="tr-TR" sz="1000" b="1" dirty="0">
                        <a:solidFill>
                          <a:srgbClr val="FF0000"/>
                        </a:solidFill>
                      </a:endParaRPr>
                    </a:p>
                  </a:txBody>
                  <a:tcPr marL="91442" marR="91442" marT="45713" marB="45713"/>
                </a:tc>
                <a:extLst>
                  <a:ext uri="{0D108BD9-81ED-4DB2-BD59-A6C34878D82A}">
                    <a16:rowId xmlns:a16="http://schemas.microsoft.com/office/drawing/2014/main" xmlns="" val="3379740642"/>
                  </a:ext>
                </a:extLst>
              </a:tr>
              <a:tr h="437465">
                <a:tc>
                  <a:txBody>
                    <a:bodyPr/>
                    <a:lstStyle/>
                    <a:p>
                      <a:r>
                        <a:rPr lang="tr-TR" sz="1000" b="1" dirty="0" smtClean="0"/>
                        <a:t>TAR.KAL.KOOP.</a:t>
                      </a:r>
                      <a:endParaRPr lang="tr-TR" sz="1000" b="1" dirty="0"/>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1</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1</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endParaRPr lang="tr-TR" sz="1000" b="1" dirty="0"/>
                    </a:p>
                  </a:txBody>
                  <a:tcPr marL="91442" marR="91442" marT="45713" marB="45713"/>
                </a:tc>
                <a:tc>
                  <a:txBody>
                    <a:bodyPr/>
                    <a:lstStyle/>
                    <a:p>
                      <a:endParaRPr lang="tr-TR" sz="1000" b="1" dirty="0"/>
                    </a:p>
                  </a:txBody>
                  <a:tcPr marL="91442" marR="91442" marT="45713" marB="45713"/>
                </a:tc>
                <a:tc>
                  <a:txBody>
                    <a:bodyPr/>
                    <a:lstStyle/>
                    <a:p>
                      <a:endParaRPr lang="tr-TR" sz="1000" b="1" dirty="0"/>
                    </a:p>
                  </a:txBody>
                  <a:tcPr marL="91442" marR="91442" marT="45713" marB="45713"/>
                </a:tc>
                <a:tc>
                  <a:txBody>
                    <a:bodyPr/>
                    <a:lstStyle/>
                    <a:p>
                      <a:pPr marL="0" algn="l" rtl="0" eaLnBrk="1" latinLnBrk="0" hangingPunct="1"/>
                      <a:endParaRPr kumimoji="0" lang="tr-TR" sz="1000" b="1" kern="1200" dirty="0">
                        <a:solidFill>
                          <a:srgbClr val="FF0000"/>
                        </a:solidFill>
                        <a:latin typeface="+mn-lt"/>
                        <a:ea typeface="+mn-ea"/>
                        <a:cs typeface="+mn-cs"/>
                      </a:endParaRPr>
                    </a:p>
                  </a:txBody>
                  <a:tcPr marL="91442" marR="91442" marT="45713" marB="45713">
                    <a:solidFill>
                      <a:schemeClr val="bg1">
                        <a:lumMod val="95000"/>
                      </a:schemeClr>
                    </a:solidFill>
                  </a:tcPr>
                </a:tc>
                <a:extLst>
                  <a:ext uri="{0D108BD9-81ED-4DB2-BD59-A6C34878D82A}">
                    <a16:rowId xmlns:a16="http://schemas.microsoft.com/office/drawing/2014/main" xmlns="" val="4084230043"/>
                  </a:ext>
                </a:extLst>
              </a:tr>
              <a:tr h="493781">
                <a:tc>
                  <a:txBody>
                    <a:bodyPr/>
                    <a:lstStyle/>
                    <a:p>
                      <a:r>
                        <a:rPr lang="tr-TR" sz="1000" b="1" dirty="0" smtClean="0"/>
                        <a:t>SU</a:t>
                      </a:r>
                      <a:r>
                        <a:rPr lang="tr-TR" sz="1000" b="1" baseline="0" dirty="0" smtClean="0"/>
                        <a:t> ÜRÜN KOOP.</a:t>
                      </a:r>
                      <a:endParaRPr lang="tr-TR" sz="1000" b="1" dirty="0"/>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a:t>-</a:t>
                      </a:r>
                    </a:p>
                  </a:txBody>
                  <a:tcPr marL="91442" marR="91442" marT="45713" marB="45713"/>
                </a:tc>
                <a:tc>
                  <a:txBody>
                    <a:bodyPr/>
                    <a:lstStyle/>
                    <a:p>
                      <a:pPr algn="ctr"/>
                      <a:r>
                        <a:rPr lang="tr-TR" sz="1000" b="1" dirty="0" smtClean="0"/>
                        <a:t>-</a:t>
                      </a:r>
                      <a:endParaRPr lang="tr-TR" sz="1000" b="1" dirty="0"/>
                    </a:p>
                  </a:txBody>
                  <a:tcPr marL="91442" marR="91442" marT="45713" marB="45713"/>
                </a:tc>
                <a:tc>
                  <a:txBody>
                    <a:bodyPr/>
                    <a:lstStyle/>
                    <a:p>
                      <a:endParaRPr lang="tr-TR" sz="1000" b="1" dirty="0"/>
                    </a:p>
                  </a:txBody>
                  <a:tcPr marL="91442" marR="91442" marT="45713" marB="45713"/>
                </a:tc>
                <a:tc>
                  <a:txBody>
                    <a:bodyPr/>
                    <a:lstStyle/>
                    <a:p>
                      <a:endParaRPr lang="tr-TR" sz="1000" b="1" dirty="0"/>
                    </a:p>
                  </a:txBody>
                  <a:tcPr marL="91442" marR="91442" marT="45713" marB="45713"/>
                </a:tc>
                <a:tc>
                  <a:txBody>
                    <a:bodyPr/>
                    <a:lstStyle/>
                    <a:p>
                      <a:endParaRPr lang="tr-TR" sz="1000" b="1" dirty="0"/>
                    </a:p>
                  </a:txBody>
                  <a:tcPr marL="91442" marR="91442" marT="45713" marB="45713"/>
                </a:tc>
                <a:tc>
                  <a:txBody>
                    <a:bodyPr/>
                    <a:lstStyle/>
                    <a:p>
                      <a:pPr marL="0" algn="l" rtl="0" eaLnBrk="1" latinLnBrk="0" hangingPunct="1"/>
                      <a:endParaRPr kumimoji="0" lang="tr-TR" sz="1000" b="1" kern="1200" dirty="0">
                        <a:solidFill>
                          <a:srgbClr val="FF0000"/>
                        </a:solidFill>
                        <a:latin typeface="+mn-lt"/>
                        <a:ea typeface="+mn-ea"/>
                        <a:cs typeface="+mn-cs"/>
                      </a:endParaRPr>
                    </a:p>
                  </a:txBody>
                  <a:tcPr marL="91442" marR="91442" marT="45713" marB="45713">
                    <a:solidFill>
                      <a:schemeClr val="bg1">
                        <a:lumMod val="85000"/>
                      </a:schemeClr>
                    </a:solidFill>
                  </a:tcPr>
                </a:tc>
                <a:extLst>
                  <a:ext uri="{0D108BD9-81ED-4DB2-BD59-A6C34878D82A}">
                    <a16:rowId xmlns:a16="http://schemas.microsoft.com/office/drawing/2014/main" xmlns="" val="836216517"/>
                  </a:ext>
                </a:extLst>
              </a:tr>
              <a:tr h="375424">
                <a:tc>
                  <a:txBody>
                    <a:bodyPr/>
                    <a:lstStyle/>
                    <a:p>
                      <a:r>
                        <a:rPr lang="tr-TR" sz="1000" b="1" dirty="0"/>
                        <a:t>TOPLAM</a:t>
                      </a:r>
                    </a:p>
                  </a:txBody>
                  <a:tcPr marL="91442" marR="91442" marT="45713" marB="45713"/>
                </a:tc>
                <a:tc>
                  <a:txBody>
                    <a:bodyPr/>
                    <a:lstStyle/>
                    <a:p>
                      <a:pPr algn="ctr"/>
                      <a:r>
                        <a:rPr lang="tr-TR" sz="1000" b="1" dirty="0"/>
                        <a:t>20</a:t>
                      </a:r>
                    </a:p>
                  </a:txBody>
                  <a:tcPr marL="91442" marR="91442" marT="45713" marB="45713"/>
                </a:tc>
                <a:tc>
                  <a:txBody>
                    <a:bodyPr/>
                    <a:lstStyle/>
                    <a:p>
                      <a:pPr algn="ctr"/>
                      <a:r>
                        <a:rPr lang="tr-TR" sz="1000" b="1" dirty="0"/>
                        <a:t>13</a:t>
                      </a:r>
                    </a:p>
                  </a:txBody>
                  <a:tcPr marL="91442" marR="91442" marT="45713" marB="45713"/>
                </a:tc>
                <a:tc>
                  <a:txBody>
                    <a:bodyPr/>
                    <a:lstStyle/>
                    <a:p>
                      <a:pPr algn="ctr"/>
                      <a:r>
                        <a:rPr lang="tr-TR" sz="1000" b="1" dirty="0"/>
                        <a:t>12</a:t>
                      </a:r>
                    </a:p>
                  </a:txBody>
                  <a:tcPr marL="91442" marR="91442" marT="45713" marB="45713"/>
                </a:tc>
                <a:tc>
                  <a:txBody>
                    <a:bodyPr/>
                    <a:lstStyle/>
                    <a:p>
                      <a:pPr algn="ctr"/>
                      <a:r>
                        <a:rPr lang="tr-TR" sz="1000" b="1" dirty="0"/>
                        <a:t>18</a:t>
                      </a:r>
                    </a:p>
                  </a:txBody>
                  <a:tcPr marL="91442" marR="91442" marT="45713" marB="45713"/>
                </a:tc>
                <a:tc>
                  <a:txBody>
                    <a:bodyPr/>
                    <a:lstStyle/>
                    <a:p>
                      <a:pPr algn="ctr"/>
                      <a:r>
                        <a:rPr lang="tr-TR" sz="1000" b="1" dirty="0"/>
                        <a:t>14</a:t>
                      </a:r>
                    </a:p>
                  </a:txBody>
                  <a:tcPr marL="91442" marR="91442" marT="45713" marB="45713"/>
                </a:tc>
                <a:tc>
                  <a:txBody>
                    <a:bodyPr/>
                    <a:lstStyle/>
                    <a:p>
                      <a:pPr algn="ctr"/>
                      <a:r>
                        <a:rPr lang="tr-TR" sz="1000" b="1" dirty="0"/>
                        <a:t>21</a:t>
                      </a:r>
                    </a:p>
                  </a:txBody>
                  <a:tcPr marL="91442" marR="91442" marT="45713" marB="45713"/>
                </a:tc>
                <a:tc>
                  <a:txBody>
                    <a:bodyPr/>
                    <a:lstStyle/>
                    <a:p>
                      <a:pPr algn="ctr"/>
                      <a:r>
                        <a:rPr lang="tr-TR" sz="1000" b="1" dirty="0"/>
                        <a:t>10</a:t>
                      </a:r>
                    </a:p>
                  </a:txBody>
                  <a:tcPr marL="91442" marR="91442" marT="45713" marB="45713"/>
                </a:tc>
                <a:tc>
                  <a:txBody>
                    <a:bodyPr/>
                    <a:lstStyle/>
                    <a:p>
                      <a:pPr algn="ctr"/>
                      <a:r>
                        <a:rPr lang="tr-TR" sz="1000" b="1" dirty="0"/>
                        <a:t>15</a:t>
                      </a:r>
                    </a:p>
                  </a:txBody>
                  <a:tcPr marL="91442" marR="91442" marT="45713" marB="45713"/>
                </a:tc>
                <a:tc>
                  <a:txBody>
                    <a:bodyPr/>
                    <a:lstStyle/>
                    <a:p>
                      <a:pPr algn="ctr"/>
                      <a:r>
                        <a:rPr lang="tr-TR" sz="1000" b="1" dirty="0" smtClean="0"/>
                        <a:t>10</a:t>
                      </a:r>
                      <a:endParaRPr lang="tr-TR" sz="1000" b="1" dirty="0"/>
                    </a:p>
                  </a:txBody>
                  <a:tcPr marL="91442" marR="91442" marT="45713" marB="45713"/>
                </a:tc>
                <a:tc>
                  <a:txBody>
                    <a:bodyPr/>
                    <a:lstStyle/>
                    <a:p>
                      <a:endParaRPr lang="tr-TR" sz="1000" b="1" dirty="0"/>
                    </a:p>
                  </a:txBody>
                  <a:tcPr marL="91442" marR="91442" marT="45713" marB="45713"/>
                </a:tc>
                <a:tc>
                  <a:txBody>
                    <a:bodyPr/>
                    <a:lstStyle/>
                    <a:p>
                      <a:endParaRPr lang="tr-TR" sz="1000" b="1" dirty="0"/>
                    </a:p>
                  </a:txBody>
                  <a:tcPr marL="91442" marR="91442" marT="45713" marB="45713"/>
                </a:tc>
                <a:tc>
                  <a:txBody>
                    <a:bodyPr/>
                    <a:lstStyle/>
                    <a:p>
                      <a:endParaRPr lang="tr-TR" sz="1000" b="1" dirty="0"/>
                    </a:p>
                  </a:txBody>
                  <a:tcPr marL="91442" marR="91442" marT="45713" marB="45713"/>
                </a:tc>
                <a:tc>
                  <a:txBody>
                    <a:bodyPr/>
                    <a:lstStyle/>
                    <a:p>
                      <a:pPr marL="0" algn="l" rtl="0" eaLnBrk="1" latinLnBrk="0" hangingPunct="1"/>
                      <a:endParaRPr kumimoji="0" lang="tr-TR" sz="1000" b="1" kern="1200" dirty="0">
                        <a:solidFill>
                          <a:srgbClr val="FF0000"/>
                        </a:solidFill>
                        <a:latin typeface="+mn-lt"/>
                        <a:ea typeface="+mn-ea"/>
                        <a:cs typeface="+mn-cs"/>
                      </a:endParaRPr>
                    </a:p>
                  </a:txBody>
                  <a:tcPr marL="91442" marR="91442" marT="45713" marB="45713">
                    <a:solidFill>
                      <a:schemeClr val="bg1">
                        <a:lumMod val="95000"/>
                      </a:schemeClr>
                    </a:solidFill>
                  </a:tcPr>
                </a:tc>
                <a:extLst>
                  <a:ext uri="{0D108BD9-81ED-4DB2-BD59-A6C34878D82A}">
                    <a16:rowId xmlns:a16="http://schemas.microsoft.com/office/drawing/2014/main" xmlns="" val="794283965"/>
                  </a:ext>
                </a:extLst>
              </a:tr>
            </a:tbl>
          </a:graphicData>
        </a:graphic>
      </p:graphicFrame>
    </p:spTree>
    <p:extLst>
      <p:ext uri="{BB962C8B-B14F-4D97-AF65-F5344CB8AC3E}">
        <p14:creationId xmlns:p14="http://schemas.microsoft.com/office/powerpoint/2010/main" val="2170351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918017" y="559143"/>
            <a:ext cx="7288665" cy="445873"/>
          </a:xfrm>
        </p:spPr>
        <p:txBody>
          <a:bodyPr>
            <a:noAutofit/>
          </a:bodyPr>
          <a:lstStyle/>
          <a:p>
            <a:pPr algn="ctr"/>
            <a:r>
              <a:rPr lang="tr-TR" sz="2000" b="1" dirty="0" smtClean="0">
                <a:solidFill>
                  <a:srgbClr val="FF0000"/>
                </a:solidFill>
              </a:rPr>
              <a:t>2022/EYLÜL </a:t>
            </a:r>
            <a:r>
              <a:rPr lang="tr-TR" sz="2000" b="1" dirty="0">
                <a:solidFill>
                  <a:srgbClr val="FF0000"/>
                </a:solidFill>
              </a:rPr>
              <a:t>AYINDA TERK OLAN ÜYELERİMİZ</a:t>
            </a:r>
            <a:endParaRPr lang="tr-TR" sz="2000" dirty="0"/>
          </a:p>
        </p:txBody>
      </p:sp>
      <p:graphicFrame>
        <p:nvGraphicFramePr>
          <p:cNvPr id="5" name="Tablo 4"/>
          <p:cNvGraphicFramePr>
            <a:graphicFrameLocks noGrp="1"/>
          </p:cNvGraphicFramePr>
          <p:nvPr>
            <p:extLst>
              <p:ext uri="{D42A27DB-BD31-4B8C-83A1-F6EECF244321}">
                <p14:modId xmlns:p14="http://schemas.microsoft.com/office/powerpoint/2010/main" val="3665517879"/>
              </p:ext>
            </p:extLst>
          </p:nvPr>
        </p:nvGraphicFramePr>
        <p:xfrm>
          <a:off x="1243043" y="1392744"/>
          <a:ext cx="10489222" cy="4006556"/>
        </p:xfrm>
        <a:graphic>
          <a:graphicData uri="http://schemas.openxmlformats.org/drawingml/2006/table">
            <a:tbl>
              <a:tblPr firstRow="1" bandRow="1">
                <a:tableStyleId>{5C22544A-7EE6-4342-B048-85BDC9FD1C3A}</a:tableStyleId>
              </a:tblPr>
              <a:tblGrid>
                <a:gridCol w="813201">
                  <a:extLst>
                    <a:ext uri="{9D8B030D-6E8A-4147-A177-3AD203B41FA5}">
                      <a16:colId xmlns:a16="http://schemas.microsoft.com/office/drawing/2014/main" xmlns="" val="776845157"/>
                    </a:ext>
                  </a:extLst>
                </a:gridCol>
                <a:gridCol w="4444598">
                  <a:extLst>
                    <a:ext uri="{9D8B030D-6E8A-4147-A177-3AD203B41FA5}">
                      <a16:colId xmlns:a16="http://schemas.microsoft.com/office/drawing/2014/main" xmlns="" val="2351086141"/>
                    </a:ext>
                  </a:extLst>
                </a:gridCol>
                <a:gridCol w="3250436">
                  <a:extLst>
                    <a:ext uri="{9D8B030D-6E8A-4147-A177-3AD203B41FA5}">
                      <a16:colId xmlns:a16="http://schemas.microsoft.com/office/drawing/2014/main" xmlns="" val="2872015007"/>
                    </a:ext>
                  </a:extLst>
                </a:gridCol>
                <a:gridCol w="1980987">
                  <a:extLst>
                    <a:ext uri="{9D8B030D-6E8A-4147-A177-3AD203B41FA5}">
                      <a16:colId xmlns:a16="http://schemas.microsoft.com/office/drawing/2014/main" xmlns="" val="1023349707"/>
                    </a:ext>
                  </a:extLst>
                </a:gridCol>
              </a:tblGrid>
              <a:tr h="280414">
                <a:tc>
                  <a:txBody>
                    <a:bodyPr/>
                    <a:lstStyle/>
                    <a:p>
                      <a:r>
                        <a:rPr lang="tr-TR" sz="1100" b="1" dirty="0">
                          <a:solidFill>
                            <a:srgbClr val="FF0000"/>
                          </a:solidFill>
                          <a:latin typeface="Times New Roman" panose="02020603050405020304" pitchFamily="18" charset="0"/>
                          <a:cs typeface="Times New Roman" panose="02020603050405020304" pitchFamily="18" charset="0"/>
                        </a:rPr>
                        <a:t>SIRA</a:t>
                      </a:r>
                    </a:p>
                  </a:txBody>
                  <a:tcPr>
                    <a:solidFill>
                      <a:schemeClr val="bg1">
                        <a:lumMod val="85000"/>
                      </a:schemeClr>
                    </a:solidFill>
                  </a:tcPr>
                </a:tc>
                <a:tc>
                  <a:txBody>
                    <a:bodyPr/>
                    <a:lstStyle/>
                    <a:p>
                      <a:r>
                        <a:rPr lang="tr-TR" sz="1100" b="1" dirty="0">
                          <a:solidFill>
                            <a:srgbClr val="FF0000"/>
                          </a:solidFill>
                          <a:latin typeface="Times New Roman" panose="02020603050405020304" pitchFamily="18" charset="0"/>
                          <a:cs typeface="Times New Roman" panose="02020603050405020304" pitchFamily="18" charset="0"/>
                        </a:rPr>
                        <a:t>FİRMA</a:t>
                      </a:r>
                      <a:r>
                        <a:rPr lang="tr-TR" sz="1100" b="1" baseline="0" dirty="0">
                          <a:solidFill>
                            <a:srgbClr val="FF0000"/>
                          </a:solidFill>
                          <a:latin typeface="Times New Roman" panose="02020603050405020304" pitchFamily="18" charset="0"/>
                          <a:cs typeface="Times New Roman" panose="02020603050405020304" pitchFamily="18" charset="0"/>
                        </a:rPr>
                        <a:t> ADI</a:t>
                      </a:r>
                      <a:endParaRPr lang="tr-TR" sz="1100" b="1" dirty="0">
                        <a:solidFill>
                          <a:srgbClr val="FF0000"/>
                        </a:solidFill>
                        <a:latin typeface="Times New Roman" panose="02020603050405020304" pitchFamily="18" charset="0"/>
                        <a:cs typeface="Times New Roman" panose="02020603050405020304" pitchFamily="18" charset="0"/>
                      </a:endParaRPr>
                    </a:p>
                  </a:txBody>
                  <a:tcPr>
                    <a:solidFill>
                      <a:schemeClr val="bg1">
                        <a:lumMod val="85000"/>
                      </a:schemeClr>
                    </a:solidFill>
                  </a:tcPr>
                </a:tc>
                <a:tc>
                  <a:txBody>
                    <a:bodyPr/>
                    <a:lstStyle/>
                    <a:p>
                      <a:r>
                        <a:rPr lang="tr-TR" sz="1100" b="1" dirty="0">
                          <a:solidFill>
                            <a:srgbClr val="FF0000"/>
                          </a:solidFill>
                          <a:latin typeface="Times New Roman" panose="02020603050405020304" pitchFamily="18" charset="0"/>
                          <a:cs typeface="Times New Roman" panose="02020603050405020304" pitchFamily="18" charset="0"/>
                        </a:rPr>
                        <a:t>SEKTÖRÜ</a:t>
                      </a:r>
                    </a:p>
                  </a:txBody>
                  <a:tcPr>
                    <a:solidFill>
                      <a:schemeClr val="bg1">
                        <a:lumMod val="85000"/>
                      </a:schemeClr>
                    </a:solidFill>
                  </a:tcPr>
                </a:tc>
                <a:tc>
                  <a:txBody>
                    <a:bodyPr/>
                    <a:lstStyle/>
                    <a:p>
                      <a:r>
                        <a:rPr lang="tr-TR" sz="1100" b="1" dirty="0">
                          <a:solidFill>
                            <a:srgbClr val="FF0000"/>
                          </a:solidFill>
                          <a:latin typeface="Times New Roman" panose="02020603050405020304" pitchFamily="18" charset="0"/>
                          <a:cs typeface="Times New Roman" panose="02020603050405020304" pitchFamily="18" charset="0"/>
                        </a:rPr>
                        <a:t>TERK NEDENİ</a:t>
                      </a:r>
                    </a:p>
                  </a:txBody>
                  <a:tcPr>
                    <a:solidFill>
                      <a:schemeClr val="bg1">
                        <a:lumMod val="85000"/>
                      </a:schemeClr>
                    </a:solidFill>
                  </a:tcPr>
                </a:tc>
                <a:extLst>
                  <a:ext uri="{0D108BD9-81ED-4DB2-BD59-A6C34878D82A}">
                    <a16:rowId xmlns:a16="http://schemas.microsoft.com/office/drawing/2014/main" xmlns="" val="2998890043"/>
                  </a:ext>
                </a:extLst>
              </a:tr>
              <a:tr h="419253">
                <a:tc>
                  <a:txBody>
                    <a:bodyPr/>
                    <a:lstStyle/>
                    <a:p>
                      <a:pPr algn="ctr"/>
                      <a:endParaRPr lang="tr-TR" sz="1100" b="1" dirty="0" smtClean="0">
                        <a:latin typeface="Times New Roman" panose="02020603050405020304" pitchFamily="18" charset="0"/>
                        <a:cs typeface="Times New Roman" panose="02020603050405020304" pitchFamily="18" charset="0"/>
                      </a:endParaRPr>
                    </a:p>
                    <a:p>
                      <a:pPr algn="ctr"/>
                      <a:r>
                        <a:rPr lang="tr-TR" sz="1100" b="1" dirty="0" smtClean="0">
                          <a:latin typeface="Times New Roman" panose="02020603050405020304" pitchFamily="18" charset="0"/>
                          <a:cs typeface="Times New Roman" panose="02020603050405020304" pitchFamily="18" charset="0"/>
                        </a:rPr>
                        <a:t>1</a:t>
                      </a:r>
                      <a:endParaRPr lang="tr-TR" sz="1100" b="1" dirty="0">
                        <a:latin typeface="Times New Roman" panose="02020603050405020304" pitchFamily="18" charset="0"/>
                        <a:cs typeface="Times New Roman" panose="02020603050405020304" pitchFamily="18" charset="0"/>
                      </a:endParaRPr>
                    </a:p>
                  </a:txBody>
                  <a:tcPr/>
                </a:tc>
                <a:tc>
                  <a:txBody>
                    <a:bodyPr/>
                    <a:lstStyle/>
                    <a:p>
                      <a:pPr algn="l" fontAlgn="b"/>
                      <a:r>
                        <a:rPr lang="tr-TR" sz="1100" b="0" i="0" u="none" strike="noStrike" dirty="0">
                          <a:solidFill>
                            <a:srgbClr val="000000"/>
                          </a:solidFill>
                          <a:effectLst/>
                          <a:latin typeface="Calibri" panose="020F0502020204030204" pitchFamily="34" charset="0"/>
                        </a:rPr>
                        <a:t>İNCİ TÜRKOĞLU </a:t>
                      </a:r>
                      <a:r>
                        <a:rPr lang="tr-TR" sz="1100" b="0" i="0" u="none" strike="noStrike" dirty="0" err="1">
                          <a:solidFill>
                            <a:srgbClr val="000000"/>
                          </a:solidFill>
                          <a:effectLst/>
                          <a:latin typeface="Calibri" panose="020F0502020204030204" pitchFamily="34" charset="0"/>
                        </a:rPr>
                        <a:t>TÜRKOĞLU</a:t>
                      </a:r>
                      <a:r>
                        <a:rPr lang="tr-TR" sz="1100" b="0" i="0" u="none" strike="noStrike" dirty="0">
                          <a:solidFill>
                            <a:srgbClr val="000000"/>
                          </a:solidFill>
                          <a:effectLst/>
                          <a:latin typeface="Calibri" panose="020F0502020204030204" pitchFamily="34" charset="0"/>
                        </a:rPr>
                        <a:t> MİMARLIK</a:t>
                      </a:r>
                    </a:p>
                  </a:txBody>
                  <a:tcPr marL="9525" marR="9525" marT="9525" marB="0" anchor="b"/>
                </a:tc>
                <a:tc>
                  <a:txBody>
                    <a:bodyPr/>
                    <a:lstStyle/>
                    <a:p>
                      <a:pPr algn="l" fontAlgn="t"/>
                      <a:endParaRPr lang="tr-TR" sz="1100" b="0" i="0" u="none" strike="noStrike" dirty="0" smtClean="0">
                        <a:solidFill>
                          <a:srgbClr val="000000"/>
                        </a:solidFill>
                        <a:effectLst/>
                        <a:latin typeface="Calibri" panose="020F0502020204030204" pitchFamily="34" charset="0"/>
                      </a:endParaRPr>
                    </a:p>
                    <a:p>
                      <a:pPr algn="l" fontAlgn="t"/>
                      <a:endParaRPr lang="tr-TR" sz="1100" b="0" i="0" u="none" strike="noStrike" dirty="0" smtClean="0">
                        <a:solidFill>
                          <a:srgbClr val="000000"/>
                        </a:solidFill>
                        <a:effectLst/>
                        <a:latin typeface="Calibri" panose="020F0502020204030204" pitchFamily="34" charset="0"/>
                      </a:endParaRPr>
                    </a:p>
                    <a:p>
                      <a:pPr algn="l" fontAlgn="t"/>
                      <a:r>
                        <a:rPr lang="tr-TR" sz="1100" b="0" i="0" u="none" strike="noStrike" dirty="0" smtClean="0">
                          <a:solidFill>
                            <a:srgbClr val="000000"/>
                          </a:solidFill>
                          <a:effectLst/>
                          <a:latin typeface="Calibri" panose="020F0502020204030204" pitchFamily="34" charset="0"/>
                        </a:rPr>
                        <a:t>MİMARLIK FAALİYETLERİ VE MİMARİ DANIŞMANLIK FAALİYETLERİ</a:t>
                      </a:r>
                      <a:endParaRPr lang="tr-TR"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tr-TR" sz="1100" b="0" i="0" u="none" strike="noStrike" dirty="0">
                          <a:solidFill>
                            <a:srgbClr val="000000"/>
                          </a:solidFill>
                          <a:effectLst/>
                          <a:latin typeface="Calibri" panose="020F0502020204030204" pitchFamily="34" charset="0"/>
                        </a:rPr>
                        <a:t>VERGİ DAİRESİ TERKİNİ</a:t>
                      </a:r>
                    </a:p>
                  </a:txBody>
                  <a:tcPr marL="9525" marR="9525" marT="9525" marB="0" anchor="b"/>
                </a:tc>
                <a:extLst>
                  <a:ext uri="{0D108BD9-81ED-4DB2-BD59-A6C34878D82A}">
                    <a16:rowId xmlns:a16="http://schemas.microsoft.com/office/drawing/2014/main" xmlns="" val="2669496799"/>
                  </a:ext>
                </a:extLst>
              </a:tr>
              <a:tr h="665789">
                <a:tc>
                  <a:txBody>
                    <a:bodyPr/>
                    <a:lstStyle/>
                    <a:p>
                      <a:pPr algn="ctr"/>
                      <a:endParaRPr lang="tr-TR" sz="1100" b="1" dirty="0" smtClean="0">
                        <a:latin typeface="Times New Roman" panose="02020603050405020304" pitchFamily="18" charset="0"/>
                        <a:cs typeface="Times New Roman" panose="02020603050405020304" pitchFamily="18" charset="0"/>
                      </a:endParaRPr>
                    </a:p>
                    <a:p>
                      <a:pPr algn="ctr"/>
                      <a:r>
                        <a:rPr lang="tr-TR" sz="1100" b="1" dirty="0" smtClean="0">
                          <a:latin typeface="Times New Roman" panose="02020603050405020304" pitchFamily="18" charset="0"/>
                          <a:cs typeface="Times New Roman" panose="02020603050405020304" pitchFamily="18" charset="0"/>
                        </a:rPr>
                        <a:t>2</a:t>
                      </a:r>
                      <a:endParaRPr lang="tr-TR" sz="1100" b="1" dirty="0">
                        <a:latin typeface="Times New Roman" panose="02020603050405020304" pitchFamily="18" charset="0"/>
                        <a:cs typeface="Times New Roman" panose="02020603050405020304" pitchFamily="18" charset="0"/>
                      </a:endParaRPr>
                    </a:p>
                  </a:txBody>
                  <a:tcPr/>
                </a:tc>
                <a:tc>
                  <a:txBody>
                    <a:bodyPr/>
                    <a:lstStyle/>
                    <a:p>
                      <a:pPr algn="l" fontAlgn="b"/>
                      <a:r>
                        <a:rPr lang="tr-TR" sz="1100" b="0" i="0" u="none" strike="noStrike">
                          <a:solidFill>
                            <a:srgbClr val="000000"/>
                          </a:solidFill>
                          <a:effectLst/>
                          <a:latin typeface="Calibri" panose="020F0502020204030204" pitchFamily="34" charset="0"/>
                        </a:rPr>
                        <a:t>TEVFİK İVGEN</a:t>
                      </a:r>
                    </a:p>
                  </a:txBody>
                  <a:tcPr marL="9525" marR="9525" marT="9525" marB="0" anchor="b"/>
                </a:tc>
                <a:tc>
                  <a:txBody>
                    <a:bodyPr/>
                    <a:lstStyle/>
                    <a:p>
                      <a:pPr algn="l" fontAlgn="t"/>
                      <a:endParaRPr lang="tr-TR" sz="1100" b="0" i="0" u="none" strike="noStrike" dirty="0" smtClean="0">
                        <a:solidFill>
                          <a:srgbClr val="000000"/>
                        </a:solidFill>
                        <a:effectLst/>
                        <a:latin typeface="Calibri" panose="020F0502020204030204" pitchFamily="34" charset="0"/>
                      </a:endParaRPr>
                    </a:p>
                    <a:p>
                      <a:pPr algn="l" fontAlgn="t"/>
                      <a:endParaRPr lang="tr-TR" sz="1100" b="0" i="0" u="none" strike="noStrike" dirty="0" smtClean="0">
                        <a:solidFill>
                          <a:srgbClr val="000000"/>
                        </a:solidFill>
                        <a:effectLst/>
                        <a:latin typeface="Calibri" panose="020F0502020204030204" pitchFamily="34" charset="0"/>
                      </a:endParaRPr>
                    </a:p>
                    <a:p>
                      <a:pPr algn="l" fontAlgn="t"/>
                      <a:r>
                        <a:rPr lang="tr-TR" sz="1100" b="0" i="0" u="none" strike="noStrike" dirty="0" smtClean="0">
                          <a:solidFill>
                            <a:srgbClr val="000000"/>
                          </a:solidFill>
                          <a:effectLst/>
                          <a:latin typeface="Calibri" panose="020F0502020204030204" pitchFamily="34" charset="0"/>
                        </a:rPr>
                        <a:t>SPOR TESİSLERİ,MASA TENİSİ,SATRANÇ,BİLARDO SALONU İŞLETMECİLİĞİ</a:t>
                      </a:r>
                      <a:endParaRPr lang="tr-TR"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tr-TR" sz="1100" b="0" i="0" u="none" strike="noStrike">
                          <a:solidFill>
                            <a:srgbClr val="000000"/>
                          </a:solidFill>
                          <a:effectLst/>
                          <a:latin typeface="Calibri" panose="020F0502020204030204" pitchFamily="34" charset="0"/>
                        </a:rPr>
                        <a:t>MUTABAKAT KOMİTE KARARI</a:t>
                      </a:r>
                    </a:p>
                  </a:txBody>
                  <a:tcPr marL="9525" marR="9525" marT="9525" marB="0" anchor="b"/>
                </a:tc>
                <a:extLst>
                  <a:ext uri="{0D108BD9-81ED-4DB2-BD59-A6C34878D82A}">
                    <a16:rowId xmlns:a16="http://schemas.microsoft.com/office/drawing/2014/main" xmlns="" val="41011370"/>
                  </a:ext>
                </a:extLst>
              </a:tr>
              <a:tr h="665789">
                <a:tc>
                  <a:txBody>
                    <a:bodyPr/>
                    <a:lstStyle/>
                    <a:p>
                      <a:pPr algn="ctr"/>
                      <a:endParaRPr lang="tr-TR" sz="1100" b="1" dirty="0" smtClean="0">
                        <a:latin typeface="Times New Roman" panose="02020603050405020304" pitchFamily="18" charset="0"/>
                        <a:cs typeface="Times New Roman" panose="02020603050405020304" pitchFamily="18" charset="0"/>
                      </a:endParaRPr>
                    </a:p>
                    <a:p>
                      <a:pPr algn="ctr"/>
                      <a:r>
                        <a:rPr lang="tr-TR" sz="1100" b="1" dirty="0" smtClean="0">
                          <a:latin typeface="Times New Roman" panose="02020603050405020304" pitchFamily="18" charset="0"/>
                          <a:cs typeface="Times New Roman" panose="02020603050405020304" pitchFamily="18" charset="0"/>
                        </a:rPr>
                        <a:t>3</a:t>
                      </a:r>
                      <a:endParaRPr lang="tr-TR" sz="1100" b="1" dirty="0">
                        <a:latin typeface="Times New Roman" panose="02020603050405020304" pitchFamily="18" charset="0"/>
                        <a:cs typeface="Times New Roman" panose="02020603050405020304" pitchFamily="18" charset="0"/>
                      </a:endParaRPr>
                    </a:p>
                  </a:txBody>
                  <a:tcPr/>
                </a:tc>
                <a:tc>
                  <a:txBody>
                    <a:bodyPr/>
                    <a:lstStyle/>
                    <a:p>
                      <a:pPr algn="l" fontAlgn="b"/>
                      <a:r>
                        <a:rPr lang="tr-TR" sz="1100" b="0" i="0" u="none" strike="noStrike" dirty="0">
                          <a:solidFill>
                            <a:srgbClr val="000000"/>
                          </a:solidFill>
                          <a:effectLst/>
                          <a:latin typeface="Calibri" panose="020F0502020204030204" pitchFamily="34" charset="0"/>
                        </a:rPr>
                        <a:t>BOZKARA ELEKTRONİK TİCARET GIDA İNŞAAT TAAHHÜT SANAYİ VE TİCARET LİMİTED ŞİRKETİ KONYA EREĞLİ ŞUBESİ</a:t>
                      </a:r>
                    </a:p>
                  </a:txBody>
                  <a:tcPr marL="9525" marR="9525" marT="9525" marB="0" anchor="b"/>
                </a:tc>
                <a:tc>
                  <a:txBody>
                    <a:bodyPr/>
                    <a:lstStyle/>
                    <a:p>
                      <a:pPr algn="l" fontAlgn="t"/>
                      <a:endParaRPr lang="tr-TR" sz="1100" b="0" i="0" u="none" strike="noStrike" dirty="0" smtClean="0">
                        <a:solidFill>
                          <a:srgbClr val="000000"/>
                        </a:solidFill>
                        <a:effectLst/>
                        <a:latin typeface="Calibri" panose="020F0502020204030204" pitchFamily="34" charset="0"/>
                      </a:endParaRPr>
                    </a:p>
                    <a:p>
                      <a:pPr algn="l" fontAlgn="t"/>
                      <a:endParaRPr lang="tr-TR" sz="1100" b="0" i="0" u="none" strike="noStrike" dirty="0" smtClean="0">
                        <a:solidFill>
                          <a:srgbClr val="000000"/>
                        </a:solidFill>
                        <a:effectLst/>
                        <a:latin typeface="Calibri" panose="020F0502020204030204" pitchFamily="34" charset="0"/>
                      </a:endParaRPr>
                    </a:p>
                    <a:p>
                      <a:pPr algn="l" fontAlgn="t"/>
                      <a:r>
                        <a:rPr lang="tr-TR" sz="1100" b="0" i="0" u="none" strike="noStrike" dirty="0" smtClean="0">
                          <a:solidFill>
                            <a:srgbClr val="000000"/>
                          </a:solidFill>
                          <a:effectLst/>
                          <a:latin typeface="Calibri" panose="020F0502020204030204" pitchFamily="34" charset="0"/>
                        </a:rPr>
                        <a:t>DİĞER LOKANTA VE RESTORANLARIN FAALİYETLERİ</a:t>
                      </a:r>
                      <a:endParaRPr lang="tr-TR"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tr-TR" sz="1100" b="0" i="0" u="none" strike="noStrike">
                          <a:solidFill>
                            <a:srgbClr val="000000"/>
                          </a:solidFill>
                          <a:effectLst/>
                          <a:latin typeface="Calibri" panose="020F0502020204030204" pitchFamily="34" charset="0"/>
                        </a:rPr>
                        <a:t>ŞUBE KAPANIŞ KARARI</a:t>
                      </a:r>
                    </a:p>
                  </a:txBody>
                  <a:tcPr marL="9525" marR="9525" marT="9525" marB="0" anchor="b"/>
                </a:tc>
                <a:extLst>
                  <a:ext uri="{0D108BD9-81ED-4DB2-BD59-A6C34878D82A}">
                    <a16:rowId xmlns:a16="http://schemas.microsoft.com/office/drawing/2014/main" xmlns="" val="161018109"/>
                  </a:ext>
                </a:extLst>
              </a:tr>
              <a:tr h="517355">
                <a:tc>
                  <a:txBody>
                    <a:bodyPr/>
                    <a:lstStyle/>
                    <a:p>
                      <a:pPr algn="ctr"/>
                      <a:endParaRPr lang="tr-TR" sz="1100" b="1" dirty="0" smtClean="0">
                        <a:latin typeface="Times New Roman" panose="02020603050405020304" pitchFamily="18" charset="0"/>
                        <a:cs typeface="Times New Roman" panose="02020603050405020304" pitchFamily="18" charset="0"/>
                      </a:endParaRPr>
                    </a:p>
                    <a:p>
                      <a:pPr algn="ctr"/>
                      <a:r>
                        <a:rPr lang="tr-TR" sz="1100" b="1" dirty="0" smtClean="0">
                          <a:latin typeface="Times New Roman" panose="02020603050405020304" pitchFamily="18" charset="0"/>
                          <a:cs typeface="Times New Roman" panose="02020603050405020304" pitchFamily="18" charset="0"/>
                        </a:rPr>
                        <a:t>4</a:t>
                      </a:r>
                      <a:endParaRPr lang="tr-TR" sz="1100" b="1" dirty="0">
                        <a:latin typeface="Times New Roman" panose="02020603050405020304" pitchFamily="18" charset="0"/>
                        <a:cs typeface="Times New Roman" panose="02020603050405020304" pitchFamily="18" charset="0"/>
                      </a:endParaRPr>
                    </a:p>
                  </a:txBody>
                  <a:tcPr/>
                </a:tc>
                <a:tc>
                  <a:txBody>
                    <a:bodyPr/>
                    <a:lstStyle/>
                    <a:p>
                      <a:pPr algn="l" fontAlgn="b"/>
                      <a:r>
                        <a:rPr lang="tr-TR" sz="1100" b="0" i="0" u="none" strike="noStrike">
                          <a:solidFill>
                            <a:srgbClr val="000000"/>
                          </a:solidFill>
                          <a:effectLst/>
                          <a:latin typeface="Calibri" panose="020F0502020204030204" pitchFamily="34" charset="0"/>
                        </a:rPr>
                        <a:t>FAHREDDİN TEKİN</a:t>
                      </a:r>
                    </a:p>
                  </a:txBody>
                  <a:tcPr marL="9525" marR="9525" marT="9525" marB="0" anchor="b"/>
                </a:tc>
                <a:tc>
                  <a:txBody>
                    <a:bodyPr/>
                    <a:lstStyle/>
                    <a:p>
                      <a:pPr algn="l" fontAlgn="t"/>
                      <a:endParaRPr lang="tr-TR" sz="1100" b="0" i="0" u="none" strike="noStrike" dirty="0" smtClean="0">
                        <a:solidFill>
                          <a:srgbClr val="000000"/>
                        </a:solidFill>
                        <a:effectLst/>
                        <a:latin typeface="Calibri" panose="020F0502020204030204" pitchFamily="34" charset="0"/>
                      </a:endParaRPr>
                    </a:p>
                    <a:p>
                      <a:pPr algn="l" fontAlgn="t"/>
                      <a:r>
                        <a:rPr lang="tr-TR" sz="1100" b="0" i="0" kern="1200" dirty="0" smtClean="0">
                          <a:solidFill>
                            <a:schemeClr val="dk1"/>
                          </a:solidFill>
                          <a:effectLst/>
                          <a:latin typeface="Calibri" panose="020F0502020204030204" pitchFamily="34" charset="0"/>
                          <a:ea typeface="+mn-ea"/>
                          <a:cs typeface="Calibri" panose="020F0502020204030204" pitchFamily="34" charset="0"/>
                        </a:rPr>
                        <a:t>BAKKAL VE MARKETLERDE YAPILAN PERAKENDE TİCARETİ </a:t>
                      </a:r>
                      <a:endParaRPr lang="tr-TR"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l" fontAlgn="b"/>
                      <a:r>
                        <a:rPr lang="tr-TR" sz="1100" b="0" i="0" u="none" strike="noStrike">
                          <a:solidFill>
                            <a:srgbClr val="000000"/>
                          </a:solidFill>
                          <a:effectLst/>
                          <a:latin typeface="Calibri" panose="020F0502020204030204" pitchFamily="34" charset="0"/>
                        </a:rPr>
                        <a:t>VERGİ DAİRESİ TERKİNİ</a:t>
                      </a:r>
                    </a:p>
                  </a:txBody>
                  <a:tcPr marL="9525" marR="9525" marT="9525" marB="0" anchor="b"/>
                </a:tc>
                <a:extLst>
                  <a:ext uri="{0D108BD9-81ED-4DB2-BD59-A6C34878D82A}">
                    <a16:rowId xmlns:a16="http://schemas.microsoft.com/office/drawing/2014/main" xmlns="" val="1466577853"/>
                  </a:ext>
                </a:extLst>
              </a:tr>
              <a:tr h="394276">
                <a:tc>
                  <a:txBody>
                    <a:bodyPr/>
                    <a:lstStyle/>
                    <a:p>
                      <a:pPr algn="ctr"/>
                      <a:r>
                        <a:rPr lang="tr-TR" sz="1100" b="1" dirty="0">
                          <a:latin typeface="Times New Roman" panose="02020603050405020304" pitchFamily="18" charset="0"/>
                          <a:cs typeface="Times New Roman" panose="02020603050405020304" pitchFamily="18" charset="0"/>
                        </a:rPr>
                        <a:t>5</a:t>
                      </a:r>
                    </a:p>
                  </a:txBody>
                  <a:tcPr/>
                </a:tc>
                <a:tc>
                  <a:txBody>
                    <a:bodyPr/>
                    <a:lstStyle/>
                    <a:p>
                      <a:pPr algn="l" fontAlgn="b"/>
                      <a:r>
                        <a:rPr lang="tr-TR" sz="1100" b="0" i="0" u="none" strike="noStrike" dirty="0">
                          <a:solidFill>
                            <a:srgbClr val="000000"/>
                          </a:solidFill>
                          <a:effectLst/>
                          <a:latin typeface="Calibri" panose="020F0502020204030204" pitchFamily="34" charset="0"/>
                        </a:rPr>
                        <a:t>MUSTAFA AKDAĞ</a:t>
                      </a:r>
                    </a:p>
                  </a:txBody>
                  <a:tcPr marL="9525" marR="9525" marT="9525" marB="0" anchor="b"/>
                </a:tc>
                <a:tc>
                  <a:txBody>
                    <a:bodyPr/>
                    <a:lstStyle/>
                    <a:p>
                      <a:pPr algn="l" fontAlgn="t"/>
                      <a:endParaRPr lang="tr-TR" sz="1100" b="0" i="0" u="none" strike="noStrike" dirty="0" smtClean="0">
                        <a:solidFill>
                          <a:srgbClr val="000000"/>
                        </a:solidFill>
                        <a:effectLst/>
                        <a:latin typeface="Calibri" panose="020F0502020204030204" pitchFamily="34" charset="0"/>
                      </a:endParaRPr>
                    </a:p>
                    <a:p>
                      <a:pPr algn="l" fontAlgn="t"/>
                      <a:r>
                        <a:rPr lang="tr-TR" sz="1100" b="0" i="0" u="none" strike="noStrike" dirty="0" smtClean="0">
                          <a:solidFill>
                            <a:srgbClr val="000000"/>
                          </a:solidFill>
                          <a:effectLst/>
                          <a:latin typeface="Calibri" panose="020F0502020204030204" pitchFamily="34" charset="0"/>
                        </a:rPr>
                        <a:t>ALTIN ALIM-SATIM VE KUYUMCULUK İŞLERİ</a:t>
                      </a:r>
                      <a:endParaRPr lang="tr-TR"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tr-TR" sz="1100" b="0" i="0" u="none" strike="noStrike">
                          <a:solidFill>
                            <a:srgbClr val="000000"/>
                          </a:solidFill>
                          <a:effectLst/>
                          <a:latin typeface="Calibri" panose="020F0502020204030204" pitchFamily="34" charset="0"/>
                        </a:rPr>
                        <a:t>VERGİ DAİRESİ TERKİNİ</a:t>
                      </a:r>
                    </a:p>
                  </a:txBody>
                  <a:tcPr marL="9525" marR="9525" marT="9525" marB="0" anchor="b"/>
                </a:tc>
                <a:extLst>
                  <a:ext uri="{0D108BD9-81ED-4DB2-BD59-A6C34878D82A}">
                    <a16:rowId xmlns:a16="http://schemas.microsoft.com/office/drawing/2014/main" xmlns="" val="1605231823"/>
                  </a:ext>
                </a:extLst>
              </a:tr>
              <a:tr h="394276">
                <a:tc>
                  <a:txBody>
                    <a:bodyPr/>
                    <a:lstStyle/>
                    <a:p>
                      <a:pPr algn="ctr"/>
                      <a:r>
                        <a:rPr lang="tr-TR" sz="1100" b="1" dirty="0">
                          <a:latin typeface="Times New Roman" panose="02020603050405020304" pitchFamily="18" charset="0"/>
                          <a:cs typeface="Times New Roman" panose="02020603050405020304" pitchFamily="18" charset="0"/>
                        </a:rPr>
                        <a:t>6</a:t>
                      </a:r>
                    </a:p>
                  </a:txBody>
                  <a:tcPr/>
                </a:tc>
                <a:tc>
                  <a:txBody>
                    <a:bodyPr/>
                    <a:lstStyle/>
                    <a:p>
                      <a:pPr algn="l" fontAlgn="b"/>
                      <a:r>
                        <a:rPr lang="tr-TR" sz="1100" b="0" i="0" u="none" strike="noStrike">
                          <a:solidFill>
                            <a:srgbClr val="000000"/>
                          </a:solidFill>
                          <a:effectLst/>
                          <a:latin typeface="Calibri" panose="020F0502020204030204" pitchFamily="34" charset="0"/>
                        </a:rPr>
                        <a:t>MUSTAFA AKDAĞ (REYHAN KUYUMCULUK)</a:t>
                      </a:r>
                    </a:p>
                  </a:txBody>
                  <a:tcPr marL="9525" marR="9525" marT="9525" marB="0" anchor="b"/>
                </a:tc>
                <a:tc>
                  <a:txBody>
                    <a:bodyPr/>
                    <a:lstStyle/>
                    <a:p>
                      <a:r>
                        <a:rPr lang="tr-TR" sz="1100" dirty="0" smtClean="0">
                          <a:latin typeface="Calibri" panose="020F0502020204030204" pitchFamily="34" charset="0"/>
                          <a:cs typeface="Calibri" panose="020F0502020204030204" pitchFamily="34" charset="0"/>
                        </a:rPr>
                        <a:t>KUYUMCULUK VE SARRAFİYE TİCARETİ İLE İKAMET AMAÇLI BİNALARIN İNŞAATI</a:t>
                      </a:r>
                      <a:endParaRPr lang="tr-TR" sz="1100" dirty="0">
                        <a:latin typeface="Calibri" panose="020F0502020204030204" pitchFamily="34" charset="0"/>
                        <a:cs typeface="Calibri" panose="020F0502020204030204" pitchFamily="34" charset="0"/>
                      </a:endParaRPr>
                    </a:p>
                  </a:txBody>
                  <a:tcPr marL="9525" marR="9525" marT="9525" marB="0"/>
                </a:tc>
                <a:tc>
                  <a:txBody>
                    <a:bodyPr/>
                    <a:lstStyle/>
                    <a:p>
                      <a:pPr algn="l" fontAlgn="b"/>
                      <a:r>
                        <a:rPr lang="tr-TR" sz="1100" b="0" i="0" u="none" strike="noStrike">
                          <a:solidFill>
                            <a:srgbClr val="000000"/>
                          </a:solidFill>
                          <a:effectLst/>
                          <a:latin typeface="Calibri" panose="020F0502020204030204" pitchFamily="34" charset="0"/>
                        </a:rPr>
                        <a:t>VERGİ DAİRESİ TERKİNİ</a:t>
                      </a:r>
                    </a:p>
                  </a:txBody>
                  <a:tcPr marL="9525" marR="9525" marT="9525" marB="0" anchor="b"/>
                </a:tc>
                <a:extLst>
                  <a:ext uri="{0D108BD9-81ED-4DB2-BD59-A6C34878D82A}">
                    <a16:rowId xmlns:a16="http://schemas.microsoft.com/office/drawing/2014/main" xmlns="" val="816530313"/>
                  </a:ext>
                </a:extLst>
              </a:tr>
              <a:tr h="394276">
                <a:tc>
                  <a:txBody>
                    <a:bodyPr/>
                    <a:lstStyle/>
                    <a:p>
                      <a:pPr algn="ctr"/>
                      <a:r>
                        <a:rPr lang="tr-TR" sz="1100" b="1" dirty="0">
                          <a:latin typeface="Times New Roman" panose="02020603050405020304" pitchFamily="18" charset="0"/>
                          <a:cs typeface="Times New Roman" panose="02020603050405020304" pitchFamily="18" charset="0"/>
                        </a:rPr>
                        <a:t>7</a:t>
                      </a:r>
                    </a:p>
                  </a:txBody>
                  <a:tcPr/>
                </a:tc>
                <a:tc>
                  <a:txBody>
                    <a:bodyPr/>
                    <a:lstStyle/>
                    <a:p>
                      <a:pPr algn="l" fontAlgn="b"/>
                      <a:r>
                        <a:rPr lang="tr-TR" sz="1100" b="0" i="0" u="none" strike="noStrike" dirty="0">
                          <a:solidFill>
                            <a:srgbClr val="000000"/>
                          </a:solidFill>
                          <a:effectLst/>
                          <a:latin typeface="Calibri" panose="020F0502020204030204" pitchFamily="34" charset="0"/>
                        </a:rPr>
                        <a:t>SARIBUDAK TARIM ÜRÜNLERİ NAKLİYE AKARYAKIT VE OTOMOTİV SANAYİ TİCARET LİMİTED ŞİRKETİ ZİYA GÖKALP MAH.LPG VE MARKET SATIŞ ŞUBESİ</a:t>
                      </a:r>
                    </a:p>
                  </a:txBody>
                  <a:tcPr marL="9525" marR="9525" marT="9525" marB="0" anchor="b"/>
                </a:tc>
                <a:tc>
                  <a:txBody>
                    <a:bodyPr/>
                    <a:lstStyle/>
                    <a:p>
                      <a:r>
                        <a:rPr lang="tr-TR" sz="1100" dirty="0" smtClean="0"/>
                        <a:t>AKARYAKIT İSTASYINU,LPG İSTASYONU VE MARKET İŞLETMECİLİĞİ</a:t>
                      </a:r>
                      <a:endParaRPr lang="tr-TR" sz="1100" dirty="0"/>
                    </a:p>
                  </a:txBody>
                  <a:tcPr marL="9525" marR="9525" marT="9525" marB="0"/>
                </a:tc>
                <a:tc>
                  <a:txBody>
                    <a:bodyPr/>
                    <a:lstStyle/>
                    <a:p>
                      <a:pPr algn="l" fontAlgn="b"/>
                      <a:r>
                        <a:rPr lang="tr-TR" sz="1100" b="0" i="0" u="none" strike="noStrike" dirty="0">
                          <a:solidFill>
                            <a:srgbClr val="000000"/>
                          </a:solidFill>
                          <a:effectLst/>
                          <a:latin typeface="Calibri" panose="020F0502020204030204" pitchFamily="34" charset="0"/>
                        </a:rPr>
                        <a:t>ŞUBE KAPANIŞ KARARI</a:t>
                      </a:r>
                    </a:p>
                  </a:txBody>
                  <a:tcPr marL="9525" marR="9525" marT="9525" marB="0" anchor="b"/>
                </a:tc>
                <a:extLst>
                  <a:ext uri="{0D108BD9-81ED-4DB2-BD59-A6C34878D82A}">
                    <a16:rowId xmlns:a16="http://schemas.microsoft.com/office/drawing/2014/main" xmlns="" val="2554834431"/>
                  </a:ext>
                </a:extLst>
              </a:tr>
            </a:tbl>
          </a:graphicData>
        </a:graphic>
      </p:graphicFrame>
    </p:spTree>
    <p:extLst>
      <p:ext uri="{BB962C8B-B14F-4D97-AF65-F5344CB8AC3E}">
        <p14:creationId xmlns:p14="http://schemas.microsoft.com/office/powerpoint/2010/main" val="3333138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24649" y="129097"/>
            <a:ext cx="5774724" cy="398126"/>
          </a:xfrm>
        </p:spPr>
        <p:txBody>
          <a:bodyPr>
            <a:normAutofit/>
          </a:bodyPr>
          <a:lstStyle/>
          <a:p>
            <a:pPr algn="ctr"/>
            <a:r>
              <a:rPr lang="tr-TR" sz="2000" b="1" dirty="0" smtClean="0">
                <a:solidFill>
                  <a:srgbClr val="FF0000"/>
                </a:solidFill>
              </a:rPr>
              <a:t>2022/EYLÜL TERK OLAN ÜYE İSTATİSĞİMİZ</a:t>
            </a:r>
            <a:endParaRPr lang="tr-TR" sz="2000" dirty="0"/>
          </a:p>
        </p:txBody>
      </p:sp>
      <p:graphicFrame>
        <p:nvGraphicFramePr>
          <p:cNvPr id="4" name="3 Tablo"/>
          <p:cNvGraphicFramePr>
            <a:graphicFrameLocks noGrp="1"/>
          </p:cNvGraphicFramePr>
          <p:nvPr>
            <p:extLst>
              <p:ext uri="{D42A27DB-BD31-4B8C-83A1-F6EECF244321}">
                <p14:modId xmlns:p14="http://schemas.microsoft.com/office/powerpoint/2010/main" val="2703172838"/>
              </p:ext>
            </p:extLst>
          </p:nvPr>
        </p:nvGraphicFramePr>
        <p:xfrm>
          <a:off x="1232037" y="644893"/>
          <a:ext cx="10491534" cy="5941264"/>
        </p:xfrm>
        <a:graphic>
          <a:graphicData uri="http://schemas.openxmlformats.org/drawingml/2006/table">
            <a:tbl>
              <a:tblPr/>
              <a:tblGrid>
                <a:gridCol w="970781">
                  <a:extLst>
                    <a:ext uri="{9D8B030D-6E8A-4147-A177-3AD203B41FA5}">
                      <a16:colId xmlns:a16="http://schemas.microsoft.com/office/drawing/2014/main" xmlns="" val="20000"/>
                    </a:ext>
                  </a:extLst>
                </a:gridCol>
                <a:gridCol w="527727">
                  <a:extLst>
                    <a:ext uri="{9D8B030D-6E8A-4147-A177-3AD203B41FA5}">
                      <a16:colId xmlns:a16="http://schemas.microsoft.com/office/drawing/2014/main" xmlns="" val="20001"/>
                    </a:ext>
                  </a:extLst>
                </a:gridCol>
                <a:gridCol w="750239">
                  <a:extLst>
                    <a:ext uri="{9D8B030D-6E8A-4147-A177-3AD203B41FA5}">
                      <a16:colId xmlns:a16="http://schemas.microsoft.com/office/drawing/2014/main" xmlns="" val="20002"/>
                    </a:ext>
                  </a:extLst>
                </a:gridCol>
                <a:gridCol w="748270">
                  <a:extLst>
                    <a:ext uri="{9D8B030D-6E8A-4147-A177-3AD203B41FA5}">
                      <a16:colId xmlns:a16="http://schemas.microsoft.com/office/drawing/2014/main" xmlns="" val="20003"/>
                    </a:ext>
                  </a:extLst>
                </a:gridCol>
                <a:gridCol w="750240">
                  <a:extLst>
                    <a:ext uri="{9D8B030D-6E8A-4147-A177-3AD203B41FA5}">
                      <a16:colId xmlns:a16="http://schemas.microsoft.com/office/drawing/2014/main" xmlns="" val="20004"/>
                    </a:ext>
                  </a:extLst>
                </a:gridCol>
                <a:gridCol w="748270">
                  <a:extLst>
                    <a:ext uri="{9D8B030D-6E8A-4147-A177-3AD203B41FA5}">
                      <a16:colId xmlns:a16="http://schemas.microsoft.com/office/drawing/2014/main" xmlns="" val="20005"/>
                    </a:ext>
                  </a:extLst>
                </a:gridCol>
                <a:gridCol w="750239">
                  <a:extLst>
                    <a:ext uri="{9D8B030D-6E8A-4147-A177-3AD203B41FA5}">
                      <a16:colId xmlns:a16="http://schemas.microsoft.com/office/drawing/2014/main" xmlns="" val="20006"/>
                    </a:ext>
                  </a:extLst>
                </a:gridCol>
                <a:gridCol w="750240">
                  <a:extLst>
                    <a:ext uri="{9D8B030D-6E8A-4147-A177-3AD203B41FA5}">
                      <a16:colId xmlns:a16="http://schemas.microsoft.com/office/drawing/2014/main" xmlns="" val="20007"/>
                    </a:ext>
                  </a:extLst>
                </a:gridCol>
                <a:gridCol w="748270">
                  <a:extLst>
                    <a:ext uri="{9D8B030D-6E8A-4147-A177-3AD203B41FA5}">
                      <a16:colId xmlns:a16="http://schemas.microsoft.com/office/drawing/2014/main" xmlns="" val="20008"/>
                    </a:ext>
                  </a:extLst>
                </a:gridCol>
                <a:gridCol w="750239">
                  <a:extLst>
                    <a:ext uri="{9D8B030D-6E8A-4147-A177-3AD203B41FA5}">
                      <a16:colId xmlns:a16="http://schemas.microsoft.com/office/drawing/2014/main" xmlns="" val="20009"/>
                    </a:ext>
                  </a:extLst>
                </a:gridCol>
                <a:gridCol w="748270">
                  <a:extLst>
                    <a:ext uri="{9D8B030D-6E8A-4147-A177-3AD203B41FA5}">
                      <a16:colId xmlns:a16="http://schemas.microsoft.com/office/drawing/2014/main" xmlns="" val="20010"/>
                    </a:ext>
                  </a:extLst>
                </a:gridCol>
                <a:gridCol w="750240">
                  <a:extLst>
                    <a:ext uri="{9D8B030D-6E8A-4147-A177-3AD203B41FA5}">
                      <a16:colId xmlns:a16="http://schemas.microsoft.com/office/drawing/2014/main" xmlns="" val="20011"/>
                    </a:ext>
                  </a:extLst>
                </a:gridCol>
                <a:gridCol w="742363">
                  <a:extLst>
                    <a:ext uri="{9D8B030D-6E8A-4147-A177-3AD203B41FA5}">
                      <a16:colId xmlns:a16="http://schemas.microsoft.com/office/drawing/2014/main" xmlns="" val="20012"/>
                    </a:ext>
                  </a:extLst>
                </a:gridCol>
                <a:gridCol w="756146">
                  <a:extLst>
                    <a:ext uri="{9D8B030D-6E8A-4147-A177-3AD203B41FA5}">
                      <a16:colId xmlns:a16="http://schemas.microsoft.com/office/drawing/2014/main" xmlns="" val="20013"/>
                    </a:ext>
                  </a:extLst>
                </a:gridCol>
              </a:tblGrid>
              <a:tr h="5373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NEVİ</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OCAK</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2022</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ŞUBAT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2022</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MART</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2022</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NİSAN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2022</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MAYIS</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2022</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HAZİRAN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2022</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TEMMUZ</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2022</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AĞUSTOS</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2022</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EYLÜL</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2022</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EKİM</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2022</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KASIM</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2022</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ARALIK</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chemeClr val="tx1"/>
                          </a:solidFill>
                          <a:effectLst/>
                          <a:latin typeface="Agency FB" pitchFamily="34" charset="0"/>
                          <a:cs typeface="Times New Roman" pitchFamily="18" charset="0"/>
                        </a:rPr>
                        <a:t>2022</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a:ln>
                            <a:noFill/>
                          </a:ln>
                          <a:solidFill>
                            <a:srgbClr val="FF0000"/>
                          </a:solidFill>
                          <a:effectLst/>
                          <a:latin typeface="Agency FB" pitchFamily="34" charset="0"/>
                          <a:cs typeface="Times New Roman" pitchFamily="18" charset="0"/>
                        </a:rPr>
                        <a:t>TOPLAM</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00"/>
                  </a:ext>
                </a:extLst>
              </a:tr>
              <a:tr h="2987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dirty="0">
                          <a:ln>
                            <a:noFill/>
                          </a:ln>
                          <a:solidFill>
                            <a:srgbClr val="000000"/>
                          </a:solidFill>
                          <a:effectLst/>
                          <a:latin typeface="Agency FB" pitchFamily="34" charset="0"/>
                          <a:ea typeface="Angsana New"/>
                          <a:cs typeface="Angsana New"/>
                        </a:rPr>
                        <a:t>LTD.ŞTİ.</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2</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1</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1</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1</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1</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1</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FF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01"/>
                  </a:ext>
                </a:extLst>
              </a:tr>
              <a:tr h="2987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dirty="0">
                          <a:ln>
                            <a:noFill/>
                          </a:ln>
                          <a:solidFill>
                            <a:srgbClr val="000000"/>
                          </a:solidFill>
                          <a:effectLst/>
                          <a:latin typeface="Agency FB" pitchFamily="34" charset="0"/>
                          <a:ea typeface="Angsana New"/>
                          <a:cs typeface="Angsana New"/>
                        </a:rPr>
                        <a:t>ŞAHIS</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15</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3</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4</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4</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2</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6</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3</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3</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5</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FF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2"/>
                  </a:ext>
                </a:extLst>
              </a:tr>
              <a:tr h="3499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dirty="0">
                          <a:ln>
                            <a:noFill/>
                          </a:ln>
                          <a:solidFill>
                            <a:srgbClr val="000000"/>
                          </a:solidFill>
                          <a:effectLst/>
                          <a:latin typeface="Agency FB" pitchFamily="34" charset="0"/>
                          <a:ea typeface="Angsana New"/>
                          <a:cs typeface="Angsana New"/>
                        </a:rPr>
                        <a:t>LTD.ŞTİ ŞUBE</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3</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2</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1</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Constantia" pitchFamily="18" charset="0"/>
                          <a:cs typeface="Arial" pitchFamily="34" charset="0"/>
                        </a:rPr>
                        <a:t>2</a:t>
                      </a: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FF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03"/>
                  </a:ext>
                </a:extLst>
              </a:tr>
              <a:tr h="2987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dirty="0">
                          <a:ln>
                            <a:noFill/>
                          </a:ln>
                          <a:solidFill>
                            <a:srgbClr val="000000"/>
                          </a:solidFill>
                          <a:effectLst/>
                          <a:latin typeface="Agency FB" pitchFamily="34" charset="0"/>
                          <a:ea typeface="Angsana New"/>
                          <a:cs typeface="Angsana New"/>
                        </a:rPr>
                        <a:t>A.Ş ŞUBE</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1</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1</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1</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1</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1</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FF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4"/>
                  </a:ext>
                </a:extLst>
              </a:tr>
              <a:tr h="3326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dirty="0">
                          <a:ln>
                            <a:noFill/>
                          </a:ln>
                          <a:solidFill>
                            <a:srgbClr val="000000"/>
                          </a:solidFill>
                          <a:effectLst/>
                          <a:latin typeface="Agency FB" pitchFamily="34" charset="0"/>
                          <a:ea typeface="Angsana New"/>
                          <a:cs typeface="Angsana New"/>
                        </a:rPr>
                        <a:t>A.Ş TASFİYE</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FF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05"/>
                  </a:ext>
                </a:extLst>
              </a:tr>
              <a:tr h="4606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dirty="0">
                          <a:ln>
                            <a:noFill/>
                          </a:ln>
                          <a:solidFill>
                            <a:srgbClr val="000000"/>
                          </a:solidFill>
                          <a:effectLst/>
                          <a:latin typeface="Agency FB" pitchFamily="34" charset="0"/>
                          <a:ea typeface="Angsana New"/>
                          <a:cs typeface="Angsana New"/>
                        </a:rPr>
                        <a:t>TAS.HAL.KONUT YAPI.KOOP.</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FF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6"/>
                  </a:ext>
                </a:extLst>
              </a:tr>
              <a:tr h="3326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dirty="0">
                          <a:ln>
                            <a:noFill/>
                          </a:ln>
                          <a:solidFill>
                            <a:srgbClr val="000000"/>
                          </a:solidFill>
                          <a:effectLst/>
                          <a:latin typeface="Agency FB" pitchFamily="34" charset="0"/>
                          <a:ea typeface="Angsana New"/>
                          <a:cs typeface="Angsana New"/>
                        </a:rPr>
                        <a:t>SULAMA KOOP.</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FF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07"/>
                  </a:ext>
                </a:extLst>
              </a:tr>
              <a:tr h="4606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dirty="0">
                          <a:ln>
                            <a:noFill/>
                          </a:ln>
                          <a:solidFill>
                            <a:srgbClr val="000000"/>
                          </a:solidFill>
                          <a:effectLst/>
                          <a:latin typeface="Agency FB" pitchFamily="34" charset="0"/>
                          <a:ea typeface="Angsana New"/>
                          <a:cs typeface="Angsana New"/>
                        </a:rPr>
                        <a:t>TARIMSAL </a:t>
                      </a:r>
                      <a:r>
                        <a:rPr kumimoji="0" lang="tr-TR" sz="1000" b="1" i="0" u="none" strike="noStrike" cap="none" normalizeH="0" baseline="0" dirty="0" smtClean="0">
                          <a:ln>
                            <a:noFill/>
                          </a:ln>
                          <a:solidFill>
                            <a:srgbClr val="000000"/>
                          </a:solidFill>
                          <a:effectLst/>
                          <a:latin typeface="Agency FB" pitchFamily="34" charset="0"/>
                          <a:ea typeface="Angsana New"/>
                          <a:cs typeface="Angsana New"/>
                        </a:rPr>
                        <a:t>KAL.KOOP</a:t>
                      </a:r>
                      <a:r>
                        <a:rPr kumimoji="0" lang="tr-TR" sz="1000" b="1" i="0" u="none" strike="noStrike" cap="none" normalizeH="0" baseline="0" dirty="0">
                          <a:ln>
                            <a:noFill/>
                          </a:ln>
                          <a:solidFill>
                            <a:srgbClr val="000000"/>
                          </a:solidFill>
                          <a:effectLst/>
                          <a:latin typeface="Agency FB" pitchFamily="34" charset="0"/>
                          <a:ea typeface="Angsana New"/>
                          <a:cs typeface="Angsana New"/>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FF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08"/>
                  </a:ext>
                </a:extLst>
              </a:tr>
              <a:tr h="2987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dirty="0">
                          <a:ln>
                            <a:noFill/>
                          </a:ln>
                          <a:solidFill>
                            <a:srgbClr val="000000"/>
                          </a:solidFill>
                          <a:effectLst/>
                          <a:latin typeface="Agency FB" pitchFamily="34" charset="0"/>
                          <a:ea typeface="Angsana New"/>
                          <a:cs typeface="Angsana New"/>
                        </a:rPr>
                        <a:t>A.Ş</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1</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1</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FF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09"/>
                  </a:ext>
                </a:extLst>
              </a:tr>
              <a:tr h="3831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dirty="0">
                          <a:ln>
                            <a:noFill/>
                          </a:ln>
                          <a:solidFill>
                            <a:srgbClr val="000000"/>
                          </a:solidFill>
                          <a:effectLst/>
                          <a:latin typeface="Agency FB" pitchFamily="34" charset="0"/>
                          <a:ea typeface="Angsana New"/>
                          <a:cs typeface="Angsana New"/>
                        </a:rPr>
                        <a:t>TA.HAL.LTD.ŞT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1</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FF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10"/>
                  </a:ext>
                </a:extLst>
              </a:tr>
              <a:tr h="3326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a:ln>
                            <a:noFill/>
                          </a:ln>
                          <a:solidFill>
                            <a:srgbClr val="000000"/>
                          </a:solidFill>
                          <a:effectLst/>
                          <a:latin typeface="Agency FB" pitchFamily="34" charset="0"/>
                          <a:ea typeface="Angsana New"/>
                          <a:cs typeface="Angsana New"/>
                        </a:rPr>
                        <a:t>İKTİASADİ İŞL</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FF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11"/>
                  </a:ext>
                </a:extLst>
              </a:tr>
              <a:tr h="3883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dirty="0">
                          <a:ln>
                            <a:noFill/>
                          </a:ln>
                          <a:solidFill>
                            <a:srgbClr val="000000"/>
                          </a:solidFill>
                          <a:effectLst/>
                          <a:latin typeface="Agency FB" pitchFamily="34" charset="0"/>
                          <a:ea typeface="Angsana New"/>
                          <a:cs typeface="Angsana New"/>
                        </a:rPr>
                        <a:t>DESTEK HİZ. KOOP.</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FF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12"/>
                  </a:ext>
                </a:extLst>
              </a:tr>
              <a:tr h="3743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dirty="0">
                          <a:ln>
                            <a:noFill/>
                          </a:ln>
                          <a:solidFill>
                            <a:srgbClr val="000000"/>
                          </a:solidFill>
                          <a:effectLst/>
                          <a:latin typeface="Agency FB" pitchFamily="34" charset="0"/>
                          <a:ea typeface="Angsana New"/>
                          <a:cs typeface="Angsana New"/>
                        </a:rPr>
                        <a:t>TAS.HAL.MİN.KOOP</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FF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13"/>
                  </a:ext>
                </a:extLst>
              </a:tr>
              <a:tr h="2987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dirty="0">
                          <a:ln>
                            <a:noFill/>
                          </a:ln>
                          <a:solidFill>
                            <a:srgbClr val="000000"/>
                          </a:solidFill>
                          <a:effectLst/>
                          <a:latin typeface="Agency FB" pitchFamily="34" charset="0"/>
                          <a:ea typeface="Angsana New"/>
                          <a:cs typeface="Angsana New"/>
                        </a:rPr>
                        <a:t>TAS.LTD.ŞTİ</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rgbClr val="000000"/>
                          </a:solidFill>
                          <a:effectLst/>
                          <a:latin typeface="Constantia" pitchFamily="18" charset="0"/>
                          <a:cs typeface="Arial"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FF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14"/>
                  </a:ext>
                </a:extLst>
              </a:tr>
              <a:tr h="4350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dirty="0">
                          <a:ln>
                            <a:noFill/>
                          </a:ln>
                          <a:solidFill>
                            <a:srgbClr val="000000"/>
                          </a:solidFill>
                          <a:effectLst/>
                          <a:latin typeface="Agency FB" pitchFamily="34" charset="0"/>
                          <a:ea typeface="Angsana New"/>
                          <a:cs typeface="Angsana New"/>
                        </a:rPr>
                        <a:t>TOPLAM</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000000"/>
                          </a:solidFill>
                          <a:effectLst/>
                          <a:latin typeface="Constantia" pitchFamily="18" charset="0"/>
                          <a:cs typeface="Arial" pitchFamily="34" charset="0"/>
                        </a:rPr>
                        <a:t>21</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000000"/>
                          </a:solidFill>
                          <a:effectLst/>
                          <a:latin typeface="Constantia" pitchFamily="18" charset="0"/>
                          <a:cs typeface="Arial" pitchFamily="34" charset="0"/>
                        </a:rPr>
                        <a:t>5</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000000"/>
                          </a:solidFill>
                          <a:effectLst/>
                          <a:latin typeface="Constantia" pitchFamily="18" charset="0"/>
                          <a:cs typeface="Arial" pitchFamily="34" charset="0"/>
                        </a:rPr>
                        <a:t>7</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000000"/>
                          </a:solidFill>
                          <a:effectLst/>
                          <a:latin typeface="Constantia" pitchFamily="18" charset="0"/>
                          <a:cs typeface="Arial" pitchFamily="34" charset="0"/>
                        </a:rPr>
                        <a:t>5</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000000"/>
                          </a:solidFill>
                          <a:effectLst/>
                          <a:latin typeface="Constantia" pitchFamily="18" charset="0"/>
                          <a:cs typeface="Arial" pitchFamily="34" charset="0"/>
                        </a:rPr>
                        <a:t>3</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000000"/>
                          </a:solidFill>
                          <a:effectLst/>
                          <a:latin typeface="Constantia" pitchFamily="18" charset="0"/>
                          <a:cs typeface="Arial" pitchFamily="34" charset="0"/>
                        </a:rPr>
                        <a:t>9</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000000"/>
                          </a:solidFill>
                          <a:effectLst/>
                          <a:latin typeface="Constantia" pitchFamily="18" charset="0"/>
                          <a:cs typeface="Arial" pitchFamily="34" charset="0"/>
                        </a:rPr>
                        <a:t>5</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000000"/>
                          </a:solidFill>
                          <a:effectLst/>
                          <a:latin typeface="Constantia" pitchFamily="18" charset="0"/>
                          <a:cs typeface="Arial" pitchFamily="34" charset="0"/>
                        </a:rPr>
                        <a:t>6</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Constantia" pitchFamily="18" charset="0"/>
                          <a:cs typeface="Arial" pitchFamily="34" charset="0"/>
                        </a:rPr>
                        <a:t>7</a:t>
                      </a:r>
                      <a:endParaRPr kumimoji="0" lang="tr-TR" sz="1400" b="1"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00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chemeClr val="tx1"/>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FF0000"/>
                        </a:solidFill>
                        <a:effectLst/>
                        <a:latin typeface="Constantia" pitchFamily="18" charset="0"/>
                        <a:cs typeface="Arial"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val="3831403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extLst>
              <p:ext uri="{D42A27DB-BD31-4B8C-83A1-F6EECF244321}">
                <p14:modId xmlns:p14="http://schemas.microsoft.com/office/powerpoint/2010/main" val="4121115439"/>
              </p:ext>
            </p:extLst>
          </p:nvPr>
        </p:nvGraphicFramePr>
        <p:xfrm>
          <a:off x="1260909" y="455959"/>
          <a:ext cx="10582328" cy="6314130"/>
        </p:xfrm>
        <a:graphic>
          <a:graphicData uri="http://schemas.openxmlformats.org/drawingml/2006/table">
            <a:tbl>
              <a:tblPr firstRow="1" bandRow="1">
                <a:tableStyleId>{5C22544A-7EE6-4342-B048-85BDC9FD1C3A}</a:tableStyleId>
              </a:tblPr>
              <a:tblGrid>
                <a:gridCol w="1111588">
                  <a:extLst>
                    <a:ext uri="{9D8B030D-6E8A-4147-A177-3AD203B41FA5}">
                      <a16:colId xmlns:a16="http://schemas.microsoft.com/office/drawing/2014/main" xmlns="" val="20000"/>
                    </a:ext>
                  </a:extLst>
                </a:gridCol>
                <a:gridCol w="551935">
                  <a:extLst>
                    <a:ext uri="{9D8B030D-6E8A-4147-A177-3AD203B41FA5}">
                      <a16:colId xmlns:a16="http://schemas.microsoft.com/office/drawing/2014/main" xmlns="" val="20001"/>
                    </a:ext>
                  </a:extLst>
                </a:gridCol>
                <a:gridCol w="720409">
                  <a:extLst>
                    <a:ext uri="{9D8B030D-6E8A-4147-A177-3AD203B41FA5}">
                      <a16:colId xmlns:a16="http://schemas.microsoft.com/office/drawing/2014/main" xmlns="" val="20002"/>
                    </a:ext>
                  </a:extLst>
                </a:gridCol>
                <a:gridCol w="872169">
                  <a:extLst>
                    <a:ext uri="{9D8B030D-6E8A-4147-A177-3AD203B41FA5}">
                      <a16:colId xmlns:a16="http://schemas.microsoft.com/office/drawing/2014/main" xmlns="" val="20003"/>
                    </a:ext>
                  </a:extLst>
                </a:gridCol>
                <a:gridCol w="1002887">
                  <a:extLst>
                    <a:ext uri="{9D8B030D-6E8A-4147-A177-3AD203B41FA5}">
                      <a16:colId xmlns:a16="http://schemas.microsoft.com/office/drawing/2014/main" xmlns="" val="20004"/>
                    </a:ext>
                  </a:extLst>
                </a:gridCol>
                <a:gridCol w="625166">
                  <a:extLst>
                    <a:ext uri="{9D8B030D-6E8A-4147-A177-3AD203B41FA5}">
                      <a16:colId xmlns:a16="http://schemas.microsoft.com/office/drawing/2014/main" xmlns="" val="20005"/>
                    </a:ext>
                  </a:extLst>
                </a:gridCol>
                <a:gridCol w="814025">
                  <a:extLst>
                    <a:ext uri="{9D8B030D-6E8A-4147-A177-3AD203B41FA5}">
                      <a16:colId xmlns:a16="http://schemas.microsoft.com/office/drawing/2014/main" xmlns="" val="20006"/>
                    </a:ext>
                  </a:extLst>
                </a:gridCol>
                <a:gridCol w="814025">
                  <a:extLst>
                    <a:ext uri="{9D8B030D-6E8A-4147-A177-3AD203B41FA5}">
                      <a16:colId xmlns:a16="http://schemas.microsoft.com/office/drawing/2014/main" xmlns="" val="20007"/>
                    </a:ext>
                  </a:extLst>
                </a:gridCol>
                <a:gridCol w="915779">
                  <a:extLst>
                    <a:ext uri="{9D8B030D-6E8A-4147-A177-3AD203B41FA5}">
                      <a16:colId xmlns:a16="http://schemas.microsoft.com/office/drawing/2014/main" xmlns="" val="20008"/>
                    </a:ext>
                  </a:extLst>
                </a:gridCol>
                <a:gridCol w="712270">
                  <a:extLst>
                    <a:ext uri="{9D8B030D-6E8A-4147-A177-3AD203B41FA5}">
                      <a16:colId xmlns:a16="http://schemas.microsoft.com/office/drawing/2014/main" xmlns="" val="20009"/>
                    </a:ext>
                  </a:extLst>
                </a:gridCol>
                <a:gridCol w="814025">
                  <a:extLst>
                    <a:ext uri="{9D8B030D-6E8A-4147-A177-3AD203B41FA5}">
                      <a16:colId xmlns:a16="http://schemas.microsoft.com/office/drawing/2014/main" xmlns="" val="20010"/>
                    </a:ext>
                  </a:extLst>
                </a:gridCol>
                <a:gridCol w="814025">
                  <a:extLst>
                    <a:ext uri="{9D8B030D-6E8A-4147-A177-3AD203B41FA5}">
                      <a16:colId xmlns:a16="http://schemas.microsoft.com/office/drawing/2014/main" xmlns="" val="20011"/>
                    </a:ext>
                  </a:extLst>
                </a:gridCol>
                <a:gridCol w="814025">
                  <a:extLst>
                    <a:ext uri="{9D8B030D-6E8A-4147-A177-3AD203B41FA5}">
                      <a16:colId xmlns:a16="http://schemas.microsoft.com/office/drawing/2014/main" xmlns="" val="20012"/>
                    </a:ext>
                  </a:extLst>
                </a:gridCol>
              </a:tblGrid>
              <a:tr h="222390">
                <a:tc>
                  <a:txBody>
                    <a:bodyPr/>
                    <a:lstStyle/>
                    <a:p>
                      <a:pPr algn="l" fontAlgn="b"/>
                      <a:r>
                        <a:rPr lang="tr-TR" sz="1100" b="0" i="0" u="none" strike="noStrike" dirty="0">
                          <a:solidFill>
                            <a:srgbClr val="000000"/>
                          </a:solidFill>
                          <a:latin typeface="Calibri"/>
                        </a:rPr>
                        <a:t> </a:t>
                      </a:r>
                    </a:p>
                  </a:txBody>
                  <a:tcPr marL="9525" marR="9525" marT="9521" marB="0" anchor="b"/>
                </a:tc>
                <a:tc>
                  <a:txBody>
                    <a:bodyPr/>
                    <a:lstStyle/>
                    <a:p>
                      <a:pPr algn="ctr" fontAlgn="b"/>
                      <a:r>
                        <a:rPr lang="tr-TR" sz="1200" b="1" i="0" u="none" strike="noStrike" dirty="0">
                          <a:solidFill>
                            <a:srgbClr val="000000"/>
                          </a:solidFill>
                          <a:latin typeface="Calibri"/>
                        </a:rPr>
                        <a:t>OCAK</a:t>
                      </a:r>
                    </a:p>
                  </a:txBody>
                  <a:tcPr marL="9525" marR="9525" marT="9521" marB="0" anchor="b"/>
                </a:tc>
                <a:tc>
                  <a:txBody>
                    <a:bodyPr/>
                    <a:lstStyle/>
                    <a:p>
                      <a:pPr algn="ctr" fontAlgn="b"/>
                      <a:r>
                        <a:rPr lang="tr-TR" sz="1200" b="1" i="0" u="none" strike="noStrike" dirty="0">
                          <a:solidFill>
                            <a:srgbClr val="000000"/>
                          </a:solidFill>
                          <a:latin typeface="Calibri"/>
                        </a:rPr>
                        <a:t>ŞUBAT</a:t>
                      </a:r>
                    </a:p>
                  </a:txBody>
                  <a:tcPr marL="9525" marR="9525" marT="9521" marB="0" anchor="b"/>
                </a:tc>
                <a:tc>
                  <a:txBody>
                    <a:bodyPr/>
                    <a:lstStyle/>
                    <a:p>
                      <a:pPr algn="ctr" fontAlgn="b"/>
                      <a:r>
                        <a:rPr lang="tr-TR" sz="1200" b="1" i="0" u="none" strike="noStrike" dirty="0">
                          <a:solidFill>
                            <a:srgbClr val="000000"/>
                          </a:solidFill>
                          <a:latin typeface="Calibri"/>
                        </a:rPr>
                        <a:t>MART</a:t>
                      </a:r>
                    </a:p>
                  </a:txBody>
                  <a:tcPr marL="9525" marR="9525" marT="9521" marB="0" anchor="b"/>
                </a:tc>
                <a:tc>
                  <a:txBody>
                    <a:bodyPr/>
                    <a:lstStyle/>
                    <a:p>
                      <a:pPr algn="ctr" fontAlgn="b"/>
                      <a:r>
                        <a:rPr lang="tr-TR" sz="1200" b="1" i="0" u="none" strike="noStrike" dirty="0">
                          <a:solidFill>
                            <a:srgbClr val="000000"/>
                          </a:solidFill>
                          <a:latin typeface="Calibri"/>
                        </a:rPr>
                        <a:t>NİSAN</a:t>
                      </a:r>
                    </a:p>
                  </a:txBody>
                  <a:tcPr marL="9525" marR="9525" marT="9521" marB="0" anchor="b"/>
                </a:tc>
                <a:tc>
                  <a:txBody>
                    <a:bodyPr/>
                    <a:lstStyle/>
                    <a:p>
                      <a:pPr algn="ctr" fontAlgn="b"/>
                      <a:r>
                        <a:rPr lang="tr-TR" sz="1200" b="1" i="0" u="none" strike="noStrike" dirty="0">
                          <a:solidFill>
                            <a:srgbClr val="000000"/>
                          </a:solidFill>
                          <a:latin typeface="Calibri"/>
                        </a:rPr>
                        <a:t>MAYIS</a:t>
                      </a:r>
                    </a:p>
                  </a:txBody>
                  <a:tcPr marL="9525" marR="9525" marT="9521" marB="0" anchor="b"/>
                </a:tc>
                <a:tc>
                  <a:txBody>
                    <a:bodyPr/>
                    <a:lstStyle/>
                    <a:p>
                      <a:pPr algn="ctr" fontAlgn="b"/>
                      <a:r>
                        <a:rPr lang="tr-TR" sz="1200" b="1" i="0" u="none" strike="noStrike" dirty="0">
                          <a:solidFill>
                            <a:srgbClr val="000000"/>
                          </a:solidFill>
                          <a:latin typeface="Calibri"/>
                        </a:rPr>
                        <a:t>HAZİRAN</a:t>
                      </a:r>
                      <a:r>
                        <a:rPr lang="tr-TR" sz="1200" b="1" i="0" u="none" strike="noStrike" baseline="0" dirty="0">
                          <a:solidFill>
                            <a:srgbClr val="000000"/>
                          </a:solidFill>
                          <a:latin typeface="Calibri"/>
                        </a:rPr>
                        <a:t> </a:t>
                      </a:r>
                      <a:endParaRPr lang="tr-TR" sz="1200" b="1" i="0" u="none" strike="noStrike" dirty="0">
                        <a:solidFill>
                          <a:srgbClr val="000000"/>
                        </a:solidFill>
                        <a:latin typeface="Calibri"/>
                      </a:endParaRPr>
                    </a:p>
                  </a:txBody>
                  <a:tcPr marL="9525" marR="9525" marT="9521" marB="0" anchor="b"/>
                </a:tc>
                <a:tc>
                  <a:txBody>
                    <a:bodyPr/>
                    <a:lstStyle/>
                    <a:p>
                      <a:pPr algn="ctr" fontAlgn="b"/>
                      <a:r>
                        <a:rPr lang="tr-TR" sz="1200" b="1" i="0" u="none" strike="noStrike" dirty="0">
                          <a:solidFill>
                            <a:srgbClr val="000000"/>
                          </a:solidFill>
                          <a:latin typeface="Calibri"/>
                        </a:rPr>
                        <a:t>TEMMUZ </a:t>
                      </a:r>
                    </a:p>
                  </a:txBody>
                  <a:tcPr marL="9525" marR="9525" marT="9521" marB="0" anchor="b"/>
                </a:tc>
                <a:tc>
                  <a:txBody>
                    <a:bodyPr/>
                    <a:lstStyle/>
                    <a:p>
                      <a:pPr algn="ctr" fontAlgn="b"/>
                      <a:r>
                        <a:rPr lang="tr-TR" sz="1200" b="1" i="0" u="none" strike="noStrike" dirty="0">
                          <a:solidFill>
                            <a:srgbClr val="000000"/>
                          </a:solidFill>
                          <a:latin typeface="Calibri"/>
                        </a:rPr>
                        <a:t>AĞUSTOS</a:t>
                      </a:r>
                      <a:r>
                        <a:rPr lang="tr-TR" sz="1200" b="1" i="0" u="none" strike="noStrike" baseline="0" dirty="0">
                          <a:solidFill>
                            <a:srgbClr val="000000"/>
                          </a:solidFill>
                          <a:latin typeface="Calibri"/>
                        </a:rPr>
                        <a:t> </a:t>
                      </a:r>
                      <a:endParaRPr lang="tr-TR" sz="1200" b="1" i="0" u="none" strike="noStrike" dirty="0">
                        <a:solidFill>
                          <a:srgbClr val="000000"/>
                        </a:solidFill>
                        <a:latin typeface="Calibri"/>
                      </a:endParaRPr>
                    </a:p>
                  </a:txBody>
                  <a:tcPr marL="9525" marR="9525" marT="9521" marB="0" anchor="b"/>
                </a:tc>
                <a:tc>
                  <a:txBody>
                    <a:bodyPr/>
                    <a:lstStyle/>
                    <a:p>
                      <a:pPr algn="ctr" fontAlgn="b"/>
                      <a:r>
                        <a:rPr lang="tr-TR" sz="1200" b="1" i="0" u="none" strike="noStrike" dirty="0">
                          <a:solidFill>
                            <a:srgbClr val="000000"/>
                          </a:solidFill>
                          <a:latin typeface="Calibri"/>
                        </a:rPr>
                        <a:t>EYLÜL</a:t>
                      </a:r>
                    </a:p>
                  </a:txBody>
                  <a:tcPr marL="9525" marR="9525" marT="9521" marB="0" anchor="b"/>
                </a:tc>
                <a:tc>
                  <a:txBody>
                    <a:bodyPr/>
                    <a:lstStyle/>
                    <a:p>
                      <a:pPr algn="ctr" fontAlgn="b"/>
                      <a:r>
                        <a:rPr lang="tr-TR" sz="1200" b="1" i="0" u="none" strike="noStrike" dirty="0">
                          <a:solidFill>
                            <a:srgbClr val="000000"/>
                          </a:solidFill>
                          <a:latin typeface="Calibri"/>
                        </a:rPr>
                        <a:t>EKİM</a:t>
                      </a:r>
                    </a:p>
                  </a:txBody>
                  <a:tcPr marL="9525" marR="9525" marT="9521" marB="0" anchor="b"/>
                </a:tc>
                <a:tc>
                  <a:txBody>
                    <a:bodyPr/>
                    <a:lstStyle/>
                    <a:p>
                      <a:pPr algn="ctr" fontAlgn="b"/>
                      <a:r>
                        <a:rPr lang="tr-TR" sz="1200" b="1" i="0" u="none" strike="noStrike" dirty="0">
                          <a:solidFill>
                            <a:srgbClr val="000000"/>
                          </a:solidFill>
                          <a:latin typeface="Calibri"/>
                        </a:rPr>
                        <a:t>KASIM </a:t>
                      </a:r>
                    </a:p>
                  </a:txBody>
                  <a:tcPr marL="9525" marR="9525" marT="9521" marB="0" anchor="b"/>
                </a:tc>
                <a:tc>
                  <a:txBody>
                    <a:bodyPr/>
                    <a:lstStyle/>
                    <a:p>
                      <a:pPr algn="ctr" fontAlgn="b"/>
                      <a:r>
                        <a:rPr lang="tr-TR" sz="1200" b="1" i="0" u="none" strike="noStrike" dirty="0">
                          <a:solidFill>
                            <a:srgbClr val="000000"/>
                          </a:solidFill>
                          <a:latin typeface="Calibri"/>
                        </a:rPr>
                        <a:t>ARALIK </a:t>
                      </a:r>
                    </a:p>
                  </a:txBody>
                  <a:tcPr marL="9525" marR="9525" marT="9521" marB="0" anchor="b"/>
                </a:tc>
                <a:extLst>
                  <a:ext uri="{0D108BD9-81ED-4DB2-BD59-A6C34878D82A}">
                    <a16:rowId xmlns:a16="http://schemas.microsoft.com/office/drawing/2014/main" xmlns="" val="10001"/>
                  </a:ext>
                </a:extLst>
              </a:tr>
              <a:tr h="210412">
                <a:tc>
                  <a:txBody>
                    <a:bodyPr/>
                    <a:lstStyle/>
                    <a:p>
                      <a:pPr algn="l" fontAlgn="b"/>
                      <a:r>
                        <a:rPr lang="tr-TR" sz="1100" b="0" i="0" u="none" strike="noStrike" dirty="0">
                          <a:solidFill>
                            <a:srgbClr val="000000"/>
                          </a:solidFill>
                          <a:latin typeface="Calibri" panose="020F0502020204030204" pitchFamily="34" charset="0"/>
                          <a:cs typeface="Calibri" panose="020F0502020204030204" pitchFamily="34" charset="0"/>
                        </a:rPr>
                        <a:t>HİSSE DEVRİ</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4</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6</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6</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12</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7</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7</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6</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5</a:t>
                      </a:r>
                    </a:p>
                  </a:txBody>
                  <a:tcPr marL="9525" marR="9525" marT="9521" marB="0" anchor="b"/>
                </a:tc>
                <a:tc>
                  <a:txBody>
                    <a:bodyPr/>
                    <a:lstStyle/>
                    <a:p>
                      <a:pPr algn="ctr" fontAlgn="b"/>
                      <a:r>
                        <a:rPr lang="tr-TR" sz="1100" b="0" i="0" u="none" strike="noStrike" dirty="0" smtClean="0">
                          <a:solidFill>
                            <a:srgbClr val="000000"/>
                          </a:solidFill>
                          <a:latin typeface="Calibri" panose="020F0502020204030204" pitchFamily="34" charset="0"/>
                          <a:cs typeface="Calibri" panose="020F0502020204030204" pitchFamily="34" charset="0"/>
                        </a:rPr>
                        <a:t>9</a:t>
                      </a:r>
                      <a:endParaRPr lang="tr-TR" sz="1100" b="0" i="0" u="none" strike="noStrike" dirty="0">
                        <a:solidFill>
                          <a:srgbClr val="000000"/>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extLst>
                  <a:ext uri="{0D108BD9-81ED-4DB2-BD59-A6C34878D82A}">
                    <a16:rowId xmlns:a16="http://schemas.microsoft.com/office/drawing/2014/main" xmlns="" val="10002"/>
                  </a:ext>
                </a:extLst>
              </a:tr>
              <a:tr h="210412">
                <a:tc>
                  <a:txBody>
                    <a:bodyPr/>
                    <a:lstStyle/>
                    <a:p>
                      <a:pPr algn="l" fontAlgn="b"/>
                      <a:r>
                        <a:rPr lang="tr-TR" sz="1100" b="0" i="0" u="none" strike="noStrike" dirty="0">
                          <a:solidFill>
                            <a:srgbClr val="000000"/>
                          </a:solidFill>
                          <a:latin typeface="Calibri" panose="020F0502020204030204" pitchFamily="34" charset="0"/>
                          <a:cs typeface="Calibri" panose="020F0502020204030204" pitchFamily="34" charset="0"/>
                        </a:rPr>
                        <a:t>ADRES DEĞ.</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4</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4</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4</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5</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4</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11</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6</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5</a:t>
                      </a: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6</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extLst>
                  <a:ext uri="{0D108BD9-81ED-4DB2-BD59-A6C34878D82A}">
                    <a16:rowId xmlns:a16="http://schemas.microsoft.com/office/drawing/2014/main" xmlns="" val="10003"/>
                  </a:ext>
                </a:extLst>
              </a:tr>
              <a:tr h="175385">
                <a:tc>
                  <a:txBody>
                    <a:bodyPr/>
                    <a:lstStyle/>
                    <a:p>
                      <a:pPr algn="l" fontAlgn="b"/>
                      <a:r>
                        <a:rPr lang="tr-TR" sz="1100" b="0" i="0" u="none" strike="noStrike" dirty="0">
                          <a:solidFill>
                            <a:srgbClr val="000000"/>
                          </a:solidFill>
                          <a:latin typeface="Calibri" panose="020F0502020204030204" pitchFamily="34" charset="0"/>
                          <a:cs typeface="Calibri" panose="020F0502020204030204" pitchFamily="34" charset="0"/>
                        </a:rPr>
                        <a:t>AMAÇ DEĞ.</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2</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13</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4</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2</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2</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3</a:t>
                      </a: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7</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extLst>
                  <a:ext uri="{0D108BD9-81ED-4DB2-BD59-A6C34878D82A}">
                    <a16:rowId xmlns:a16="http://schemas.microsoft.com/office/drawing/2014/main" xmlns="" val="10004"/>
                  </a:ext>
                </a:extLst>
              </a:tr>
              <a:tr h="234673">
                <a:tc>
                  <a:txBody>
                    <a:bodyPr/>
                    <a:lstStyle/>
                    <a:p>
                      <a:pPr algn="l" fontAlgn="b"/>
                      <a:r>
                        <a:rPr lang="tr-TR" sz="1100" b="0" i="0" u="none" strike="noStrike" dirty="0">
                          <a:solidFill>
                            <a:srgbClr val="000000"/>
                          </a:solidFill>
                          <a:latin typeface="Calibri" panose="020F0502020204030204" pitchFamily="34" charset="0"/>
                          <a:cs typeface="Calibri" panose="020F0502020204030204" pitchFamily="34" charset="0"/>
                        </a:rPr>
                        <a:t>SERMAYE ARTIŞI</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2</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4</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3</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11</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4</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4</a:t>
                      </a: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8</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extLst>
                  <a:ext uri="{0D108BD9-81ED-4DB2-BD59-A6C34878D82A}">
                    <a16:rowId xmlns:a16="http://schemas.microsoft.com/office/drawing/2014/main" xmlns="" val="10005"/>
                  </a:ext>
                </a:extLst>
              </a:tr>
              <a:tr h="252542">
                <a:tc>
                  <a:txBody>
                    <a:bodyPr/>
                    <a:lstStyle/>
                    <a:p>
                      <a:pPr algn="l" fontAlgn="b"/>
                      <a:r>
                        <a:rPr lang="tr-TR" sz="1100" b="0" i="0" u="none" strike="noStrike" dirty="0">
                          <a:solidFill>
                            <a:srgbClr val="000000"/>
                          </a:solidFill>
                          <a:latin typeface="Calibri" panose="020F0502020204030204" pitchFamily="34" charset="0"/>
                          <a:cs typeface="Calibri" panose="020F0502020204030204" pitchFamily="34" charset="0"/>
                        </a:rPr>
                        <a:t>İMZA </a:t>
                      </a:r>
                      <a:r>
                        <a:rPr lang="tr-TR" sz="1100" b="0" i="0" u="none" strike="noStrike" dirty="0" smtClean="0">
                          <a:solidFill>
                            <a:srgbClr val="000000"/>
                          </a:solidFill>
                          <a:latin typeface="Calibri" panose="020F0502020204030204" pitchFamily="34" charset="0"/>
                          <a:cs typeface="Calibri" panose="020F0502020204030204" pitchFamily="34" charset="0"/>
                        </a:rPr>
                        <a:t>TESCİLİ</a:t>
                      </a:r>
                      <a:r>
                        <a:rPr lang="tr-TR" sz="1100" b="0" i="0" u="none" strike="noStrike" baseline="0" dirty="0" smtClean="0">
                          <a:solidFill>
                            <a:srgbClr val="000000"/>
                          </a:solidFill>
                          <a:latin typeface="Calibri" panose="020F0502020204030204" pitchFamily="34" charset="0"/>
                          <a:cs typeface="Calibri" panose="020F0502020204030204" pitchFamily="34" charset="0"/>
                        </a:rPr>
                        <a:t> </a:t>
                      </a:r>
                      <a:r>
                        <a:rPr lang="tr-TR" sz="1100" b="0" i="0" u="none" strike="noStrike" dirty="0" smtClean="0">
                          <a:solidFill>
                            <a:srgbClr val="000000"/>
                          </a:solidFill>
                          <a:latin typeface="Calibri" panose="020F0502020204030204" pitchFamily="34" charset="0"/>
                          <a:cs typeface="Calibri" panose="020F0502020204030204" pitchFamily="34" charset="0"/>
                        </a:rPr>
                        <a:t>VAZİFE TAKSİMİ</a:t>
                      </a:r>
                      <a:endParaRPr lang="tr-TR" sz="1100" b="0" i="0" u="none" strike="noStrike" dirty="0">
                        <a:solidFill>
                          <a:srgbClr val="000000"/>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7</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13</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30</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23</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26</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17</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26</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9</a:t>
                      </a: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16</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endParaRPr lang="tr-TR" sz="1400" b="0" i="0" u="none" strike="noStrike" dirty="0">
                        <a:solidFill>
                          <a:schemeClr val="bg1"/>
                        </a:solidFill>
                        <a:latin typeface="Calibri"/>
                      </a:endParaRPr>
                    </a:p>
                  </a:txBody>
                  <a:tcPr marL="9525" marR="9525" marT="9521" marB="0" anchor="b"/>
                </a:tc>
                <a:tc>
                  <a:txBody>
                    <a:bodyPr/>
                    <a:lstStyle/>
                    <a:p>
                      <a:pPr algn="ctr" fontAlgn="b"/>
                      <a:endParaRPr lang="tr-TR" sz="1400" b="0" i="0" u="none" strike="noStrike" dirty="0">
                        <a:solidFill>
                          <a:schemeClr val="bg1"/>
                        </a:solidFill>
                        <a:latin typeface="Calibri"/>
                      </a:endParaRPr>
                    </a:p>
                  </a:txBody>
                  <a:tcPr marL="9525" marR="9525" marT="9521" marB="0" anchor="b"/>
                </a:tc>
                <a:tc>
                  <a:txBody>
                    <a:bodyPr/>
                    <a:lstStyle/>
                    <a:p>
                      <a:pPr algn="ctr" fontAlgn="b"/>
                      <a:endParaRPr lang="tr-TR" sz="1400" b="0" i="0" u="none" strike="noStrike" dirty="0">
                        <a:solidFill>
                          <a:schemeClr val="bg1"/>
                        </a:solidFill>
                        <a:latin typeface="Calibri"/>
                      </a:endParaRPr>
                    </a:p>
                  </a:txBody>
                  <a:tcPr marL="9525" marR="9525" marT="9521" marB="0" anchor="b"/>
                </a:tc>
                <a:extLst>
                  <a:ext uri="{0D108BD9-81ED-4DB2-BD59-A6C34878D82A}">
                    <a16:rowId xmlns:a16="http://schemas.microsoft.com/office/drawing/2014/main" xmlns="" val="10006"/>
                  </a:ext>
                </a:extLst>
              </a:tr>
              <a:tr h="210412">
                <a:tc>
                  <a:txBody>
                    <a:bodyPr/>
                    <a:lstStyle/>
                    <a:p>
                      <a:pPr algn="l" fontAlgn="b"/>
                      <a:r>
                        <a:rPr lang="tr-TR" sz="1100" b="0" i="0" u="none" strike="noStrike" dirty="0">
                          <a:solidFill>
                            <a:srgbClr val="000000"/>
                          </a:solidFill>
                          <a:latin typeface="Calibri" panose="020F0502020204030204" pitchFamily="34" charset="0"/>
                          <a:cs typeface="Calibri" panose="020F0502020204030204" pitchFamily="34" charset="0"/>
                        </a:rPr>
                        <a:t>UNVAN DEĞ.</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3</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3</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2</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3</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1</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4</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extLst>
                  <a:ext uri="{0D108BD9-81ED-4DB2-BD59-A6C34878D82A}">
                    <a16:rowId xmlns:a16="http://schemas.microsoft.com/office/drawing/2014/main" xmlns="" val="10007"/>
                  </a:ext>
                </a:extLst>
              </a:tr>
              <a:tr h="210412">
                <a:tc>
                  <a:txBody>
                    <a:bodyPr/>
                    <a:lstStyle/>
                    <a:p>
                      <a:pPr algn="l" fontAlgn="b"/>
                      <a:r>
                        <a:rPr lang="tr-TR" sz="1100" b="0" i="0" u="none" strike="noStrike" dirty="0">
                          <a:solidFill>
                            <a:srgbClr val="000000"/>
                          </a:solidFill>
                          <a:latin typeface="Calibri" panose="020F0502020204030204" pitchFamily="34" charset="0"/>
                          <a:cs typeface="Calibri" panose="020F0502020204030204" pitchFamily="34" charset="0"/>
                        </a:rPr>
                        <a:t>ANA SÖZ.DEĞ.</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3</a:t>
                      </a: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7</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extLst>
                  <a:ext uri="{0D108BD9-81ED-4DB2-BD59-A6C34878D82A}">
                    <a16:rowId xmlns:a16="http://schemas.microsoft.com/office/drawing/2014/main" xmlns="" val="10008"/>
                  </a:ext>
                </a:extLst>
              </a:tr>
              <a:tr h="325511">
                <a:tc>
                  <a:txBody>
                    <a:bodyPr/>
                    <a:lstStyle/>
                    <a:p>
                      <a:pPr algn="l" fontAlgn="b"/>
                      <a:r>
                        <a:rPr lang="tr-TR" sz="1100" b="0" i="0" u="none" strike="noStrike" dirty="0">
                          <a:solidFill>
                            <a:srgbClr val="000000"/>
                          </a:solidFill>
                          <a:latin typeface="Calibri" panose="020F0502020204030204" pitchFamily="34" charset="0"/>
                          <a:cs typeface="Calibri" panose="020F0502020204030204" pitchFamily="34" charset="0"/>
                        </a:rPr>
                        <a:t>KOOPERATİF</a:t>
                      </a:r>
                    </a:p>
                    <a:p>
                      <a:pPr algn="l" fontAlgn="b"/>
                      <a:r>
                        <a:rPr lang="tr-TR" sz="1100" b="0" i="0" u="none" strike="noStrike" dirty="0">
                          <a:solidFill>
                            <a:srgbClr val="000000"/>
                          </a:solidFill>
                          <a:latin typeface="Calibri" panose="020F0502020204030204" pitchFamily="34" charset="0"/>
                          <a:cs typeface="Calibri" panose="020F0502020204030204" pitchFamily="34" charset="0"/>
                        </a:rPr>
                        <a:t>TASFİYE</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2</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a:t>
                      </a: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0</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extLst>
                  <a:ext uri="{0D108BD9-81ED-4DB2-BD59-A6C34878D82A}">
                    <a16:rowId xmlns:a16="http://schemas.microsoft.com/office/drawing/2014/main" xmlns="" val="10009"/>
                  </a:ext>
                </a:extLst>
              </a:tr>
              <a:tr h="323126">
                <a:tc>
                  <a:txBody>
                    <a:bodyPr/>
                    <a:lstStyle/>
                    <a:p>
                      <a:pPr algn="l" fontAlgn="b"/>
                      <a:r>
                        <a:rPr lang="tr-TR" sz="1100" b="0" i="0" u="none" strike="noStrike" dirty="0" smtClean="0">
                          <a:solidFill>
                            <a:srgbClr val="000000"/>
                          </a:solidFill>
                          <a:latin typeface="Calibri" panose="020F0502020204030204" pitchFamily="34" charset="0"/>
                          <a:cs typeface="Calibri" panose="020F0502020204030204" pitchFamily="34" charset="0"/>
                        </a:rPr>
                        <a:t>ŞİRKET</a:t>
                      </a:r>
                      <a:r>
                        <a:rPr lang="tr-TR" sz="1100" b="0" i="0" u="none" strike="noStrike" baseline="0" dirty="0" smtClean="0">
                          <a:solidFill>
                            <a:srgbClr val="000000"/>
                          </a:solidFill>
                          <a:latin typeface="Calibri" panose="020F0502020204030204" pitchFamily="34" charset="0"/>
                          <a:cs typeface="Calibri" panose="020F0502020204030204" pitchFamily="34" charset="0"/>
                        </a:rPr>
                        <a:t> TASFİYESİ</a:t>
                      </a:r>
                      <a:endParaRPr lang="tr-TR" sz="1100" b="0" i="0" u="none" strike="noStrike" dirty="0">
                        <a:solidFill>
                          <a:srgbClr val="000000"/>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2</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2</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2</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extLst>
                  <a:ext uri="{0D108BD9-81ED-4DB2-BD59-A6C34878D82A}">
                    <a16:rowId xmlns:a16="http://schemas.microsoft.com/office/drawing/2014/main" xmlns="" val="10010"/>
                  </a:ext>
                </a:extLst>
              </a:tr>
              <a:tr h="210412">
                <a:tc>
                  <a:txBody>
                    <a:bodyPr/>
                    <a:lstStyle/>
                    <a:p>
                      <a:pPr algn="l" fontAlgn="b"/>
                      <a:r>
                        <a:rPr lang="tr-TR" sz="1100" b="0" i="0" u="none" strike="noStrike" dirty="0">
                          <a:solidFill>
                            <a:schemeClr val="tx1"/>
                          </a:solidFill>
                          <a:latin typeface="Calibri" panose="020F0502020204030204" pitchFamily="34" charset="0"/>
                          <a:cs typeface="Calibri" panose="020F0502020204030204" pitchFamily="34" charset="0"/>
                        </a:rPr>
                        <a:t>GENEL KURUL</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5</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8</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15</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15</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16</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10</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18</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10</a:t>
                      </a: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26</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endParaRPr lang="tr-TR" sz="1400" b="0" i="0" u="none" strike="noStrike" dirty="0">
                        <a:solidFill>
                          <a:schemeClr val="bg1"/>
                        </a:solidFill>
                        <a:latin typeface="Calibri"/>
                      </a:endParaRPr>
                    </a:p>
                  </a:txBody>
                  <a:tcPr marL="9525" marR="9525" marT="9521" marB="0" anchor="b"/>
                </a:tc>
                <a:tc>
                  <a:txBody>
                    <a:bodyPr/>
                    <a:lstStyle/>
                    <a:p>
                      <a:pPr algn="ctr" fontAlgn="b"/>
                      <a:endParaRPr lang="tr-TR" sz="1400" b="0" i="0" u="none" strike="noStrike" dirty="0">
                        <a:solidFill>
                          <a:schemeClr val="bg1"/>
                        </a:solidFill>
                        <a:latin typeface="Calibri"/>
                      </a:endParaRPr>
                    </a:p>
                  </a:txBody>
                  <a:tcPr marL="9525" marR="9525" marT="9521" marB="0" anchor="b"/>
                </a:tc>
                <a:tc>
                  <a:txBody>
                    <a:bodyPr/>
                    <a:lstStyle/>
                    <a:p>
                      <a:pPr algn="ctr" fontAlgn="b"/>
                      <a:endParaRPr lang="tr-TR" sz="1400" b="0" i="0" u="none" strike="noStrike" dirty="0">
                        <a:solidFill>
                          <a:schemeClr val="bg1"/>
                        </a:solidFill>
                        <a:latin typeface="Calibri"/>
                      </a:endParaRPr>
                    </a:p>
                  </a:txBody>
                  <a:tcPr marL="9525" marR="9525" marT="9521" marB="0" anchor="b"/>
                </a:tc>
                <a:extLst>
                  <a:ext uri="{0D108BD9-81ED-4DB2-BD59-A6C34878D82A}">
                    <a16:rowId xmlns:a16="http://schemas.microsoft.com/office/drawing/2014/main" xmlns="" val="10011"/>
                  </a:ext>
                </a:extLst>
              </a:tr>
              <a:tr h="210412">
                <a:tc>
                  <a:txBody>
                    <a:bodyPr/>
                    <a:lstStyle/>
                    <a:p>
                      <a:pPr algn="l" fontAlgn="b"/>
                      <a:r>
                        <a:rPr lang="tr-TR" sz="1100" b="0" i="0" u="none" strike="noStrike" dirty="0">
                          <a:solidFill>
                            <a:schemeClr val="tx1"/>
                          </a:solidFill>
                          <a:latin typeface="Calibri" panose="020F0502020204030204" pitchFamily="34" charset="0"/>
                          <a:cs typeface="Calibri" panose="020F0502020204030204" pitchFamily="34" charset="0"/>
                        </a:rPr>
                        <a:t>KAYIT</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20</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13</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9</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18</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14</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20</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11</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15</a:t>
                      </a: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10</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endParaRPr lang="tr-TR" sz="1400" b="0" i="0" u="none" strike="noStrike" dirty="0">
                        <a:solidFill>
                          <a:schemeClr val="bg1"/>
                        </a:solidFill>
                        <a:latin typeface="Calibri"/>
                      </a:endParaRPr>
                    </a:p>
                  </a:txBody>
                  <a:tcPr marL="9525" marR="9525" marT="9521" marB="0" anchor="b"/>
                </a:tc>
                <a:tc>
                  <a:txBody>
                    <a:bodyPr/>
                    <a:lstStyle/>
                    <a:p>
                      <a:pPr algn="ctr" fontAlgn="b"/>
                      <a:endParaRPr lang="tr-TR" sz="1400" b="0" i="0" u="none" strike="noStrike" dirty="0">
                        <a:solidFill>
                          <a:schemeClr val="bg1"/>
                        </a:solidFill>
                        <a:latin typeface="Calibri"/>
                      </a:endParaRPr>
                    </a:p>
                  </a:txBody>
                  <a:tcPr marL="9525" marR="9525" marT="9521" marB="0" anchor="b"/>
                </a:tc>
                <a:tc>
                  <a:txBody>
                    <a:bodyPr/>
                    <a:lstStyle/>
                    <a:p>
                      <a:pPr algn="ctr" fontAlgn="b"/>
                      <a:endParaRPr lang="tr-TR" sz="1400" b="0" i="0" u="none" strike="noStrike" dirty="0">
                        <a:solidFill>
                          <a:schemeClr val="bg1"/>
                        </a:solidFill>
                        <a:latin typeface="Calibri"/>
                      </a:endParaRPr>
                    </a:p>
                  </a:txBody>
                  <a:tcPr marL="9525" marR="9525" marT="9521" marB="0" anchor="b"/>
                </a:tc>
                <a:extLst>
                  <a:ext uri="{0D108BD9-81ED-4DB2-BD59-A6C34878D82A}">
                    <a16:rowId xmlns:a16="http://schemas.microsoft.com/office/drawing/2014/main" xmlns="" val="10012"/>
                  </a:ext>
                </a:extLst>
              </a:tr>
              <a:tr h="204634">
                <a:tc>
                  <a:txBody>
                    <a:bodyPr/>
                    <a:lstStyle/>
                    <a:p>
                      <a:pPr algn="l" fontAlgn="b"/>
                      <a:r>
                        <a:rPr lang="tr-TR" sz="1100" b="0" i="0" u="none" strike="noStrike" dirty="0">
                          <a:solidFill>
                            <a:schemeClr val="tx1"/>
                          </a:solidFill>
                          <a:latin typeface="Calibri" panose="020F0502020204030204" pitchFamily="34" charset="0"/>
                          <a:cs typeface="Calibri" panose="020F0502020204030204" pitchFamily="34" charset="0"/>
                        </a:rPr>
                        <a:t>TERK</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5</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20</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7</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6</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3</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11</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6</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5</a:t>
                      </a: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11</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extLst>
                  <a:ext uri="{0D108BD9-81ED-4DB2-BD59-A6C34878D82A}">
                    <a16:rowId xmlns:a16="http://schemas.microsoft.com/office/drawing/2014/main" xmlns="" val="10013"/>
                  </a:ext>
                </a:extLst>
              </a:tr>
              <a:tr h="210412">
                <a:tc>
                  <a:txBody>
                    <a:bodyPr/>
                    <a:lstStyle/>
                    <a:p>
                      <a:pPr algn="l" fontAlgn="b"/>
                      <a:r>
                        <a:rPr lang="tr-TR" sz="1100" b="0" i="0" u="none" strike="noStrike" dirty="0">
                          <a:solidFill>
                            <a:schemeClr val="tx1"/>
                          </a:solidFill>
                          <a:latin typeface="Calibri" panose="020F0502020204030204" pitchFamily="34" charset="0"/>
                          <a:cs typeface="Calibri" panose="020F0502020204030204" pitchFamily="34" charset="0"/>
                        </a:rPr>
                        <a:t>YETKİ BEL.</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6</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6</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6</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2</a:t>
                      </a:r>
                    </a:p>
                  </a:txBody>
                  <a:tcPr marL="9525" marR="9525" marT="9521" marB="0" anchor="b"/>
                </a:tc>
                <a:tc>
                  <a:txBody>
                    <a:bodyPr/>
                    <a:lstStyle/>
                    <a:p>
                      <a:pPr algn="ctr" fontAlgn="b"/>
                      <a:r>
                        <a:rPr lang="tr-TR" sz="1100" b="1" i="0" u="none" strike="noStrike" dirty="0">
                          <a:solidFill>
                            <a:schemeClr val="tx1"/>
                          </a:solidFill>
                          <a:latin typeface="Calibri" panose="020F0502020204030204" pitchFamily="34" charset="0"/>
                          <a:cs typeface="Calibri" panose="020F0502020204030204" pitchFamily="34" charset="0"/>
                        </a:rPr>
                        <a:t>5</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5</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4</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7</a:t>
                      </a: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71</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endParaRPr lang="tr-TR" sz="1400" b="0" i="0" u="none" strike="noStrike" dirty="0">
                        <a:solidFill>
                          <a:schemeClr val="bg1"/>
                        </a:solidFill>
                        <a:latin typeface="Calibri"/>
                      </a:endParaRPr>
                    </a:p>
                  </a:txBody>
                  <a:tcPr marL="9525" marR="9525" marT="9521" marB="0" anchor="b"/>
                </a:tc>
                <a:tc>
                  <a:txBody>
                    <a:bodyPr/>
                    <a:lstStyle/>
                    <a:p>
                      <a:pPr algn="ctr" fontAlgn="b"/>
                      <a:endParaRPr lang="tr-TR" sz="1400" b="0" i="0" u="none" strike="noStrike" dirty="0">
                        <a:solidFill>
                          <a:schemeClr val="bg1"/>
                        </a:solidFill>
                        <a:latin typeface="Calibri"/>
                      </a:endParaRPr>
                    </a:p>
                  </a:txBody>
                  <a:tcPr marL="9525" marR="9525" marT="9521" marB="0" anchor="b"/>
                </a:tc>
                <a:tc>
                  <a:txBody>
                    <a:bodyPr/>
                    <a:lstStyle/>
                    <a:p>
                      <a:pPr algn="ctr" fontAlgn="b"/>
                      <a:endParaRPr lang="tr-TR" sz="1400" b="0" i="0" u="none" strike="noStrike" dirty="0">
                        <a:solidFill>
                          <a:schemeClr val="bg1"/>
                        </a:solidFill>
                        <a:latin typeface="Calibri"/>
                      </a:endParaRPr>
                    </a:p>
                  </a:txBody>
                  <a:tcPr marL="9525" marR="9525" marT="9521" marB="0" anchor="b"/>
                </a:tc>
                <a:extLst>
                  <a:ext uri="{0D108BD9-81ED-4DB2-BD59-A6C34878D82A}">
                    <a16:rowId xmlns:a16="http://schemas.microsoft.com/office/drawing/2014/main" xmlns="" val="10014"/>
                  </a:ext>
                </a:extLst>
              </a:tr>
              <a:tr h="187240">
                <a:tc>
                  <a:txBody>
                    <a:bodyPr/>
                    <a:lstStyle/>
                    <a:p>
                      <a:pPr algn="l" fontAlgn="b"/>
                      <a:r>
                        <a:rPr lang="tr-TR" sz="1100" b="0" i="0" u="none" strike="noStrike" dirty="0">
                          <a:solidFill>
                            <a:schemeClr val="tx1"/>
                          </a:solidFill>
                          <a:latin typeface="Calibri" panose="020F0502020204030204" pitchFamily="34" charset="0"/>
                          <a:cs typeface="Calibri" panose="020F0502020204030204" pitchFamily="34" charset="0"/>
                        </a:rPr>
                        <a:t>111.BELGE</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1</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1</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1</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1</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1</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endParaRPr lang="tr-TR" sz="1400" b="1" i="0" u="none" strike="noStrike" dirty="0">
                        <a:solidFill>
                          <a:schemeClr val="bg1">
                            <a:lumMod val="75000"/>
                            <a:lumOff val="25000"/>
                          </a:schemeClr>
                        </a:solidFill>
                        <a:latin typeface="Calibri"/>
                      </a:endParaRPr>
                    </a:p>
                  </a:txBody>
                  <a:tcPr marL="9525" marR="9525" marT="9521" marB="0" anchor="b"/>
                </a:tc>
                <a:tc>
                  <a:txBody>
                    <a:bodyPr/>
                    <a:lstStyle/>
                    <a:p>
                      <a:pPr algn="ctr" fontAlgn="b"/>
                      <a:endParaRPr lang="tr-TR" sz="1400" b="1" i="0" u="none" strike="noStrike" dirty="0">
                        <a:solidFill>
                          <a:schemeClr val="bg1">
                            <a:lumMod val="75000"/>
                            <a:lumOff val="25000"/>
                          </a:schemeClr>
                        </a:solidFill>
                        <a:latin typeface="Calibri"/>
                      </a:endParaRPr>
                    </a:p>
                  </a:txBody>
                  <a:tcPr marL="9525" marR="9525" marT="9521" marB="0" anchor="b"/>
                </a:tc>
                <a:tc>
                  <a:txBody>
                    <a:bodyPr/>
                    <a:lstStyle/>
                    <a:p>
                      <a:pPr algn="ctr" fontAlgn="b"/>
                      <a:endParaRPr lang="tr-TR" sz="1400" b="1" i="0" u="none" strike="noStrike" dirty="0">
                        <a:solidFill>
                          <a:schemeClr val="bg1">
                            <a:lumMod val="75000"/>
                            <a:lumOff val="25000"/>
                          </a:schemeClr>
                        </a:solidFill>
                        <a:latin typeface="Calibri"/>
                      </a:endParaRPr>
                    </a:p>
                  </a:txBody>
                  <a:tcPr marL="9525" marR="9525" marT="9521" marB="0" anchor="b"/>
                </a:tc>
                <a:extLst>
                  <a:ext uri="{0D108BD9-81ED-4DB2-BD59-A6C34878D82A}">
                    <a16:rowId xmlns:a16="http://schemas.microsoft.com/office/drawing/2014/main" xmlns="" val="10015"/>
                  </a:ext>
                </a:extLst>
              </a:tr>
              <a:tr h="325511">
                <a:tc>
                  <a:txBody>
                    <a:bodyPr/>
                    <a:lstStyle/>
                    <a:p>
                      <a:pPr algn="l" fontAlgn="b"/>
                      <a:r>
                        <a:rPr lang="tr-TR" sz="1100" b="0" i="0" u="none" strike="noStrike" dirty="0">
                          <a:solidFill>
                            <a:srgbClr val="000000"/>
                          </a:solidFill>
                          <a:latin typeface="Calibri" panose="020F0502020204030204" pitchFamily="34" charset="0"/>
                          <a:cs typeface="Calibri" panose="020F0502020204030204" pitchFamily="34" charset="0"/>
                        </a:rPr>
                        <a:t>MAHKEME YAZILARI</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27</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35</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43</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121</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58</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33</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53</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27</a:t>
                      </a: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22</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extLst>
                  <a:ext uri="{0D108BD9-81ED-4DB2-BD59-A6C34878D82A}">
                    <a16:rowId xmlns:a16="http://schemas.microsoft.com/office/drawing/2014/main" xmlns="" val="10016"/>
                  </a:ext>
                </a:extLst>
              </a:tr>
              <a:tr h="210412">
                <a:tc>
                  <a:txBody>
                    <a:bodyPr/>
                    <a:lstStyle/>
                    <a:p>
                      <a:pPr algn="l" fontAlgn="b"/>
                      <a:r>
                        <a:rPr lang="tr-TR" sz="1100" b="0" i="0" u="none" strike="noStrike" dirty="0">
                          <a:solidFill>
                            <a:srgbClr val="000000"/>
                          </a:solidFill>
                          <a:latin typeface="Calibri" panose="020F0502020204030204" pitchFamily="34" charset="0"/>
                          <a:cs typeface="Calibri" panose="020F0502020204030204" pitchFamily="34" charset="0"/>
                        </a:rPr>
                        <a:t>SİGORTA </a:t>
                      </a:r>
                      <a:r>
                        <a:rPr lang="tr-TR" sz="1100" b="0" i="0" u="none" strike="noStrike" dirty="0" smtClean="0">
                          <a:solidFill>
                            <a:srgbClr val="000000"/>
                          </a:solidFill>
                          <a:latin typeface="Calibri" panose="020F0502020204030204" pitchFamily="34" charset="0"/>
                          <a:cs typeface="Calibri" panose="020F0502020204030204" pitchFamily="34" charset="0"/>
                        </a:rPr>
                        <a:t>ACENTESİ</a:t>
                      </a:r>
                      <a:endParaRPr lang="tr-TR" sz="1100" b="0" i="0" u="none" strike="noStrike" dirty="0">
                        <a:solidFill>
                          <a:srgbClr val="000000"/>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2</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6</a:t>
                      </a: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5</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extLst>
                  <a:ext uri="{0D108BD9-81ED-4DB2-BD59-A6C34878D82A}">
                    <a16:rowId xmlns:a16="http://schemas.microsoft.com/office/drawing/2014/main" xmlns="" val="10017"/>
                  </a:ext>
                </a:extLst>
              </a:tr>
              <a:tr h="210412">
                <a:tc>
                  <a:txBody>
                    <a:bodyPr/>
                    <a:lstStyle/>
                    <a:p>
                      <a:pPr algn="l" fontAlgn="b"/>
                      <a:r>
                        <a:rPr lang="tr-TR" sz="1100" b="0" i="0" u="none" strike="noStrike" dirty="0">
                          <a:solidFill>
                            <a:srgbClr val="000000"/>
                          </a:solidFill>
                          <a:latin typeface="Calibri" panose="020F0502020204030204" pitchFamily="34" charset="0"/>
                          <a:cs typeface="Calibri" panose="020F0502020204030204" pitchFamily="34" charset="0"/>
                        </a:rPr>
                        <a:t>NEVİ DEĞ.</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2</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2</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2</a:t>
                      </a: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1</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extLst>
                  <a:ext uri="{0D108BD9-81ED-4DB2-BD59-A6C34878D82A}">
                    <a16:rowId xmlns:a16="http://schemas.microsoft.com/office/drawing/2014/main" xmlns="" val="10018"/>
                  </a:ext>
                </a:extLst>
              </a:tr>
              <a:tr h="210412">
                <a:tc>
                  <a:txBody>
                    <a:bodyPr/>
                    <a:lstStyle/>
                    <a:p>
                      <a:pPr algn="l" fontAlgn="b"/>
                      <a:r>
                        <a:rPr lang="tr-TR" sz="1100" b="0" i="0" u="none" strike="noStrike" dirty="0" smtClean="0">
                          <a:solidFill>
                            <a:srgbClr val="000000"/>
                          </a:solidFill>
                          <a:latin typeface="Calibri" panose="020F0502020204030204" pitchFamily="34" charset="0"/>
                          <a:cs typeface="Calibri" panose="020F0502020204030204" pitchFamily="34" charset="0"/>
                        </a:rPr>
                        <a:t>ANASÖZLEŞME TASDİKİ</a:t>
                      </a:r>
                      <a:endParaRPr lang="tr-TR" sz="1100" b="0" i="0" u="none" strike="noStrike" dirty="0">
                        <a:solidFill>
                          <a:srgbClr val="000000"/>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14</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6</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12</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6</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6</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11</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6</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15</a:t>
                      </a: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11</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extLst>
                  <a:ext uri="{0D108BD9-81ED-4DB2-BD59-A6C34878D82A}">
                    <a16:rowId xmlns:a16="http://schemas.microsoft.com/office/drawing/2014/main" xmlns="" val="10019"/>
                  </a:ext>
                </a:extLst>
              </a:tr>
              <a:tr h="210412">
                <a:tc>
                  <a:txBody>
                    <a:bodyPr/>
                    <a:lstStyle/>
                    <a:p>
                      <a:pPr algn="l" fontAlgn="b"/>
                      <a:r>
                        <a:rPr lang="tr-TR" sz="1100" b="0" i="0" u="none" strike="noStrike" dirty="0" smtClean="0">
                          <a:solidFill>
                            <a:srgbClr val="000000"/>
                          </a:solidFill>
                          <a:latin typeface="Calibri" panose="020F0502020204030204" pitchFamily="34" charset="0"/>
                          <a:cs typeface="Calibri" panose="020F0502020204030204" pitchFamily="34" charset="0"/>
                        </a:rPr>
                        <a:t>ŞİRKET TESCİL</a:t>
                      </a:r>
                      <a:r>
                        <a:rPr lang="tr-TR" sz="1100" b="0" i="0" u="none" strike="noStrike" baseline="0" dirty="0" smtClean="0">
                          <a:solidFill>
                            <a:srgbClr val="000000"/>
                          </a:solidFill>
                          <a:latin typeface="Calibri" panose="020F0502020204030204" pitchFamily="34" charset="0"/>
                          <a:cs typeface="Calibri" panose="020F0502020204030204" pitchFamily="34" charset="0"/>
                        </a:rPr>
                        <a:t> TALEPNAMESİ</a:t>
                      </a:r>
                      <a:endParaRPr lang="tr-TR" sz="1100" b="0" i="0" u="none" strike="noStrike" dirty="0">
                        <a:solidFill>
                          <a:srgbClr val="000000"/>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24</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19</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34</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11</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6</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14</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14</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24</a:t>
                      </a: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13</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extLst>
                  <a:ext uri="{0D108BD9-81ED-4DB2-BD59-A6C34878D82A}">
                    <a16:rowId xmlns:a16="http://schemas.microsoft.com/office/drawing/2014/main" xmlns="" val="10020"/>
                  </a:ext>
                </a:extLst>
              </a:tr>
              <a:tr h="210412">
                <a:tc>
                  <a:txBody>
                    <a:bodyPr/>
                    <a:lstStyle/>
                    <a:p>
                      <a:pPr algn="l" fontAlgn="b"/>
                      <a:r>
                        <a:rPr lang="tr-TR" sz="1100" b="0" i="0" u="none" strike="noStrike" dirty="0" smtClean="0">
                          <a:solidFill>
                            <a:srgbClr val="000000"/>
                          </a:solidFill>
                          <a:latin typeface="Calibri" panose="020F0502020204030204" pitchFamily="34" charset="0"/>
                          <a:cs typeface="Calibri" panose="020F0502020204030204" pitchFamily="34" charset="0"/>
                        </a:rPr>
                        <a:t>ŞAHIS TESCİL TALEPNAMESİ</a:t>
                      </a:r>
                      <a:endParaRPr lang="tr-TR" sz="1100" b="0" i="0" u="none" strike="noStrike" dirty="0">
                        <a:solidFill>
                          <a:srgbClr val="000000"/>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6</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3</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6</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a:t>
                      </a: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0</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extLst>
                  <a:ext uri="{0D108BD9-81ED-4DB2-BD59-A6C34878D82A}">
                    <a16:rowId xmlns:a16="http://schemas.microsoft.com/office/drawing/2014/main" xmlns="" val="10021"/>
                  </a:ext>
                </a:extLst>
              </a:tr>
              <a:tr h="308779">
                <a:tc>
                  <a:txBody>
                    <a:bodyPr/>
                    <a:lstStyle/>
                    <a:p>
                      <a:pPr algn="l" fontAlgn="b"/>
                      <a:r>
                        <a:rPr lang="tr-TR" sz="1100" b="0" i="0" u="none" strike="noStrike" dirty="0" smtClean="0">
                          <a:solidFill>
                            <a:srgbClr val="000000"/>
                          </a:solidFill>
                          <a:latin typeface="Calibri" panose="020F0502020204030204" pitchFamily="34" charset="0"/>
                          <a:cs typeface="Calibri" panose="020F0502020204030204" pitchFamily="34" charset="0"/>
                        </a:rPr>
                        <a:t>SİCİL TASDİKNAMESİ</a:t>
                      </a:r>
                      <a:endParaRPr lang="tr-TR" sz="1100" b="0" i="0" u="none" strike="noStrike" dirty="0">
                        <a:solidFill>
                          <a:srgbClr val="000000"/>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40</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30</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45</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38</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37</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55</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0</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32</a:t>
                      </a:r>
                    </a:p>
                  </a:txBody>
                  <a:tcPr marL="9525" marR="9525" marT="9521" marB="0" anchor="b"/>
                </a:tc>
                <a:tc>
                  <a:txBody>
                    <a:bodyPr/>
                    <a:lstStyle/>
                    <a:p>
                      <a:pPr algn="ctr" fontAlgn="b"/>
                      <a:r>
                        <a:rPr lang="tr-TR" sz="1100" b="0" i="0" u="none" strike="noStrike" dirty="0" smtClean="0">
                          <a:solidFill>
                            <a:schemeClr val="tx1"/>
                          </a:solidFill>
                          <a:latin typeface="Calibri" panose="020F0502020204030204" pitchFamily="34" charset="0"/>
                          <a:cs typeface="Calibri" panose="020F0502020204030204" pitchFamily="34" charset="0"/>
                        </a:rPr>
                        <a:t>29</a:t>
                      </a:r>
                      <a:endParaRPr lang="tr-TR" sz="1100" b="0" i="0" u="none" strike="noStrike" dirty="0">
                        <a:solidFill>
                          <a:schemeClr val="tx1"/>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extLst>
                  <a:ext uri="{0D108BD9-81ED-4DB2-BD59-A6C34878D82A}">
                    <a16:rowId xmlns:a16="http://schemas.microsoft.com/office/drawing/2014/main" xmlns="" val="10022"/>
                  </a:ext>
                </a:extLst>
              </a:tr>
              <a:tr h="221248">
                <a:tc>
                  <a:txBody>
                    <a:bodyPr/>
                    <a:lstStyle/>
                    <a:p>
                      <a:pPr algn="l" fontAlgn="b"/>
                      <a:r>
                        <a:rPr lang="tr-TR" sz="1100" b="0" i="0" u="none" strike="noStrike" dirty="0" smtClean="0">
                          <a:solidFill>
                            <a:srgbClr val="000000"/>
                          </a:solidFill>
                          <a:latin typeface="Calibri" panose="020F0502020204030204" pitchFamily="34" charset="0"/>
                          <a:cs typeface="Calibri" panose="020F0502020204030204" pitchFamily="34" charset="0"/>
                        </a:rPr>
                        <a:t>DEFTER TASDİKİ</a:t>
                      </a:r>
                      <a:endParaRPr lang="tr-TR" sz="1100" b="0" i="0" u="none" strike="noStrike" dirty="0">
                        <a:solidFill>
                          <a:srgbClr val="000000"/>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61</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37</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51</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39</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30</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71</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6</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15</a:t>
                      </a:r>
                    </a:p>
                  </a:txBody>
                  <a:tcPr marL="9525" marR="9525" marT="9521" marB="0" anchor="b"/>
                </a:tc>
                <a:tc>
                  <a:txBody>
                    <a:bodyPr/>
                    <a:lstStyle/>
                    <a:p>
                      <a:pPr algn="ctr" fontAlgn="b"/>
                      <a:r>
                        <a:rPr lang="tr-TR" sz="1100" b="0" i="0" u="none" strike="noStrike" dirty="0" smtClean="0">
                          <a:solidFill>
                            <a:srgbClr val="000000"/>
                          </a:solidFill>
                          <a:latin typeface="Calibri" panose="020F0502020204030204" pitchFamily="34" charset="0"/>
                          <a:cs typeface="Calibri" panose="020F0502020204030204" pitchFamily="34" charset="0"/>
                        </a:rPr>
                        <a:t>55</a:t>
                      </a:r>
                      <a:endParaRPr lang="tr-TR" sz="1100" b="0" i="0" u="none" strike="noStrike" dirty="0">
                        <a:solidFill>
                          <a:srgbClr val="000000"/>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extLst>
                  <a:ext uri="{0D108BD9-81ED-4DB2-BD59-A6C34878D82A}">
                    <a16:rowId xmlns:a16="http://schemas.microsoft.com/office/drawing/2014/main" xmlns="" val="10023"/>
                  </a:ext>
                </a:extLst>
              </a:tr>
              <a:tr h="210412">
                <a:tc>
                  <a:txBody>
                    <a:bodyPr/>
                    <a:lstStyle/>
                    <a:p>
                      <a:pPr algn="l" fontAlgn="b"/>
                      <a:r>
                        <a:rPr lang="tr-TR" sz="1100" b="0" i="0" u="none" strike="noStrike" dirty="0">
                          <a:solidFill>
                            <a:srgbClr val="000000"/>
                          </a:solidFill>
                          <a:latin typeface="Calibri" panose="020F0502020204030204" pitchFamily="34" charset="0"/>
                          <a:cs typeface="Calibri" panose="020F0502020204030204" pitchFamily="34" charset="0"/>
                        </a:rPr>
                        <a:t>TOPLAM</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231</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206</a:t>
                      </a:r>
                    </a:p>
                  </a:txBody>
                  <a:tcPr marL="9525" marR="9525" marT="9521" marB="0" anchor="b"/>
                </a:tc>
                <a:tc>
                  <a:txBody>
                    <a:bodyPr/>
                    <a:lstStyle/>
                    <a:p>
                      <a:pPr algn="ctr" fontAlgn="b"/>
                      <a:r>
                        <a:rPr lang="tr-TR" sz="1100" b="0" i="0" u="none" strike="noStrike">
                          <a:solidFill>
                            <a:srgbClr val="000000"/>
                          </a:solidFill>
                          <a:latin typeface="Calibri" panose="020F0502020204030204" pitchFamily="34" charset="0"/>
                          <a:cs typeface="Calibri" panose="020F0502020204030204" pitchFamily="34" charset="0"/>
                        </a:rPr>
                        <a:t>289</a:t>
                      </a:r>
                      <a:endParaRPr lang="tr-TR" sz="1100" b="0" i="0" u="none" strike="noStrike" dirty="0">
                        <a:solidFill>
                          <a:srgbClr val="000000"/>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306</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224</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289</a:t>
                      </a:r>
                    </a:p>
                  </a:txBody>
                  <a:tcPr marL="9525" marR="9525" marT="9521" marB="0" anchor="b"/>
                </a:tc>
                <a:tc>
                  <a:txBody>
                    <a:bodyPr/>
                    <a:lstStyle/>
                    <a:p>
                      <a:pPr algn="ctr" fontAlgn="b"/>
                      <a:r>
                        <a:rPr lang="tr-TR" sz="1100" b="0" i="0" u="none" strike="noStrike" dirty="0">
                          <a:solidFill>
                            <a:schemeClr val="tx1"/>
                          </a:solidFill>
                          <a:latin typeface="Calibri" panose="020F0502020204030204" pitchFamily="34" charset="0"/>
                          <a:cs typeface="Calibri" panose="020F0502020204030204" pitchFamily="34" charset="0"/>
                        </a:rPr>
                        <a:t>163</a:t>
                      </a:r>
                    </a:p>
                  </a:txBody>
                  <a:tcPr marL="9525" marR="9525" marT="9521" marB="0" anchor="b"/>
                </a:tc>
                <a:tc>
                  <a:txBody>
                    <a:bodyPr/>
                    <a:lstStyle/>
                    <a:p>
                      <a:pPr algn="ctr" fontAlgn="b"/>
                      <a:r>
                        <a:rPr lang="tr-TR" sz="1100" b="0" i="0" u="none" strike="noStrike" dirty="0">
                          <a:solidFill>
                            <a:srgbClr val="000000"/>
                          </a:solidFill>
                          <a:latin typeface="Calibri" panose="020F0502020204030204" pitchFamily="34" charset="0"/>
                          <a:cs typeface="Calibri" panose="020F0502020204030204" pitchFamily="34" charset="0"/>
                        </a:rPr>
                        <a:t>188</a:t>
                      </a:r>
                    </a:p>
                  </a:txBody>
                  <a:tcPr marL="9525" marR="9525" marT="9521" marB="0" anchor="b"/>
                </a:tc>
                <a:tc>
                  <a:txBody>
                    <a:bodyPr/>
                    <a:lstStyle/>
                    <a:p>
                      <a:pPr algn="ctr" fontAlgn="b"/>
                      <a:r>
                        <a:rPr lang="tr-TR" sz="1100" b="0" i="0" u="none" strike="noStrike" dirty="0" smtClean="0">
                          <a:solidFill>
                            <a:srgbClr val="000000"/>
                          </a:solidFill>
                          <a:latin typeface="Calibri" panose="020F0502020204030204" pitchFamily="34" charset="0"/>
                          <a:cs typeface="Calibri" panose="020F0502020204030204" pitchFamily="34" charset="0"/>
                        </a:rPr>
                        <a:t>314</a:t>
                      </a:r>
                      <a:endParaRPr lang="tr-TR" sz="1100" b="0" i="0" u="none" strike="noStrike" dirty="0">
                        <a:solidFill>
                          <a:srgbClr val="000000"/>
                        </a:solidFill>
                        <a:latin typeface="Calibri" panose="020F0502020204030204" pitchFamily="34" charset="0"/>
                        <a:cs typeface="Calibri" panose="020F0502020204030204" pitchFamily="34" charset="0"/>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tc>
                  <a:txBody>
                    <a:bodyPr/>
                    <a:lstStyle/>
                    <a:p>
                      <a:pPr algn="ctr" fontAlgn="b"/>
                      <a:endParaRPr lang="tr-TR" sz="1400" b="0" i="0" u="none" strike="noStrike" dirty="0">
                        <a:solidFill>
                          <a:srgbClr val="000000"/>
                        </a:solidFill>
                        <a:latin typeface="Calibri"/>
                      </a:endParaRPr>
                    </a:p>
                  </a:txBody>
                  <a:tcPr marL="9525" marR="9525" marT="9521" marB="0" anchor="b"/>
                </a:tc>
                <a:extLst>
                  <a:ext uri="{0D108BD9-81ED-4DB2-BD59-A6C34878D82A}">
                    <a16:rowId xmlns:a16="http://schemas.microsoft.com/office/drawing/2014/main" xmlns="" val="10024"/>
                  </a:ext>
                </a:extLst>
              </a:tr>
            </a:tbl>
          </a:graphicData>
        </a:graphic>
      </p:graphicFrame>
      <p:sp>
        <p:nvSpPr>
          <p:cNvPr id="6" name="Metin kutusu 5"/>
          <p:cNvSpPr txBox="1"/>
          <p:nvPr/>
        </p:nvSpPr>
        <p:spPr>
          <a:xfrm>
            <a:off x="3517557" y="86627"/>
            <a:ext cx="5198075" cy="369332"/>
          </a:xfrm>
          <a:prstGeom prst="rect">
            <a:avLst/>
          </a:prstGeom>
          <a:noFill/>
        </p:spPr>
        <p:txBody>
          <a:bodyPr wrap="square" rtlCol="0">
            <a:spAutoFit/>
          </a:bodyPr>
          <a:lstStyle/>
          <a:p>
            <a:pPr algn="ctr"/>
            <a:r>
              <a:rPr lang="tr-TR" b="1" dirty="0">
                <a:solidFill>
                  <a:srgbClr val="FF0000"/>
                </a:solidFill>
              </a:rPr>
              <a:t>2022 YILI TİCARET </a:t>
            </a:r>
            <a:r>
              <a:rPr lang="tr-TR" b="1" dirty="0" smtClean="0">
                <a:solidFill>
                  <a:srgbClr val="FF0000"/>
                </a:solidFill>
              </a:rPr>
              <a:t>SİCİL HİZMET İSTATİSTİĞİ</a:t>
            </a:r>
            <a:endParaRPr lang="tr-TR" b="1" dirty="0">
              <a:solidFill>
                <a:srgbClr val="FF0000"/>
              </a:solidFill>
            </a:endParaRPr>
          </a:p>
        </p:txBody>
      </p:sp>
    </p:spTree>
    <p:extLst>
      <p:ext uri="{BB962C8B-B14F-4D97-AF65-F5344CB8AC3E}">
        <p14:creationId xmlns:p14="http://schemas.microsoft.com/office/powerpoint/2010/main" val="3859696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068987" y="668215"/>
            <a:ext cx="6154169" cy="501558"/>
          </a:xfrm>
        </p:spPr>
        <p:txBody>
          <a:bodyPr>
            <a:normAutofit/>
          </a:bodyPr>
          <a:lstStyle/>
          <a:p>
            <a:pPr algn="ctr"/>
            <a:r>
              <a:rPr lang="tr-TR" sz="2000" b="1" dirty="0" smtClean="0">
                <a:solidFill>
                  <a:srgbClr val="FF0000"/>
                </a:solidFill>
              </a:rPr>
              <a:t>2022/EYLÜL </a:t>
            </a:r>
            <a:r>
              <a:rPr lang="tr-TR" sz="2000" b="1" dirty="0">
                <a:solidFill>
                  <a:srgbClr val="FF0000"/>
                </a:solidFill>
              </a:rPr>
              <a:t>AYI KAYIT VE TERKİN İSTATİSTİĞİ</a:t>
            </a:r>
          </a:p>
        </p:txBody>
      </p:sp>
      <p:graphicFrame>
        <p:nvGraphicFramePr>
          <p:cNvPr id="5" name="1 Grafik"/>
          <p:cNvGraphicFramePr>
            <a:graphicFrameLocks/>
          </p:cNvGraphicFramePr>
          <p:nvPr>
            <p:extLst>
              <p:ext uri="{D42A27DB-BD31-4B8C-83A1-F6EECF244321}">
                <p14:modId xmlns:p14="http://schemas.microsoft.com/office/powerpoint/2010/main" val="3415578328"/>
              </p:ext>
            </p:extLst>
          </p:nvPr>
        </p:nvGraphicFramePr>
        <p:xfrm>
          <a:off x="2693323" y="1471354"/>
          <a:ext cx="8129847" cy="48130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3071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46414" y="249382"/>
            <a:ext cx="9526385" cy="1197033"/>
          </a:xfrm>
        </p:spPr>
        <p:txBody>
          <a:bodyPr>
            <a:normAutofit fontScale="90000"/>
          </a:bodyPr>
          <a:lstStyle/>
          <a:p>
            <a:pPr algn="ctr"/>
            <a:r>
              <a:rPr lang="tr-TR" sz="2000" b="1" dirty="0" smtClean="0">
                <a:solidFill>
                  <a:srgbClr val="FF0000"/>
                </a:solidFill>
              </a:rPr>
              <a:t>Türkiye Odalar ve Borsalar Birliği tarafından </a:t>
            </a:r>
            <a:r>
              <a:rPr lang="tr-TR" sz="2000" b="1" dirty="0">
                <a:solidFill>
                  <a:srgbClr val="FF0000"/>
                </a:solidFill>
              </a:rPr>
              <a:t>100.000 TL </a:t>
            </a:r>
            <a:r>
              <a:rPr lang="tr-TR" sz="2000" b="1" dirty="0" smtClean="0">
                <a:solidFill>
                  <a:srgbClr val="FF0000"/>
                </a:solidFill>
              </a:rPr>
              <a:t>Eğitim </a:t>
            </a:r>
            <a:r>
              <a:rPr lang="tr-TR" sz="2000" b="1" dirty="0">
                <a:solidFill>
                  <a:srgbClr val="FF0000"/>
                </a:solidFill>
              </a:rPr>
              <a:t>Y</a:t>
            </a:r>
            <a:r>
              <a:rPr lang="tr-TR" sz="2000" b="1" dirty="0" smtClean="0">
                <a:solidFill>
                  <a:srgbClr val="FF0000"/>
                </a:solidFill>
              </a:rPr>
              <a:t>ardımı </a:t>
            </a:r>
            <a:r>
              <a:rPr lang="tr-TR" sz="2000" b="1" dirty="0">
                <a:solidFill>
                  <a:srgbClr val="FF0000"/>
                </a:solidFill>
              </a:rPr>
              <a:t>yapılması kararına istinaden </a:t>
            </a:r>
            <a:r>
              <a:rPr lang="tr-TR" sz="2000" b="1" dirty="0" smtClean="0">
                <a:solidFill>
                  <a:srgbClr val="FF0000"/>
                </a:solidFill>
              </a:rPr>
              <a:t>yoksul ve muhtaç öğrencilere  dağıtılmak üzere 500 adet kırtasiye çeki verilmesi ve 2022/2023 Yılı Eğitim ve Öğretim yılını kutlamak için  İlçe Milli Eğitim Müdürü </a:t>
            </a:r>
            <a:r>
              <a:rPr lang="tr-TR" sz="2000" b="1" dirty="0" err="1" smtClean="0">
                <a:solidFill>
                  <a:srgbClr val="FF0000"/>
                </a:solidFill>
              </a:rPr>
              <a:t>İradet</a:t>
            </a:r>
            <a:r>
              <a:rPr lang="tr-TR" sz="2000" b="1" dirty="0" smtClean="0">
                <a:solidFill>
                  <a:srgbClr val="FF0000"/>
                </a:solidFill>
              </a:rPr>
              <a:t> Genç’e Yönetim </a:t>
            </a:r>
            <a:r>
              <a:rPr lang="tr-TR" sz="2000" b="1" dirty="0" smtClean="0">
                <a:solidFill>
                  <a:srgbClr val="FF0000"/>
                </a:solidFill>
              </a:rPr>
              <a:t>Kurulu </a:t>
            </a:r>
            <a:r>
              <a:rPr lang="tr-TR" sz="2000" b="1" dirty="0" smtClean="0">
                <a:solidFill>
                  <a:srgbClr val="FF0000"/>
                </a:solidFill>
              </a:rPr>
              <a:t>Başkanımız ve Genel </a:t>
            </a:r>
            <a:r>
              <a:rPr lang="tr-TR" sz="2000" b="1" dirty="0" smtClean="0">
                <a:solidFill>
                  <a:srgbClr val="FF0000"/>
                </a:solidFill>
              </a:rPr>
              <a:t>Sekreterimiz ziyarette bulundu.09/09/2022</a:t>
            </a:r>
            <a:endParaRPr lang="tr-TR" sz="2000" b="1" dirty="0">
              <a:solidFill>
                <a:srgbClr val="FF0000"/>
              </a:solidFill>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7006" y="1515762"/>
            <a:ext cx="7281949" cy="5001511"/>
          </a:xfrm>
          <a:prstGeom prst="rect">
            <a:avLst/>
          </a:prstGeom>
        </p:spPr>
      </p:pic>
    </p:spTree>
    <p:extLst>
      <p:ext uri="{BB962C8B-B14F-4D97-AF65-F5344CB8AC3E}">
        <p14:creationId xmlns:p14="http://schemas.microsoft.com/office/powerpoint/2010/main" val="3232537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17452" y="638456"/>
            <a:ext cx="5832909" cy="363354"/>
          </a:xfrm>
        </p:spPr>
        <p:txBody>
          <a:bodyPr>
            <a:normAutofit/>
          </a:bodyPr>
          <a:lstStyle/>
          <a:p>
            <a:pPr algn="ctr"/>
            <a:r>
              <a:rPr lang="tr-TR" sz="2000" b="1" dirty="0">
                <a:solidFill>
                  <a:srgbClr val="FF0000"/>
                </a:solidFill>
              </a:rPr>
              <a:t>YILLAR İTİBARİYLE </a:t>
            </a:r>
            <a:r>
              <a:rPr lang="tr-TR" sz="2000" b="1" dirty="0" smtClean="0">
                <a:solidFill>
                  <a:srgbClr val="FF0000"/>
                </a:solidFill>
              </a:rPr>
              <a:t>EYLÜL AYI </a:t>
            </a:r>
            <a:r>
              <a:rPr lang="tr-TR" sz="2000" b="1" dirty="0">
                <a:solidFill>
                  <a:srgbClr val="FF0000"/>
                </a:solidFill>
              </a:rPr>
              <a:t>KAYIT İSTATİSTİĞİ</a:t>
            </a:r>
          </a:p>
        </p:txBody>
      </p:sp>
      <p:graphicFrame>
        <p:nvGraphicFramePr>
          <p:cNvPr id="4" name="Grafik 3"/>
          <p:cNvGraphicFramePr>
            <a:graphicFrameLocks/>
          </p:cNvGraphicFramePr>
          <p:nvPr>
            <p:extLst>
              <p:ext uri="{D42A27DB-BD31-4B8C-83A1-F6EECF244321}">
                <p14:modId xmlns:p14="http://schemas.microsoft.com/office/powerpoint/2010/main" val="456288054"/>
              </p:ext>
            </p:extLst>
          </p:nvPr>
        </p:nvGraphicFramePr>
        <p:xfrm>
          <a:off x="2194561" y="1138845"/>
          <a:ext cx="8246224" cy="45387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1021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48DE325-0F05-4CAA-8B1B-82BBCAA3720E}"/>
              </a:ext>
            </a:extLst>
          </p:cNvPr>
          <p:cNvSpPr>
            <a:spLocks noGrp="1"/>
          </p:cNvSpPr>
          <p:nvPr>
            <p:ph type="title"/>
          </p:nvPr>
        </p:nvSpPr>
        <p:spPr>
          <a:xfrm>
            <a:off x="3397346" y="895627"/>
            <a:ext cx="6040157" cy="480092"/>
          </a:xfrm>
        </p:spPr>
        <p:txBody>
          <a:bodyPr>
            <a:noAutofit/>
          </a:bodyPr>
          <a:lstStyle/>
          <a:p>
            <a:pPr algn="ctr"/>
            <a:r>
              <a:rPr lang="tr-TR" sz="1800" b="1" dirty="0">
                <a:solidFill>
                  <a:srgbClr val="FF0000"/>
                </a:solidFill>
                <a:latin typeface="Franklin Gothic Book" panose="020B0503020102020204" pitchFamily="34" charset="0"/>
                <a:cs typeface="Times New Roman" panose="02020603050405020304" pitchFamily="18" charset="0"/>
              </a:rPr>
              <a:t>YILLAR İTİBARİYLE </a:t>
            </a:r>
            <a:r>
              <a:rPr lang="tr-TR" sz="1800" b="1" dirty="0" smtClean="0">
                <a:solidFill>
                  <a:srgbClr val="FF0000"/>
                </a:solidFill>
                <a:latin typeface="Franklin Gothic Book" panose="020B0503020102020204" pitchFamily="34" charset="0"/>
                <a:cs typeface="Times New Roman" panose="02020603050405020304" pitchFamily="18" charset="0"/>
              </a:rPr>
              <a:t>EYLÜL </a:t>
            </a:r>
            <a:r>
              <a:rPr lang="tr-TR" sz="1800" b="1" dirty="0">
                <a:solidFill>
                  <a:srgbClr val="FF0000"/>
                </a:solidFill>
                <a:latin typeface="Franklin Gothic Book" panose="020B0503020102020204" pitchFamily="34" charset="0"/>
                <a:cs typeface="Times New Roman" panose="02020603050405020304" pitchFamily="18" charset="0"/>
              </a:rPr>
              <a:t>AYI TERKİN İSTATİSTİĞİ</a:t>
            </a:r>
            <a:endParaRPr lang="tr-TR" sz="1800" b="1" dirty="0">
              <a:latin typeface="Franklin Gothic Book" panose="020B0503020102020204" pitchFamily="34" charset="0"/>
              <a:cs typeface="Times New Roman" panose="02020603050405020304" pitchFamily="18" charset="0"/>
            </a:endParaRPr>
          </a:p>
        </p:txBody>
      </p:sp>
      <p:graphicFrame>
        <p:nvGraphicFramePr>
          <p:cNvPr id="4" name="Grafik 3"/>
          <p:cNvGraphicFramePr>
            <a:graphicFrameLocks/>
          </p:cNvGraphicFramePr>
          <p:nvPr>
            <p:extLst>
              <p:ext uri="{D42A27DB-BD31-4B8C-83A1-F6EECF244321}">
                <p14:modId xmlns:p14="http://schemas.microsoft.com/office/powerpoint/2010/main" val="427558743"/>
              </p:ext>
            </p:extLst>
          </p:nvPr>
        </p:nvGraphicFramePr>
        <p:xfrm>
          <a:off x="2252749" y="1679171"/>
          <a:ext cx="8329353" cy="43392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2704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443415" y="792892"/>
            <a:ext cx="6161903" cy="467498"/>
          </a:xfrm>
        </p:spPr>
        <p:txBody>
          <a:bodyPr>
            <a:normAutofit/>
          </a:bodyPr>
          <a:lstStyle/>
          <a:p>
            <a:pPr algn="ctr"/>
            <a:r>
              <a:rPr lang="tr-TR" sz="2000" b="1" dirty="0">
                <a:solidFill>
                  <a:srgbClr val="FF0000"/>
                </a:solidFill>
              </a:rPr>
              <a:t>YILLAR İTİBARİYLE KURULAN ŞİRKET İSTATİSTİĞİ</a:t>
            </a:r>
          </a:p>
        </p:txBody>
      </p:sp>
      <p:graphicFrame>
        <p:nvGraphicFramePr>
          <p:cNvPr id="4" name="Grafik 3"/>
          <p:cNvGraphicFramePr>
            <a:graphicFrameLocks/>
          </p:cNvGraphicFramePr>
          <p:nvPr>
            <p:extLst>
              <p:ext uri="{D42A27DB-BD31-4B8C-83A1-F6EECF244321}">
                <p14:modId xmlns:p14="http://schemas.microsoft.com/office/powerpoint/2010/main" val="1261495391"/>
              </p:ext>
            </p:extLst>
          </p:nvPr>
        </p:nvGraphicFramePr>
        <p:xfrm>
          <a:off x="2801389" y="1645919"/>
          <a:ext cx="7065818" cy="43059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76600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1371600" y="360485"/>
            <a:ext cx="9601200" cy="369332"/>
          </a:xfrm>
          <a:prstGeom prst="rect">
            <a:avLst/>
          </a:prstGeom>
          <a:noFill/>
        </p:spPr>
        <p:txBody>
          <a:bodyPr wrap="square" rtlCol="0">
            <a:spAutoFit/>
          </a:bodyPr>
          <a:lstStyle/>
          <a:p>
            <a:pPr algn="ctr"/>
            <a:r>
              <a:rPr lang="tr-TR" b="1" dirty="0" smtClean="0">
                <a:solidFill>
                  <a:srgbClr val="FF0000"/>
                </a:solidFill>
              </a:rPr>
              <a:t>30.09.2022 </a:t>
            </a:r>
            <a:r>
              <a:rPr lang="tr-TR" b="1" dirty="0">
                <a:solidFill>
                  <a:srgbClr val="FF0000"/>
                </a:solidFill>
              </a:rPr>
              <a:t>TARİHLİ ÜYELERİMİZİN </a:t>
            </a:r>
            <a:r>
              <a:rPr lang="tr-TR" b="1" dirty="0" smtClean="0">
                <a:solidFill>
                  <a:srgbClr val="FF0000"/>
                </a:solidFill>
              </a:rPr>
              <a:t>İSTATİSTİĞİ</a:t>
            </a:r>
            <a:endParaRPr lang="tr-TR" b="1" dirty="0">
              <a:solidFill>
                <a:srgbClr val="FF0000"/>
              </a:solidFill>
            </a:endParaRPr>
          </a:p>
        </p:txBody>
      </p:sp>
      <p:graphicFrame>
        <p:nvGraphicFramePr>
          <p:cNvPr id="8" name="Tablo 7"/>
          <p:cNvGraphicFramePr>
            <a:graphicFrameLocks noGrp="1"/>
          </p:cNvGraphicFramePr>
          <p:nvPr>
            <p:extLst>
              <p:ext uri="{D42A27DB-BD31-4B8C-83A1-F6EECF244321}">
                <p14:modId xmlns:p14="http://schemas.microsoft.com/office/powerpoint/2010/main" val="1135784506"/>
              </p:ext>
            </p:extLst>
          </p:nvPr>
        </p:nvGraphicFramePr>
        <p:xfrm>
          <a:off x="1608992" y="1116622"/>
          <a:ext cx="9135208" cy="4503419"/>
        </p:xfrm>
        <a:graphic>
          <a:graphicData uri="http://schemas.openxmlformats.org/drawingml/2006/table">
            <a:tbl>
              <a:tblPr firstRow="1" bandRow="1">
                <a:tableStyleId>{5C22544A-7EE6-4342-B048-85BDC9FD1C3A}</a:tableStyleId>
              </a:tblPr>
              <a:tblGrid>
                <a:gridCol w="4567604">
                  <a:extLst>
                    <a:ext uri="{9D8B030D-6E8A-4147-A177-3AD203B41FA5}">
                      <a16:colId xmlns:a16="http://schemas.microsoft.com/office/drawing/2014/main" xmlns="" val="1433383335"/>
                    </a:ext>
                  </a:extLst>
                </a:gridCol>
                <a:gridCol w="4567604">
                  <a:extLst>
                    <a:ext uri="{9D8B030D-6E8A-4147-A177-3AD203B41FA5}">
                      <a16:colId xmlns:a16="http://schemas.microsoft.com/office/drawing/2014/main" xmlns="" val="4085743098"/>
                    </a:ext>
                  </a:extLst>
                </a:gridCol>
              </a:tblGrid>
              <a:tr h="483578">
                <a:tc>
                  <a:txBody>
                    <a:bodyPr/>
                    <a:lstStyle/>
                    <a:p>
                      <a:pPr algn="ctr"/>
                      <a:r>
                        <a:rPr lang="tr-TR" dirty="0"/>
                        <a:t>FİRMA TİPİ</a:t>
                      </a:r>
                    </a:p>
                  </a:txBody>
                  <a:tcPr/>
                </a:tc>
                <a:tc>
                  <a:txBody>
                    <a:bodyPr/>
                    <a:lstStyle/>
                    <a:p>
                      <a:pPr algn="ctr"/>
                      <a:r>
                        <a:rPr lang="tr-TR" dirty="0"/>
                        <a:t>ADET</a:t>
                      </a:r>
                    </a:p>
                  </a:txBody>
                  <a:tcPr/>
                </a:tc>
                <a:extLst>
                  <a:ext uri="{0D108BD9-81ED-4DB2-BD59-A6C34878D82A}">
                    <a16:rowId xmlns:a16="http://schemas.microsoft.com/office/drawing/2014/main" xmlns="" val="1878312896"/>
                  </a:ext>
                </a:extLst>
              </a:tr>
              <a:tr h="446649">
                <a:tc>
                  <a:txBody>
                    <a:bodyPr/>
                    <a:lstStyle/>
                    <a:p>
                      <a:pPr algn="ctr"/>
                      <a:r>
                        <a:rPr lang="tr-TR" dirty="0"/>
                        <a:t>LİMİTED ŞİRKET</a:t>
                      </a:r>
                    </a:p>
                  </a:txBody>
                  <a:tcPr/>
                </a:tc>
                <a:tc>
                  <a:txBody>
                    <a:bodyPr/>
                    <a:lstStyle/>
                    <a:p>
                      <a:pPr algn="ctr"/>
                      <a:r>
                        <a:rPr lang="tr-TR" dirty="0" smtClean="0"/>
                        <a:t>808</a:t>
                      </a:r>
                      <a:endParaRPr lang="tr-TR" dirty="0"/>
                    </a:p>
                  </a:txBody>
                  <a:tcPr/>
                </a:tc>
                <a:extLst>
                  <a:ext uri="{0D108BD9-81ED-4DB2-BD59-A6C34878D82A}">
                    <a16:rowId xmlns:a16="http://schemas.microsoft.com/office/drawing/2014/main" xmlns="" val="4008726940"/>
                  </a:ext>
                </a:extLst>
              </a:tr>
              <a:tr h="446649">
                <a:tc>
                  <a:txBody>
                    <a:bodyPr/>
                    <a:lstStyle/>
                    <a:p>
                      <a:pPr algn="ctr"/>
                      <a:r>
                        <a:rPr lang="tr-TR" dirty="0"/>
                        <a:t>GERÇEK KİŞİ TİCARİ İŞLETMESİ</a:t>
                      </a:r>
                    </a:p>
                  </a:txBody>
                  <a:tcPr/>
                </a:tc>
                <a:tc>
                  <a:txBody>
                    <a:bodyPr/>
                    <a:lstStyle/>
                    <a:p>
                      <a:pPr algn="ctr"/>
                      <a:r>
                        <a:rPr lang="tr-TR" dirty="0" smtClean="0"/>
                        <a:t>564</a:t>
                      </a:r>
                      <a:endParaRPr lang="tr-TR" dirty="0"/>
                    </a:p>
                  </a:txBody>
                  <a:tcPr/>
                </a:tc>
                <a:extLst>
                  <a:ext uri="{0D108BD9-81ED-4DB2-BD59-A6C34878D82A}">
                    <a16:rowId xmlns:a16="http://schemas.microsoft.com/office/drawing/2014/main" xmlns="" val="1928314207"/>
                  </a:ext>
                </a:extLst>
              </a:tr>
              <a:tr h="446649">
                <a:tc>
                  <a:txBody>
                    <a:bodyPr/>
                    <a:lstStyle/>
                    <a:p>
                      <a:pPr algn="ctr"/>
                      <a:r>
                        <a:rPr lang="tr-TR" dirty="0"/>
                        <a:t>ANONİM ŞİRKET</a:t>
                      </a:r>
                    </a:p>
                  </a:txBody>
                  <a:tcPr/>
                </a:tc>
                <a:tc>
                  <a:txBody>
                    <a:bodyPr/>
                    <a:lstStyle/>
                    <a:p>
                      <a:pPr algn="ctr"/>
                      <a:r>
                        <a:rPr lang="tr-TR" dirty="0" smtClean="0"/>
                        <a:t>190</a:t>
                      </a:r>
                      <a:endParaRPr lang="tr-TR" dirty="0"/>
                    </a:p>
                  </a:txBody>
                  <a:tcPr/>
                </a:tc>
                <a:extLst>
                  <a:ext uri="{0D108BD9-81ED-4DB2-BD59-A6C34878D82A}">
                    <a16:rowId xmlns:a16="http://schemas.microsoft.com/office/drawing/2014/main" xmlns="" val="2570200508"/>
                  </a:ext>
                </a:extLst>
              </a:tr>
              <a:tr h="446649">
                <a:tc>
                  <a:txBody>
                    <a:bodyPr/>
                    <a:lstStyle/>
                    <a:p>
                      <a:pPr algn="ctr"/>
                      <a:r>
                        <a:rPr lang="tr-TR" dirty="0"/>
                        <a:t>KOOPERATİF</a:t>
                      </a:r>
                    </a:p>
                  </a:txBody>
                  <a:tcPr/>
                </a:tc>
                <a:tc>
                  <a:txBody>
                    <a:bodyPr/>
                    <a:lstStyle/>
                    <a:p>
                      <a:pPr algn="ctr"/>
                      <a:r>
                        <a:rPr lang="tr-TR" dirty="0" smtClean="0"/>
                        <a:t>79</a:t>
                      </a:r>
                      <a:endParaRPr lang="tr-TR" dirty="0"/>
                    </a:p>
                  </a:txBody>
                  <a:tcPr/>
                </a:tc>
                <a:extLst>
                  <a:ext uri="{0D108BD9-81ED-4DB2-BD59-A6C34878D82A}">
                    <a16:rowId xmlns:a16="http://schemas.microsoft.com/office/drawing/2014/main" xmlns="" val="48635458"/>
                  </a:ext>
                </a:extLst>
              </a:tr>
              <a:tr h="446649">
                <a:tc>
                  <a:txBody>
                    <a:bodyPr/>
                    <a:lstStyle/>
                    <a:p>
                      <a:pPr algn="ctr"/>
                      <a:r>
                        <a:rPr lang="tr-TR" dirty="0"/>
                        <a:t>DİĞER İKTİSADİ İŞLETMELER</a:t>
                      </a:r>
                    </a:p>
                  </a:txBody>
                  <a:tcPr/>
                </a:tc>
                <a:tc>
                  <a:txBody>
                    <a:bodyPr/>
                    <a:lstStyle/>
                    <a:p>
                      <a:pPr algn="ctr"/>
                      <a:r>
                        <a:rPr lang="tr-TR" dirty="0"/>
                        <a:t>2</a:t>
                      </a:r>
                    </a:p>
                  </a:txBody>
                  <a:tcPr/>
                </a:tc>
                <a:extLst>
                  <a:ext uri="{0D108BD9-81ED-4DB2-BD59-A6C34878D82A}">
                    <a16:rowId xmlns:a16="http://schemas.microsoft.com/office/drawing/2014/main" xmlns="" val="1060502191"/>
                  </a:ext>
                </a:extLst>
              </a:tr>
              <a:tr h="446649">
                <a:tc>
                  <a:txBody>
                    <a:bodyPr/>
                    <a:lstStyle/>
                    <a:p>
                      <a:pPr algn="ctr"/>
                      <a:r>
                        <a:rPr lang="tr-TR" dirty="0"/>
                        <a:t>KOLLEKTİF ŞİRKET</a:t>
                      </a:r>
                    </a:p>
                  </a:txBody>
                  <a:tcPr/>
                </a:tc>
                <a:tc>
                  <a:txBody>
                    <a:bodyPr/>
                    <a:lstStyle/>
                    <a:p>
                      <a:pPr algn="ctr"/>
                      <a:r>
                        <a:rPr lang="tr-TR" dirty="0"/>
                        <a:t>1</a:t>
                      </a:r>
                    </a:p>
                  </a:txBody>
                  <a:tcPr/>
                </a:tc>
                <a:extLst>
                  <a:ext uri="{0D108BD9-81ED-4DB2-BD59-A6C34878D82A}">
                    <a16:rowId xmlns:a16="http://schemas.microsoft.com/office/drawing/2014/main" xmlns="" val="1402873442"/>
                  </a:ext>
                </a:extLst>
              </a:tr>
              <a:tr h="446649">
                <a:tc>
                  <a:txBody>
                    <a:bodyPr/>
                    <a:lstStyle/>
                    <a:p>
                      <a:pPr algn="ctr"/>
                      <a:r>
                        <a:rPr lang="tr-TR" dirty="0"/>
                        <a:t>DERNEK İKTİSADİ İŞLETMESİ </a:t>
                      </a:r>
                    </a:p>
                  </a:txBody>
                  <a:tcPr/>
                </a:tc>
                <a:tc>
                  <a:txBody>
                    <a:bodyPr/>
                    <a:lstStyle/>
                    <a:p>
                      <a:pPr algn="ctr"/>
                      <a:r>
                        <a:rPr lang="tr-TR" dirty="0"/>
                        <a:t>1</a:t>
                      </a:r>
                    </a:p>
                  </a:txBody>
                  <a:tcPr/>
                </a:tc>
                <a:extLst>
                  <a:ext uri="{0D108BD9-81ED-4DB2-BD59-A6C34878D82A}">
                    <a16:rowId xmlns:a16="http://schemas.microsoft.com/office/drawing/2014/main" xmlns="" val="2881160767"/>
                  </a:ext>
                </a:extLst>
              </a:tr>
              <a:tr h="446649">
                <a:tc>
                  <a:txBody>
                    <a:bodyPr/>
                    <a:lstStyle/>
                    <a:p>
                      <a:pPr algn="ctr"/>
                      <a:r>
                        <a:rPr lang="tr-TR" dirty="0"/>
                        <a:t>DİĞER KAMU TİCARİ İŞLETMELERİ</a:t>
                      </a:r>
                    </a:p>
                  </a:txBody>
                  <a:tcPr/>
                </a:tc>
                <a:tc>
                  <a:txBody>
                    <a:bodyPr/>
                    <a:lstStyle/>
                    <a:p>
                      <a:pPr algn="ctr"/>
                      <a:r>
                        <a:rPr lang="tr-TR" dirty="0"/>
                        <a:t>1</a:t>
                      </a:r>
                    </a:p>
                  </a:txBody>
                  <a:tcPr/>
                </a:tc>
                <a:extLst>
                  <a:ext uri="{0D108BD9-81ED-4DB2-BD59-A6C34878D82A}">
                    <a16:rowId xmlns:a16="http://schemas.microsoft.com/office/drawing/2014/main" xmlns="" val="1305572805"/>
                  </a:ext>
                </a:extLst>
              </a:tr>
              <a:tr h="446649">
                <a:tc>
                  <a:txBody>
                    <a:bodyPr/>
                    <a:lstStyle/>
                    <a:p>
                      <a:pPr algn="ctr"/>
                      <a:r>
                        <a:rPr lang="tr-TR" dirty="0"/>
                        <a:t>VAKIF İKTİSADİ İŞLETMESİ</a:t>
                      </a:r>
                    </a:p>
                  </a:txBody>
                  <a:tcPr/>
                </a:tc>
                <a:tc>
                  <a:txBody>
                    <a:bodyPr/>
                    <a:lstStyle/>
                    <a:p>
                      <a:pPr algn="ctr"/>
                      <a:r>
                        <a:rPr lang="tr-TR" dirty="0"/>
                        <a:t>1</a:t>
                      </a:r>
                    </a:p>
                  </a:txBody>
                  <a:tcPr/>
                </a:tc>
                <a:extLst>
                  <a:ext uri="{0D108BD9-81ED-4DB2-BD59-A6C34878D82A}">
                    <a16:rowId xmlns:a16="http://schemas.microsoft.com/office/drawing/2014/main" xmlns="" val="1395311975"/>
                  </a:ext>
                </a:extLst>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val="2423206720"/>
              </p:ext>
            </p:extLst>
          </p:nvPr>
        </p:nvGraphicFramePr>
        <p:xfrm>
          <a:off x="2108200" y="5871959"/>
          <a:ext cx="8128000" cy="37084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xmlns="" val="1034573332"/>
                    </a:ext>
                  </a:extLst>
                </a:gridCol>
              </a:tblGrid>
              <a:tr h="370840">
                <a:tc>
                  <a:txBody>
                    <a:bodyPr/>
                    <a:lstStyle/>
                    <a:p>
                      <a:pPr algn="ctr"/>
                      <a:r>
                        <a:rPr lang="tr-TR" dirty="0" smtClean="0"/>
                        <a:t>TOPLAM=1647</a:t>
                      </a:r>
                      <a:endParaRPr lang="tr-TR" dirty="0"/>
                    </a:p>
                  </a:txBody>
                  <a:tcPr/>
                </a:tc>
                <a:extLst>
                  <a:ext uri="{0D108BD9-81ED-4DB2-BD59-A6C34878D82A}">
                    <a16:rowId xmlns:a16="http://schemas.microsoft.com/office/drawing/2014/main" xmlns="" val="2186914427"/>
                  </a:ext>
                </a:extLst>
              </a:tr>
            </a:tbl>
          </a:graphicData>
        </a:graphic>
      </p:graphicFrame>
    </p:spTree>
    <p:extLst>
      <p:ext uri="{BB962C8B-B14F-4D97-AF65-F5344CB8AC3E}">
        <p14:creationId xmlns:p14="http://schemas.microsoft.com/office/powerpoint/2010/main" val="1752133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71600" y="571500"/>
            <a:ext cx="9601200" cy="5295900"/>
          </a:xfrm>
        </p:spPr>
        <p:txBody>
          <a:bodyPr>
            <a:normAutofit/>
          </a:bodyPr>
          <a:lstStyle/>
          <a:p>
            <a:pPr marL="0" indent="0" algn="ctr">
              <a:buFont typeface="Wingdings 2" panose="05020102010507070707" pitchFamily="18" charset="2"/>
              <a:buNone/>
              <a:defRPr/>
            </a:pPr>
            <a:r>
              <a:rPr lang="tr-TR" b="1" dirty="0" smtClean="0">
                <a:solidFill>
                  <a:srgbClr val="FF0000"/>
                </a:solidFill>
              </a:rPr>
              <a:t>01.09.2022-30.09.2022 </a:t>
            </a:r>
            <a:r>
              <a:rPr lang="tr-TR" b="1" dirty="0">
                <a:solidFill>
                  <a:srgbClr val="FF0000"/>
                </a:solidFill>
              </a:rPr>
              <a:t>TARİH ARASI VERİLEN BELGELER</a:t>
            </a:r>
          </a:p>
          <a:p>
            <a:pPr>
              <a:buFont typeface="Wingdings" pitchFamily="2" charset="2"/>
              <a:buChar char="Ø"/>
              <a:defRPr/>
            </a:pPr>
            <a:r>
              <a:rPr lang="tr-TR" dirty="0"/>
              <a:t>Oda Kayıt Belgesi				</a:t>
            </a:r>
            <a:r>
              <a:rPr lang="tr-TR" dirty="0" smtClean="0"/>
              <a:t>=83</a:t>
            </a:r>
          </a:p>
          <a:p>
            <a:pPr>
              <a:buFont typeface="Wingdings" pitchFamily="2" charset="2"/>
              <a:buChar char="Ø"/>
              <a:defRPr/>
            </a:pPr>
            <a:r>
              <a:rPr lang="tr-TR" dirty="0" smtClean="0"/>
              <a:t>Faaliyet Belgesi				=110</a:t>
            </a:r>
          </a:p>
          <a:p>
            <a:pPr>
              <a:buFont typeface="Wingdings" pitchFamily="2" charset="2"/>
              <a:buChar char="Ø"/>
              <a:defRPr/>
            </a:pPr>
            <a:r>
              <a:rPr lang="tr-TR" dirty="0" smtClean="0"/>
              <a:t>Ortaklık </a:t>
            </a:r>
            <a:r>
              <a:rPr lang="tr-TR" dirty="0"/>
              <a:t>Teyit Belgesi				</a:t>
            </a:r>
            <a:r>
              <a:rPr lang="tr-TR" dirty="0" smtClean="0"/>
              <a:t>=30</a:t>
            </a:r>
            <a:endParaRPr lang="tr-TR" dirty="0"/>
          </a:p>
          <a:p>
            <a:pPr>
              <a:buFont typeface="Wingdings" pitchFamily="2" charset="2"/>
              <a:buChar char="Ø"/>
              <a:defRPr/>
            </a:pPr>
            <a:r>
              <a:rPr lang="tr-TR" dirty="0"/>
              <a:t>Müteahhitlik Belgesi				</a:t>
            </a:r>
            <a:r>
              <a:rPr lang="tr-TR" dirty="0" smtClean="0"/>
              <a:t>=9</a:t>
            </a:r>
            <a:endParaRPr lang="tr-TR" dirty="0"/>
          </a:p>
          <a:p>
            <a:pPr>
              <a:buFont typeface="Wingdings" pitchFamily="2" charset="2"/>
              <a:buChar char="Ø"/>
              <a:defRPr/>
            </a:pPr>
            <a:r>
              <a:rPr lang="tr-TR" dirty="0"/>
              <a:t>İhale Durum Belgesi				</a:t>
            </a:r>
            <a:r>
              <a:rPr lang="tr-TR" dirty="0" smtClean="0"/>
              <a:t>=13</a:t>
            </a:r>
            <a:endParaRPr lang="tr-TR" dirty="0"/>
          </a:p>
          <a:p>
            <a:pPr>
              <a:buFont typeface="Wingdings" pitchFamily="2" charset="2"/>
              <a:buChar char="Ø"/>
              <a:defRPr/>
            </a:pPr>
            <a:r>
              <a:rPr lang="tr-TR" dirty="0"/>
              <a:t>Online Belge 					</a:t>
            </a:r>
            <a:r>
              <a:rPr lang="tr-TR" dirty="0" smtClean="0"/>
              <a:t>=47</a:t>
            </a:r>
            <a:endParaRPr lang="tr-TR" dirty="0"/>
          </a:p>
          <a:p>
            <a:pPr marL="0" indent="0">
              <a:buFont typeface="Wingdings 2" panose="05020102010507070707" pitchFamily="18" charset="2"/>
              <a:buNone/>
              <a:defRPr/>
            </a:pPr>
            <a:r>
              <a:rPr lang="tr-TR" b="1" dirty="0">
                <a:solidFill>
                  <a:srgbClr val="FF0000"/>
                </a:solidFill>
              </a:rPr>
              <a:t>TOPLAM						</a:t>
            </a:r>
            <a:r>
              <a:rPr lang="tr-TR" b="1" dirty="0" smtClean="0">
                <a:solidFill>
                  <a:srgbClr val="FF0000"/>
                </a:solidFill>
              </a:rPr>
              <a:t>= 292</a:t>
            </a:r>
          </a:p>
          <a:p>
            <a:pPr>
              <a:buFont typeface="Wingdings" panose="05000000000000000000" pitchFamily="2" charset="2"/>
              <a:buChar char="Ø"/>
            </a:pPr>
            <a:r>
              <a:rPr lang="tr-TR" altLang="tr-TR" dirty="0" smtClean="0"/>
              <a:t>Faal </a:t>
            </a:r>
            <a:r>
              <a:rPr lang="tr-TR" altLang="tr-TR" dirty="0"/>
              <a:t>üye sayısı				</a:t>
            </a:r>
            <a:r>
              <a:rPr lang="tr-TR" altLang="tr-TR" dirty="0" smtClean="0"/>
              <a:t>=1646</a:t>
            </a:r>
            <a:endParaRPr lang="tr-TR" altLang="tr-TR" dirty="0"/>
          </a:p>
          <a:p>
            <a:pPr>
              <a:buFont typeface="Wingdings" panose="05000000000000000000" pitchFamily="2" charset="2"/>
              <a:buChar char="Ø"/>
            </a:pPr>
            <a:r>
              <a:rPr lang="tr-TR" altLang="tr-TR" dirty="0"/>
              <a:t>Tasfiye süreci devam eden üye sayısı		</a:t>
            </a:r>
            <a:r>
              <a:rPr lang="tr-TR" altLang="tr-TR" dirty="0" smtClean="0"/>
              <a:t>=7</a:t>
            </a:r>
            <a:endParaRPr lang="tr-TR" altLang="tr-TR" dirty="0"/>
          </a:p>
          <a:p>
            <a:pPr>
              <a:buFont typeface="Wingdings" panose="05000000000000000000" pitchFamily="2" charset="2"/>
              <a:buChar char="Ø"/>
            </a:pPr>
            <a:r>
              <a:rPr lang="tr-TR" altLang="tr-TR" dirty="0"/>
              <a:t>Askıda olan üye sayısı				</a:t>
            </a:r>
            <a:r>
              <a:rPr lang="tr-TR" altLang="tr-TR" dirty="0" smtClean="0"/>
              <a:t>=220</a:t>
            </a:r>
            <a:endParaRPr lang="tr-TR" altLang="tr-TR" dirty="0"/>
          </a:p>
          <a:p>
            <a:pPr>
              <a:buFont typeface="Wingdings" panose="05000000000000000000" pitchFamily="2" charset="2"/>
              <a:buChar char="Ø"/>
            </a:pPr>
            <a:r>
              <a:rPr lang="tr-TR" altLang="tr-TR" b="1" dirty="0">
                <a:solidFill>
                  <a:srgbClr val="FF0000"/>
                </a:solidFill>
              </a:rPr>
              <a:t>TOPLAM ÜYE SAYISI				</a:t>
            </a:r>
            <a:r>
              <a:rPr lang="tr-TR" altLang="tr-TR" b="1" dirty="0" smtClean="0">
                <a:solidFill>
                  <a:srgbClr val="FF0000"/>
                </a:solidFill>
              </a:rPr>
              <a:t>=1873</a:t>
            </a:r>
            <a:endParaRPr lang="tr-TR" altLang="tr-TR" b="1" dirty="0">
              <a:solidFill>
                <a:srgbClr val="FF0000"/>
              </a:solidFill>
            </a:endParaRPr>
          </a:p>
          <a:p>
            <a:endParaRPr lang="tr-TR" dirty="0"/>
          </a:p>
        </p:txBody>
      </p:sp>
    </p:spTree>
    <p:extLst>
      <p:ext uri="{BB962C8B-B14F-4D97-AF65-F5344CB8AC3E}">
        <p14:creationId xmlns:p14="http://schemas.microsoft.com/office/powerpoint/2010/main" val="3748012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71105" y="900612"/>
            <a:ext cx="8919558" cy="1271087"/>
          </a:xfrm>
        </p:spPr>
        <p:txBody>
          <a:bodyPr/>
          <a:lstStyle/>
          <a:p>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1105" y="900612"/>
            <a:ext cx="8977746" cy="5490242"/>
          </a:xfrm>
          <a:prstGeom prst="rect">
            <a:avLst/>
          </a:prstGeom>
        </p:spPr>
      </p:pic>
    </p:spTree>
    <p:extLst>
      <p:ext uri="{BB962C8B-B14F-4D97-AF65-F5344CB8AC3E}">
        <p14:creationId xmlns:p14="http://schemas.microsoft.com/office/powerpoint/2010/main" val="67579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46414" y="685801"/>
            <a:ext cx="9526385" cy="747584"/>
          </a:xfrm>
        </p:spPr>
        <p:txBody>
          <a:bodyPr>
            <a:normAutofit fontScale="90000"/>
          </a:bodyPr>
          <a:lstStyle/>
          <a:p>
            <a:r>
              <a:rPr lang="tr-TR" sz="2000" b="1" dirty="0">
                <a:solidFill>
                  <a:srgbClr val="FF0000"/>
                </a:solidFill>
              </a:rPr>
              <a:t>          Konya Bölgesi İl/İlçe Oda/Borsa Müşterek Meclis Toplantısı Gerçekleştirildi </a:t>
            </a:r>
            <a:r>
              <a:rPr lang="tr-TR" sz="2000" b="1" dirty="0" smtClean="0">
                <a:solidFill>
                  <a:srgbClr val="FF0000"/>
                </a:solidFill>
              </a:rPr>
              <a:t>Toplantıya Meclis Başkanımız </a:t>
            </a:r>
            <a:r>
              <a:rPr lang="tr-TR" sz="2000" b="1" dirty="0" smtClean="0">
                <a:solidFill>
                  <a:srgbClr val="FF0000"/>
                </a:solidFill>
              </a:rPr>
              <a:t>,Yönetim </a:t>
            </a:r>
            <a:r>
              <a:rPr lang="tr-TR" sz="2000" b="1" dirty="0" smtClean="0">
                <a:solidFill>
                  <a:srgbClr val="FF0000"/>
                </a:solidFill>
              </a:rPr>
              <a:t>Kurulu Başkanımız ve Meclis </a:t>
            </a:r>
            <a:r>
              <a:rPr lang="tr-TR" sz="2000" b="1" dirty="0" smtClean="0">
                <a:solidFill>
                  <a:srgbClr val="FF0000"/>
                </a:solidFill>
              </a:rPr>
              <a:t>Üyelerimiz </a:t>
            </a:r>
            <a:r>
              <a:rPr lang="tr-TR" sz="2000" b="1" dirty="0" smtClean="0">
                <a:solidFill>
                  <a:srgbClr val="FF0000"/>
                </a:solidFill>
              </a:rPr>
              <a:t>katıldı. </a:t>
            </a:r>
            <a:r>
              <a:rPr lang="tr-TR" sz="2000" b="1" dirty="0" smtClean="0">
                <a:solidFill>
                  <a:srgbClr val="FF0000"/>
                </a:solidFill>
              </a:rPr>
              <a:t>27/09/2022</a:t>
            </a:r>
            <a:r>
              <a:rPr lang="tr-TR" sz="2000" b="1" dirty="0" smtClean="0">
                <a:solidFill>
                  <a:srgbClr val="FF0000"/>
                </a:solidFill>
              </a:rPr>
              <a:t/>
            </a:r>
            <a:br>
              <a:rPr lang="tr-TR" sz="2000" b="1" dirty="0" smtClean="0">
                <a:solidFill>
                  <a:srgbClr val="FF0000"/>
                </a:solidFill>
              </a:rPr>
            </a:br>
            <a:r>
              <a:rPr lang="tr-TR" sz="2000" b="1" dirty="0" smtClean="0">
                <a:solidFill>
                  <a:srgbClr val="FF0000"/>
                </a:solidFill>
              </a:rPr>
              <a:t>                                </a:t>
            </a:r>
            <a:endParaRPr lang="tr-TR" sz="2000" b="1" dirty="0">
              <a:solidFill>
                <a:srgbClr val="FF0000"/>
              </a:solidFill>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2957" y="1433385"/>
            <a:ext cx="6934529" cy="4651413"/>
          </a:xfrm>
          <a:prstGeom prst="rect">
            <a:avLst/>
          </a:prstGeom>
        </p:spPr>
      </p:pic>
    </p:spTree>
    <p:extLst>
      <p:ext uri="{BB962C8B-B14F-4D97-AF65-F5344CB8AC3E}">
        <p14:creationId xmlns:p14="http://schemas.microsoft.com/office/powerpoint/2010/main" val="4267252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29542" y="400251"/>
            <a:ext cx="9526385" cy="993371"/>
          </a:xfrm>
        </p:spPr>
        <p:txBody>
          <a:bodyPr>
            <a:normAutofit fontScale="90000"/>
          </a:bodyPr>
          <a:lstStyle/>
          <a:p>
            <a:pPr algn="ctr"/>
            <a:r>
              <a:rPr lang="tr-TR" sz="2000" b="1" dirty="0">
                <a:solidFill>
                  <a:srgbClr val="FF0000"/>
                </a:solidFill>
              </a:rPr>
              <a:t>Türkiye Odalar ve Borsalar Birliği (TOBB) Başkanı M. </a:t>
            </a:r>
            <a:r>
              <a:rPr lang="tr-TR" sz="2000" b="1" dirty="0" err="1">
                <a:solidFill>
                  <a:srgbClr val="FF0000"/>
                </a:solidFill>
              </a:rPr>
              <a:t>Rifat</a:t>
            </a:r>
            <a:r>
              <a:rPr lang="tr-TR" sz="2000" b="1" dirty="0">
                <a:solidFill>
                  <a:srgbClr val="FF0000"/>
                </a:solidFill>
              </a:rPr>
              <a:t> </a:t>
            </a:r>
            <a:r>
              <a:rPr lang="tr-TR" sz="2000" b="1" dirty="0" err="1">
                <a:solidFill>
                  <a:srgbClr val="FF0000"/>
                </a:solidFill>
              </a:rPr>
              <a:t>Hisarcıklıoğlu</a:t>
            </a:r>
            <a:r>
              <a:rPr lang="tr-TR" sz="2000" b="1" dirty="0">
                <a:solidFill>
                  <a:srgbClr val="FF0000"/>
                </a:solidFill>
              </a:rPr>
              <a:t>, Konya Ticaret Odası, Konya Sanayi Odası ve Konya Ticaret Borsası’nın ortaklaşa düzenlediği müşterek meclis toplantısına </a:t>
            </a:r>
            <a:r>
              <a:rPr lang="tr-TR" sz="2000" b="1" dirty="0" smtClean="0">
                <a:solidFill>
                  <a:srgbClr val="FF0000"/>
                </a:solidFill>
              </a:rPr>
              <a:t>katıldı</a:t>
            </a:r>
            <a:r>
              <a:rPr lang="tr-TR" sz="2000" b="1" dirty="0" smtClean="0">
                <a:solidFill>
                  <a:srgbClr val="FF0000"/>
                </a:solidFill>
              </a:rPr>
              <a:t>. Toplantıya </a:t>
            </a:r>
            <a:r>
              <a:rPr lang="tr-TR" sz="2000" b="1" dirty="0" smtClean="0">
                <a:solidFill>
                  <a:srgbClr val="FF0000"/>
                </a:solidFill>
              </a:rPr>
              <a:t>Yönetim Kurulu </a:t>
            </a:r>
            <a:r>
              <a:rPr lang="tr-TR" sz="2000" b="1" dirty="0" smtClean="0">
                <a:solidFill>
                  <a:srgbClr val="FF0000"/>
                </a:solidFill>
              </a:rPr>
              <a:t>Başkanımız Mahmut </a:t>
            </a:r>
            <a:r>
              <a:rPr lang="tr-TR" sz="2000" b="1" dirty="0" err="1" smtClean="0">
                <a:solidFill>
                  <a:srgbClr val="FF0000"/>
                </a:solidFill>
              </a:rPr>
              <a:t>Özkoç</a:t>
            </a:r>
            <a:r>
              <a:rPr lang="tr-TR" sz="2000" b="1" dirty="0" smtClean="0">
                <a:solidFill>
                  <a:srgbClr val="FF0000"/>
                </a:solidFill>
              </a:rPr>
              <a:t>, Meclis </a:t>
            </a:r>
            <a:r>
              <a:rPr lang="tr-TR" sz="2000" b="1" dirty="0" smtClean="0">
                <a:solidFill>
                  <a:srgbClr val="FF0000"/>
                </a:solidFill>
              </a:rPr>
              <a:t>Başkanımız Enver Bozkurt</a:t>
            </a:r>
            <a:r>
              <a:rPr lang="tr-TR" sz="2000" b="1" dirty="0" smtClean="0">
                <a:solidFill>
                  <a:srgbClr val="FF0000"/>
                </a:solidFill>
              </a:rPr>
              <a:t>, Meclis Üyelerimiz </a:t>
            </a:r>
            <a:r>
              <a:rPr lang="tr-TR" sz="2000" b="1" dirty="0" smtClean="0">
                <a:solidFill>
                  <a:srgbClr val="FF0000"/>
                </a:solidFill>
              </a:rPr>
              <a:t>ve Genel Sekreterimiz Murat Karpuzcu katıldı.</a:t>
            </a:r>
            <a:endParaRPr lang="tr-TR" sz="2000" b="1" dirty="0">
              <a:solidFill>
                <a:srgbClr val="FF0000"/>
              </a:solidFill>
            </a:endParaRPr>
          </a:p>
        </p:txBody>
      </p:sp>
      <p:sp>
        <p:nvSpPr>
          <p:cNvPr id="4" name="AutoShape 2">
            <a:extLst>
              <a:ext uri="{FF2B5EF4-FFF2-40B4-BE49-F238E27FC236}">
                <a16:creationId xmlns:a16="http://schemas.microsoft.com/office/drawing/2014/main" xmlns="" id="{F59D17FC-DA4C-7078-B20B-7982A3D327D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6414" y="1603114"/>
            <a:ext cx="5225319" cy="2684463"/>
          </a:xfrm>
          <a:prstGeom prst="rect">
            <a:avLst/>
          </a:prstGeom>
        </p:spPr>
      </p:pic>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7861" y="4497069"/>
            <a:ext cx="4073237" cy="2192845"/>
          </a:xfrm>
          <a:prstGeom prst="rect">
            <a:avLst/>
          </a:prstGeom>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3034" y="1603114"/>
            <a:ext cx="4202893" cy="2684463"/>
          </a:xfrm>
          <a:prstGeom prst="rect">
            <a:avLst/>
          </a:prstGeom>
        </p:spPr>
      </p:pic>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6414" y="4497069"/>
            <a:ext cx="5225319" cy="2165408"/>
          </a:xfrm>
          <a:prstGeom prst="rect">
            <a:avLst/>
          </a:prstGeom>
        </p:spPr>
      </p:pic>
    </p:spTree>
    <p:extLst>
      <p:ext uri="{BB962C8B-B14F-4D97-AF65-F5344CB8AC3E}">
        <p14:creationId xmlns:p14="http://schemas.microsoft.com/office/powerpoint/2010/main" val="1709765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7977" y="685800"/>
            <a:ext cx="9649579" cy="871151"/>
          </a:xfrm>
        </p:spPr>
        <p:txBody>
          <a:bodyPr>
            <a:normAutofit/>
          </a:bodyPr>
          <a:lstStyle/>
          <a:p>
            <a:pPr algn="ctr"/>
            <a:r>
              <a:rPr lang="tr-TR" sz="1800" b="1" dirty="0" smtClean="0">
                <a:solidFill>
                  <a:srgbClr val="FF0000"/>
                </a:solidFill>
              </a:rPr>
              <a:t>Yönetim Kurulu Başkanımız Mahmut </a:t>
            </a:r>
            <a:r>
              <a:rPr lang="tr-TR" sz="1800" b="1" dirty="0" smtClean="0">
                <a:solidFill>
                  <a:srgbClr val="FF0000"/>
                </a:solidFill>
              </a:rPr>
              <a:t>ÖZKOÇ, </a:t>
            </a:r>
            <a:r>
              <a:rPr lang="tr-TR" sz="1800" b="1" dirty="0" smtClean="0">
                <a:solidFill>
                  <a:srgbClr val="FF0000"/>
                </a:solidFill>
              </a:rPr>
              <a:t>30.09.2022 tarihinde 2022 Yılı Organ Seçimleri hakkında bilgilendirmede bulundu,4 Yıllık çalışmalarının </a:t>
            </a:r>
            <a:r>
              <a:rPr lang="tr-TR" sz="1800" b="1" dirty="0" smtClean="0">
                <a:solidFill>
                  <a:srgbClr val="FF0000"/>
                </a:solidFill>
              </a:rPr>
              <a:t>değerlendirmesini </a:t>
            </a:r>
            <a:r>
              <a:rPr lang="tr-TR" sz="1800" b="1" dirty="0" smtClean="0">
                <a:solidFill>
                  <a:srgbClr val="FF0000"/>
                </a:solidFill>
              </a:rPr>
              <a:t>yapan Başkanımız merak edilen tüm soruları cevapladı.</a:t>
            </a:r>
            <a:endParaRPr lang="tr-TR" sz="1800" b="1" dirty="0">
              <a:solidFill>
                <a:srgbClr val="FF0000"/>
              </a:solidFill>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7537" y="1737360"/>
            <a:ext cx="6105361" cy="4179627"/>
          </a:xfrm>
          <a:prstGeom prst="rect">
            <a:avLst/>
          </a:prstGeom>
        </p:spPr>
      </p:pic>
    </p:spTree>
    <p:extLst>
      <p:ext uri="{BB962C8B-B14F-4D97-AF65-F5344CB8AC3E}">
        <p14:creationId xmlns:p14="http://schemas.microsoft.com/office/powerpoint/2010/main" val="2958931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743200" y="433137"/>
            <a:ext cx="7883091" cy="505977"/>
          </a:xfrm>
        </p:spPr>
        <p:txBody>
          <a:bodyPr>
            <a:normAutofit fontScale="90000"/>
          </a:bodyPr>
          <a:lstStyle/>
          <a:p>
            <a:pPr algn="ctr"/>
            <a:r>
              <a:rPr lang="tr-TR" sz="2000" b="1" dirty="0">
                <a:solidFill>
                  <a:srgbClr val="FF0000"/>
                </a:solidFill>
              </a:rPr>
              <a:t>2022 </a:t>
            </a:r>
            <a:r>
              <a:rPr lang="tr-TR" sz="2000" b="1" dirty="0" smtClean="0">
                <a:solidFill>
                  <a:srgbClr val="FF0000"/>
                </a:solidFill>
              </a:rPr>
              <a:t>/EYLÜL AYI ODAMIZ </a:t>
            </a:r>
            <a:r>
              <a:rPr lang="tr-TR" sz="2000" b="1" dirty="0">
                <a:solidFill>
                  <a:srgbClr val="FF0000"/>
                </a:solidFill>
              </a:rPr>
              <a:t>TARAFINDAN VERİLEN KAPASİTE </a:t>
            </a:r>
            <a:r>
              <a:rPr lang="tr-TR" sz="2000" b="1" dirty="0" smtClean="0">
                <a:solidFill>
                  <a:srgbClr val="FF0000"/>
                </a:solidFill>
              </a:rPr>
              <a:t>RAPOR İSTATİSTİĞİ</a:t>
            </a:r>
            <a:endParaRPr lang="tr-TR" sz="2000" b="1" dirty="0">
              <a:solidFill>
                <a:srgbClr val="FF0000"/>
              </a:solidFill>
            </a:endParaRPr>
          </a:p>
        </p:txBody>
      </p:sp>
      <p:graphicFrame>
        <p:nvGraphicFramePr>
          <p:cNvPr id="5" name="Tablo 4"/>
          <p:cNvGraphicFramePr>
            <a:graphicFrameLocks noGrp="1"/>
          </p:cNvGraphicFramePr>
          <p:nvPr>
            <p:extLst>
              <p:ext uri="{D42A27DB-BD31-4B8C-83A1-F6EECF244321}">
                <p14:modId xmlns:p14="http://schemas.microsoft.com/office/powerpoint/2010/main" val="1333970752"/>
              </p:ext>
            </p:extLst>
          </p:nvPr>
        </p:nvGraphicFramePr>
        <p:xfrm>
          <a:off x="2498291" y="1046920"/>
          <a:ext cx="8638138" cy="4930367"/>
        </p:xfrm>
        <a:graphic>
          <a:graphicData uri="http://schemas.openxmlformats.org/drawingml/2006/table">
            <a:tbl>
              <a:tblPr firstRow="1" bandRow="1">
                <a:tableStyleId>{5C22544A-7EE6-4342-B048-85BDC9FD1C3A}</a:tableStyleId>
              </a:tblPr>
              <a:tblGrid>
                <a:gridCol w="4319069">
                  <a:extLst>
                    <a:ext uri="{9D8B030D-6E8A-4147-A177-3AD203B41FA5}">
                      <a16:colId xmlns:a16="http://schemas.microsoft.com/office/drawing/2014/main" xmlns="" val="790905439"/>
                    </a:ext>
                  </a:extLst>
                </a:gridCol>
                <a:gridCol w="4319069">
                  <a:extLst>
                    <a:ext uri="{9D8B030D-6E8A-4147-A177-3AD203B41FA5}">
                      <a16:colId xmlns:a16="http://schemas.microsoft.com/office/drawing/2014/main" xmlns="" val="3205978956"/>
                    </a:ext>
                  </a:extLst>
                </a:gridCol>
              </a:tblGrid>
              <a:tr h="379259">
                <a:tc>
                  <a:txBody>
                    <a:bodyPr/>
                    <a:lstStyle/>
                    <a:p>
                      <a:pPr algn="ctr"/>
                      <a:r>
                        <a:rPr lang="tr-TR" dirty="0">
                          <a:solidFill>
                            <a:srgbClr val="FF0000"/>
                          </a:solidFill>
                        </a:rPr>
                        <a:t>AYLAR</a:t>
                      </a:r>
                    </a:p>
                  </a:txBody>
                  <a:tcPr>
                    <a:solidFill>
                      <a:schemeClr val="bg1">
                        <a:lumMod val="85000"/>
                      </a:schemeClr>
                    </a:solidFill>
                  </a:tcPr>
                </a:tc>
                <a:tc>
                  <a:txBody>
                    <a:bodyPr/>
                    <a:lstStyle/>
                    <a:p>
                      <a:pPr algn="ctr"/>
                      <a:r>
                        <a:rPr lang="tr-TR" dirty="0">
                          <a:solidFill>
                            <a:srgbClr val="FF0000"/>
                          </a:solidFill>
                        </a:rPr>
                        <a:t>ADET</a:t>
                      </a:r>
                    </a:p>
                  </a:txBody>
                  <a:tcPr>
                    <a:solidFill>
                      <a:schemeClr val="bg1">
                        <a:lumMod val="85000"/>
                      </a:schemeClr>
                    </a:solidFill>
                  </a:tcPr>
                </a:tc>
                <a:extLst>
                  <a:ext uri="{0D108BD9-81ED-4DB2-BD59-A6C34878D82A}">
                    <a16:rowId xmlns:a16="http://schemas.microsoft.com/office/drawing/2014/main" xmlns="" val="1667743031"/>
                  </a:ext>
                </a:extLst>
              </a:tr>
              <a:tr h="379259">
                <a:tc>
                  <a:txBody>
                    <a:bodyPr/>
                    <a:lstStyle/>
                    <a:p>
                      <a:pPr algn="ctr"/>
                      <a:r>
                        <a:rPr lang="tr-TR" dirty="0"/>
                        <a:t>OCAK</a:t>
                      </a:r>
                    </a:p>
                  </a:txBody>
                  <a:tcPr/>
                </a:tc>
                <a:tc>
                  <a:txBody>
                    <a:bodyPr/>
                    <a:lstStyle/>
                    <a:p>
                      <a:pPr algn="ctr"/>
                      <a:r>
                        <a:rPr lang="tr-TR" dirty="0"/>
                        <a:t>8</a:t>
                      </a:r>
                    </a:p>
                  </a:txBody>
                  <a:tcPr/>
                </a:tc>
                <a:extLst>
                  <a:ext uri="{0D108BD9-81ED-4DB2-BD59-A6C34878D82A}">
                    <a16:rowId xmlns:a16="http://schemas.microsoft.com/office/drawing/2014/main" xmlns="" val="2111407216"/>
                  </a:ext>
                </a:extLst>
              </a:tr>
              <a:tr h="379259">
                <a:tc>
                  <a:txBody>
                    <a:bodyPr/>
                    <a:lstStyle/>
                    <a:p>
                      <a:pPr algn="ctr"/>
                      <a:r>
                        <a:rPr lang="tr-TR" dirty="0"/>
                        <a:t>ŞUBAT</a:t>
                      </a:r>
                    </a:p>
                  </a:txBody>
                  <a:tcPr/>
                </a:tc>
                <a:tc>
                  <a:txBody>
                    <a:bodyPr/>
                    <a:lstStyle/>
                    <a:p>
                      <a:pPr algn="ctr"/>
                      <a:r>
                        <a:rPr lang="tr-TR" dirty="0"/>
                        <a:t>4</a:t>
                      </a:r>
                    </a:p>
                  </a:txBody>
                  <a:tcPr/>
                </a:tc>
                <a:extLst>
                  <a:ext uri="{0D108BD9-81ED-4DB2-BD59-A6C34878D82A}">
                    <a16:rowId xmlns:a16="http://schemas.microsoft.com/office/drawing/2014/main" xmlns="" val="2066529384"/>
                  </a:ext>
                </a:extLst>
              </a:tr>
              <a:tr h="379259">
                <a:tc>
                  <a:txBody>
                    <a:bodyPr/>
                    <a:lstStyle/>
                    <a:p>
                      <a:pPr algn="ctr"/>
                      <a:r>
                        <a:rPr lang="tr-TR" dirty="0"/>
                        <a:t>MART</a:t>
                      </a:r>
                    </a:p>
                  </a:txBody>
                  <a:tcPr/>
                </a:tc>
                <a:tc>
                  <a:txBody>
                    <a:bodyPr/>
                    <a:lstStyle/>
                    <a:p>
                      <a:pPr algn="ctr"/>
                      <a:r>
                        <a:rPr lang="tr-TR" dirty="0"/>
                        <a:t>6</a:t>
                      </a:r>
                    </a:p>
                  </a:txBody>
                  <a:tcPr/>
                </a:tc>
                <a:extLst>
                  <a:ext uri="{0D108BD9-81ED-4DB2-BD59-A6C34878D82A}">
                    <a16:rowId xmlns:a16="http://schemas.microsoft.com/office/drawing/2014/main" xmlns="" val="4068690849"/>
                  </a:ext>
                </a:extLst>
              </a:tr>
              <a:tr h="379259">
                <a:tc>
                  <a:txBody>
                    <a:bodyPr/>
                    <a:lstStyle/>
                    <a:p>
                      <a:pPr algn="ctr"/>
                      <a:r>
                        <a:rPr lang="tr-TR" dirty="0"/>
                        <a:t>NİSAN </a:t>
                      </a:r>
                    </a:p>
                  </a:txBody>
                  <a:tcPr/>
                </a:tc>
                <a:tc>
                  <a:txBody>
                    <a:bodyPr/>
                    <a:lstStyle/>
                    <a:p>
                      <a:pPr algn="ctr"/>
                      <a:r>
                        <a:rPr lang="tr-TR" dirty="0"/>
                        <a:t>16</a:t>
                      </a:r>
                    </a:p>
                  </a:txBody>
                  <a:tcPr/>
                </a:tc>
                <a:extLst>
                  <a:ext uri="{0D108BD9-81ED-4DB2-BD59-A6C34878D82A}">
                    <a16:rowId xmlns:a16="http://schemas.microsoft.com/office/drawing/2014/main" xmlns="" val="3405456209"/>
                  </a:ext>
                </a:extLst>
              </a:tr>
              <a:tr h="379259">
                <a:tc>
                  <a:txBody>
                    <a:bodyPr/>
                    <a:lstStyle/>
                    <a:p>
                      <a:pPr algn="ctr"/>
                      <a:r>
                        <a:rPr lang="tr-TR" dirty="0"/>
                        <a:t>MAYIS</a:t>
                      </a:r>
                    </a:p>
                  </a:txBody>
                  <a:tcPr/>
                </a:tc>
                <a:tc>
                  <a:txBody>
                    <a:bodyPr/>
                    <a:lstStyle/>
                    <a:p>
                      <a:pPr algn="ctr"/>
                      <a:r>
                        <a:rPr lang="tr-TR" dirty="0"/>
                        <a:t>15</a:t>
                      </a:r>
                    </a:p>
                  </a:txBody>
                  <a:tcPr/>
                </a:tc>
                <a:extLst>
                  <a:ext uri="{0D108BD9-81ED-4DB2-BD59-A6C34878D82A}">
                    <a16:rowId xmlns:a16="http://schemas.microsoft.com/office/drawing/2014/main" xmlns="" val="1781413192"/>
                  </a:ext>
                </a:extLst>
              </a:tr>
              <a:tr h="379259">
                <a:tc>
                  <a:txBody>
                    <a:bodyPr/>
                    <a:lstStyle/>
                    <a:p>
                      <a:pPr algn="ctr"/>
                      <a:r>
                        <a:rPr lang="tr-TR" dirty="0"/>
                        <a:t>HAZİRAN</a:t>
                      </a:r>
                    </a:p>
                  </a:txBody>
                  <a:tcPr/>
                </a:tc>
                <a:tc>
                  <a:txBody>
                    <a:bodyPr/>
                    <a:lstStyle/>
                    <a:p>
                      <a:pPr algn="ctr"/>
                      <a:r>
                        <a:rPr lang="tr-TR" dirty="0"/>
                        <a:t>9</a:t>
                      </a:r>
                    </a:p>
                  </a:txBody>
                  <a:tcPr/>
                </a:tc>
                <a:extLst>
                  <a:ext uri="{0D108BD9-81ED-4DB2-BD59-A6C34878D82A}">
                    <a16:rowId xmlns:a16="http://schemas.microsoft.com/office/drawing/2014/main" xmlns="" val="3718690304"/>
                  </a:ext>
                </a:extLst>
              </a:tr>
              <a:tr h="379259">
                <a:tc>
                  <a:txBody>
                    <a:bodyPr/>
                    <a:lstStyle/>
                    <a:p>
                      <a:pPr algn="ctr"/>
                      <a:r>
                        <a:rPr lang="tr-TR" dirty="0"/>
                        <a:t>TEMMUZ</a:t>
                      </a:r>
                    </a:p>
                  </a:txBody>
                  <a:tcPr/>
                </a:tc>
                <a:tc>
                  <a:txBody>
                    <a:bodyPr/>
                    <a:lstStyle/>
                    <a:p>
                      <a:pPr algn="ctr"/>
                      <a:r>
                        <a:rPr lang="tr-TR" dirty="0"/>
                        <a:t>2</a:t>
                      </a:r>
                    </a:p>
                  </a:txBody>
                  <a:tcPr/>
                </a:tc>
                <a:extLst>
                  <a:ext uri="{0D108BD9-81ED-4DB2-BD59-A6C34878D82A}">
                    <a16:rowId xmlns:a16="http://schemas.microsoft.com/office/drawing/2014/main" xmlns="" val="2871091999"/>
                  </a:ext>
                </a:extLst>
              </a:tr>
              <a:tr h="379259">
                <a:tc>
                  <a:txBody>
                    <a:bodyPr/>
                    <a:lstStyle/>
                    <a:p>
                      <a:pPr algn="ctr"/>
                      <a:r>
                        <a:rPr lang="tr-TR" dirty="0"/>
                        <a:t>AĞUSTOS</a:t>
                      </a:r>
                    </a:p>
                  </a:txBody>
                  <a:tcPr/>
                </a:tc>
                <a:tc>
                  <a:txBody>
                    <a:bodyPr/>
                    <a:lstStyle/>
                    <a:p>
                      <a:pPr algn="ctr"/>
                      <a:r>
                        <a:rPr lang="tr-TR" dirty="0" smtClean="0"/>
                        <a:t>4</a:t>
                      </a:r>
                      <a:endParaRPr lang="tr-TR" dirty="0"/>
                    </a:p>
                  </a:txBody>
                  <a:tcPr/>
                </a:tc>
                <a:extLst>
                  <a:ext uri="{0D108BD9-81ED-4DB2-BD59-A6C34878D82A}">
                    <a16:rowId xmlns:a16="http://schemas.microsoft.com/office/drawing/2014/main" xmlns="" val="840165362"/>
                  </a:ext>
                </a:extLst>
              </a:tr>
              <a:tr h="379259">
                <a:tc>
                  <a:txBody>
                    <a:bodyPr/>
                    <a:lstStyle/>
                    <a:p>
                      <a:pPr algn="ctr"/>
                      <a:r>
                        <a:rPr lang="tr-TR" dirty="0"/>
                        <a:t>EYLÜL</a:t>
                      </a:r>
                    </a:p>
                  </a:txBody>
                  <a:tcPr/>
                </a:tc>
                <a:tc>
                  <a:txBody>
                    <a:bodyPr/>
                    <a:lstStyle/>
                    <a:p>
                      <a:pPr algn="ctr"/>
                      <a:r>
                        <a:rPr lang="tr-TR" dirty="0" smtClean="0"/>
                        <a:t>8</a:t>
                      </a:r>
                      <a:endParaRPr lang="tr-TR" dirty="0"/>
                    </a:p>
                  </a:txBody>
                  <a:tcPr/>
                </a:tc>
                <a:extLst>
                  <a:ext uri="{0D108BD9-81ED-4DB2-BD59-A6C34878D82A}">
                    <a16:rowId xmlns:a16="http://schemas.microsoft.com/office/drawing/2014/main" xmlns="" val="3121588485"/>
                  </a:ext>
                </a:extLst>
              </a:tr>
              <a:tr h="379259">
                <a:tc>
                  <a:txBody>
                    <a:bodyPr/>
                    <a:lstStyle/>
                    <a:p>
                      <a:pPr algn="ctr"/>
                      <a:r>
                        <a:rPr lang="tr-TR" dirty="0"/>
                        <a:t>EKİM </a:t>
                      </a:r>
                    </a:p>
                  </a:txBody>
                  <a:tcPr/>
                </a:tc>
                <a:tc>
                  <a:txBody>
                    <a:bodyPr/>
                    <a:lstStyle/>
                    <a:p>
                      <a:pPr algn="ctr"/>
                      <a:endParaRPr lang="tr-TR" dirty="0"/>
                    </a:p>
                  </a:txBody>
                  <a:tcPr/>
                </a:tc>
                <a:extLst>
                  <a:ext uri="{0D108BD9-81ED-4DB2-BD59-A6C34878D82A}">
                    <a16:rowId xmlns:a16="http://schemas.microsoft.com/office/drawing/2014/main" xmlns="" val="2759125286"/>
                  </a:ext>
                </a:extLst>
              </a:tr>
              <a:tr h="379259">
                <a:tc>
                  <a:txBody>
                    <a:bodyPr/>
                    <a:lstStyle/>
                    <a:p>
                      <a:pPr algn="ctr"/>
                      <a:r>
                        <a:rPr lang="tr-TR" dirty="0"/>
                        <a:t>KASIM</a:t>
                      </a:r>
                    </a:p>
                  </a:txBody>
                  <a:tcPr/>
                </a:tc>
                <a:tc>
                  <a:txBody>
                    <a:bodyPr/>
                    <a:lstStyle/>
                    <a:p>
                      <a:pPr algn="ctr"/>
                      <a:endParaRPr lang="tr-TR" dirty="0"/>
                    </a:p>
                  </a:txBody>
                  <a:tcPr/>
                </a:tc>
                <a:extLst>
                  <a:ext uri="{0D108BD9-81ED-4DB2-BD59-A6C34878D82A}">
                    <a16:rowId xmlns:a16="http://schemas.microsoft.com/office/drawing/2014/main" xmlns="" val="250677725"/>
                  </a:ext>
                </a:extLst>
              </a:tr>
              <a:tr h="379259">
                <a:tc>
                  <a:txBody>
                    <a:bodyPr/>
                    <a:lstStyle/>
                    <a:p>
                      <a:pPr algn="ctr"/>
                      <a:r>
                        <a:rPr lang="tr-TR" dirty="0"/>
                        <a:t>ARALIK</a:t>
                      </a:r>
                    </a:p>
                  </a:txBody>
                  <a:tcPr/>
                </a:tc>
                <a:tc>
                  <a:txBody>
                    <a:bodyPr/>
                    <a:lstStyle/>
                    <a:p>
                      <a:pPr algn="ctr"/>
                      <a:endParaRPr lang="tr-TR" dirty="0"/>
                    </a:p>
                  </a:txBody>
                  <a:tcPr/>
                </a:tc>
                <a:extLst>
                  <a:ext uri="{0D108BD9-81ED-4DB2-BD59-A6C34878D82A}">
                    <a16:rowId xmlns:a16="http://schemas.microsoft.com/office/drawing/2014/main" xmlns="" val="3716958265"/>
                  </a:ext>
                </a:extLst>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3060871424"/>
              </p:ext>
            </p:extLst>
          </p:nvPr>
        </p:nvGraphicFramePr>
        <p:xfrm>
          <a:off x="2498291" y="6023179"/>
          <a:ext cx="8638138" cy="365760"/>
        </p:xfrm>
        <a:graphic>
          <a:graphicData uri="http://schemas.openxmlformats.org/drawingml/2006/table">
            <a:tbl>
              <a:tblPr firstRow="1" bandRow="1">
                <a:tableStyleId>{5C22544A-7EE6-4342-B048-85BDC9FD1C3A}</a:tableStyleId>
              </a:tblPr>
              <a:tblGrid>
                <a:gridCol w="4319069">
                  <a:extLst>
                    <a:ext uri="{9D8B030D-6E8A-4147-A177-3AD203B41FA5}">
                      <a16:colId xmlns:a16="http://schemas.microsoft.com/office/drawing/2014/main" xmlns="" val="3746472674"/>
                    </a:ext>
                  </a:extLst>
                </a:gridCol>
                <a:gridCol w="4319069">
                  <a:extLst>
                    <a:ext uri="{9D8B030D-6E8A-4147-A177-3AD203B41FA5}">
                      <a16:colId xmlns:a16="http://schemas.microsoft.com/office/drawing/2014/main" xmlns="" val="2160488822"/>
                    </a:ext>
                  </a:extLst>
                </a:gridCol>
              </a:tblGrid>
              <a:tr h="271743">
                <a:tc>
                  <a:txBody>
                    <a:bodyPr/>
                    <a:lstStyle/>
                    <a:p>
                      <a:pPr algn="ctr"/>
                      <a:r>
                        <a:rPr lang="tr-TR" b="0" dirty="0">
                          <a:solidFill>
                            <a:srgbClr val="FF0000"/>
                          </a:solidFill>
                        </a:rPr>
                        <a:t>TOPLAM</a:t>
                      </a:r>
                    </a:p>
                  </a:txBody>
                  <a:tcPr>
                    <a:solidFill>
                      <a:schemeClr val="bg1">
                        <a:lumMod val="85000"/>
                      </a:schemeClr>
                    </a:solidFill>
                  </a:tcPr>
                </a:tc>
                <a:tc>
                  <a:txBody>
                    <a:bodyPr/>
                    <a:lstStyle/>
                    <a:p>
                      <a:pPr algn="ctr"/>
                      <a:r>
                        <a:rPr lang="tr-TR" b="1" dirty="0" smtClean="0">
                          <a:solidFill>
                            <a:srgbClr val="FF0000"/>
                          </a:solidFill>
                        </a:rPr>
                        <a:t>72</a:t>
                      </a:r>
                      <a:endParaRPr lang="tr-TR" b="1" dirty="0">
                        <a:solidFill>
                          <a:srgbClr val="FF0000"/>
                        </a:solidFill>
                      </a:endParaRPr>
                    </a:p>
                  </a:txBody>
                  <a:tcPr>
                    <a:solidFill>
                      <a:schemeClr val="bg1">
                        <a:lumMod val="85000"/>
                      </a:schemeClr>
                    </a:solidFill>
                  </a:tcPr>
                </a:tc>
                <a:extLst>
                  <a:ext uri="{0D108BD9-81ED-4DB2-BD59-A6C34878D82A}">
                    <a16:rowId xmlns:a16="http://schemas.microsoft.com/office/drawing/2014/main" xmlns="" val="4187117120"/>
                  </a:ext>
                </a:extLst>
              </a:tr>
            </a:tbl>
          </a:graphicData>
        </a:graphic>
      </p:graphicFrame>
    </p:spTree>
    <p:extLst>
      <p:ext uri="{BB962C8B-B14F-4D97-AF65-F5344CB8AC3E}">
        <p14:creationId xmlns:p14="http://schemas.microsoft.com/office/powerpoint/2010/main" val="3080426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2 Grafik"/>
          <p:cNvGraphicFramePr>
            <a:graphicFrameLocks/>
          </p:cNvGraphicFramePr>
          <p:nvPr>
            <p:extLst>
              <p:ext uri="{D42A27DB-BD31-4B8C-83A1-F6EECF244321}">
                <p14:modId xmlns:p14="http://schemas.microsoft.com/office/powerpoint/2010/main" val="3940290658"/>
              </p:ext>
            </p:extLst>
          </p:nvPr>
        </p:nvGraphicFramePr>
        <p:xfrm>
          <a:off x="2344189" y="789709"/>
          <a:ext cx="7996844" cy="51954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24373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77402" y="339290"/>
            <a:ext cx="6694371" cy="344103"/>
          </a:xfrm>
        </p:spPr>
        <p:txBody>
          <a:bodyPr>
            <a:normAutofit fontScale="90000"/>
          </a:bodyPr>
          <a:lstStyle/>
          <a:p>
            <a:pPr algn="ctr"/>
            <a:r>
              <a:rPr lang="tr-TR" altLang="tr-TR" sz="2000" b="1" dirty="0" smtClean="0">
                <a:solidFill>
                  <a:srgbClr val="FF0000"/>
                </a:solidFill>
              </a:rPr>
              <a:t>2022/EYLÜL </a:t>
            </a:r>
            <a:r>
              <a:rPr lang="tr-TR" altLang="tr-TR" sz="2000" b="1" dirty="0">
                <a:solidFill>
                  <a:srgbClr val="FF0000"/>
                </a:solidFill>
              </a:rPr>
              <a:t>AYINDA KAPASİTE RAPORU VERİLEN </a:t>
            </a:r>
            <a:r>
              <a:rPr lang="tr-TR" altLang="tr-TR" sz="2000" b="1" dirty="0" smtClean="0">
                <a:solidFill>
                  <a:srgbClr val="FF0000"/>
                </a:solidFill>
              </a:rPr>
              <a:t>ÜYELERİMİZ</a:t>
            </a:r>
            <a:endParaRPr lang="tr-TR" sz="2000" dirty="0">
              <a:solidFill>
                <a:srgbClr val="FF0000"/>
              </a:solidFill>
            </a:endParaRPr>
          </a:p>
        </p:txBody>
      </p:sp>
      <p:graphicFrame>
        <p:nvGraphicFramePr>
          <p:cNvPr id="5" name="Tablo 4"/>
          <p:cNvGraphicFramePr>
            <a:graphicFrameLocks noGrp="1"/>
          </p:cNvGraphicFramePr>
          <p:nvPr>
            <p:extLst>
              <p:ext uri="{D42A27DB-BD31-4B8C-83A1-F6EECF244321}">
                <p14:modId xmlns:p14="http://schemas.microsoft.com/office/powerpoint/2010/main" val="1311829616"/>
              </p:ext>
            </p:extLst>
          </p:nvPr>
        </p:nvGraphicFramePr>
        <p:xfrm>
          <a:off x="1470679" y="851492"/>
          <a:ext cx="10041774" cy="4286110"/>
        </p:xfrm>
        <a:graphic>
          <a:graphicData uri="http://schemas.openxmlformats.org/drawingml/2006/table">
            <a:tbl>
              <a:tblPr firstRow="1" bandRow="1">
                <a:tableStyleId>{5C22544A-7EE6-4342-B048-85BDC9FD1C3A}</a:tableStyleId>
              </a:tblPr>
              <a:tblGrid>
                <a:gridCol w="778251">
                  <a:extLst>
                    <a:ext uri="{9D8B030D-6E8A-4147-A177-3AD203B41FA5}">
                      <a16:colId xmlns:a16="http://schemas.microsoft.com/office/drawing/2014/main" xmlns="" val="2601495235"/>
                    </a:ext>
                  </a:extLst>
                </a:gridCol>
                <a:gridCol w="3681121">
                  <a:extLst>
                    <a:ext uri="{9D8B030D-6E8A-4147-A177-3AD203B41FA5}">
                      <a16:colId xmlns:a16="http://schemas.microsoft.com/office/drawing/2014/main" xmlns="" val="3984449979"/>
                    </a:ext>
                  </a:extLst>
                </a:gridCol>
                <a:gridCol w="4124762">
                  <a:extLst>
                    <a:ext uri="{9D8B030D-6E8A-4147-A177-3AD203B41FA5}">
                      <a16:colId xmlns:a16="http://schemas.microsoft.com/office/drawing/2014/main" xmlns="" val="3959854412"/>
                    </a:ext>
                  </a:extLst>
                </a:gridCol>
                <a:gridCol w="1457640">
                  <a:extLst>
                    <a:ext uri="{9D8B030D-6E8A-4147-A177-3AD203B41FA5}">
                      <a16:colId xmlns:a16="http://schemas.microsoft.com/office/drawing/2014/main" xmlns="" val="1374980161"/>
                    </a:ext>
                  </a:extLst>
                </a:gridCol>
              </a:tblGrid>
              <a:tr h="458324">
                <a:tc>
                  <a:txBody>
                    <a:bodyPr/>
                    <a:lstStyle/>
                    <a:p>
                      <a:pPr algn="l"/>
                      <a:r>
                        <a:rPr lang="tr-TR" sz="1200" dirty="0">
                          <a:solidFill>
                            <a:srgbClr val="FF0000"/>
                          </a:solidFill>
                          <a:latin typeface="Times New Roman" panose="02020603050405020304" pitchFamily="18" charset="0"/>
                          <a:cs typeface="Times New Roman" panose="02020603050405020304" pitchFamily="18" charset="0"/>
                        </a:rPr>
                        <a:t>SIRA NO</a:t>
                      </a:r>
                    </a:p>
                  </a:txBody>
                  <a:tcPr/>
                </a:tc>
                <a:tc>
                  <a:txBody>
                    <a:bodyPr/>
                    <a:lstStyle/>
                    <a:p>
                      <a:pPr algn="l"/>
                      <a:r>
                        <a:rPr lang="tr-TR" sz="1200" dirty="0">
                          <a:solidFill>
                            <a:srgbClr val="FF0000"/>
                          </a:solidFill>
                          <a:latin typeface="Times New Roman" panose="02020603050405020304" pitchFamily="18" charset="0"/>
                          <a:cs typeface="Times New Roman" panose="02020603050405020304" pitchFamily="18" charset="0"/>
                        </a:rPr>
                        <a:t>FİRMA ÜNVANI</a:t>
                      </a:r>
                    </a:p>
                  </a:txBody>
                  <a:tcPr/>
                </a:tc>
                <a:tc>
                  <a:txBody>
                    <a:bodyPr/>
                    <a:lstStyle/>
                    <a:p>
                      <a:pPr algn="l"/>
                      <a:r>
                        <a:rPr lang="tr-TR" sz="1200" dirty="0">
                          <a:solidFill>
                            <a:srgbClr val="FF0000"/>
                          </a:solidFill>
                          <a:latin typeface="Times New Roman" panose="02020603050405020304" pitchFamily="18" charset="0"/>
                          <a:cs typeface="Times New Roman" panose="02020603050405020304" pitchFamily="18" charset="0"/>
                        </a:rPr>
                        <a:t>SEKTÖRÜ</a:t>
                      </a:r>
                    </a:p>
                  </a:txBody>
                  <a:tcPr/>
                </a:tc>
                <a:tc>
                  <a:txBody>
                    <a:bodyPr/>
                    <a:lstStyle/>
                    <a:p>
                      <a:pPr algn="l"/>
                      <a:r>
                        <a:rPr lang="tr-TR" sz="1200" dirty="0">
                          <a:solidFill>
                            <a:srgbClr val="FF0000"/>
                          </a:solidFill>
                          <a:latin typeface="Times New Roman" panose="02020603050405020304" pitchFamily="18" charset="0"/>
                          <a:cs typeface="Times New Roman" panose="02020603050405020304" pitchFamily="18" charset="0"/>
                        </a:rPr>
                        <a:t>ÇALIŞAN</a:t>
                      </a:r>
                      <a:r>
                        <a:rPr lang="tr-TR" sz="1200" baseline="0" dirty="0">
                          <a:solidFill>
                            <a:srgbClr val="FF0000"/>
                          </a:solidFill>
                          <a:latin typeface="Times New Roman" panose="02020603050405020304" pitchFamily="18" charset="0"/>
                          <a:cs typeface="Times New Roman" panose="02020603050405020304" pitchFamily="18" charset="0"/>
                        </a:rPr>
                        <a:t> PERSONEL</a:t>
                      </a:r>
                      <a:endParaRPr lang="tr-TR" sz="12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63580874"/>
                  </a:ext>
                </a:extLst>
              </a:tr>
              <a:tr h="411892">
                <a:tc>
                  <a:txBody>
                    <a:bodyPr/>
                    <a:lstStyle/>
                    <a:p>
                      <a:pPr algn="ctr"/>
                      <a:r>
                        <a:rPr lang="tr-TR" sz="1200" b="1" dirty="0" smtClean="0">
                          <a:latin typeface="Times New Roman" panose="02020603050405020304" pitchFamily="18" charset="0"/>
                          <a:cs typeface="Times New Roman" panose="02020603050405020304" pitchFamily="18" charset="0"/>
                        </a:rPr>
                        <a:t>1</a:t>
                      </a:r>
                      <a:endParaRPr lang="tr-TR" sz="1200" b="1" dirty="0">
                        <a:latin typeface="Times New Roman" panose="02020603050405020304" pitchFamily="18" charset="0"/>
                        <a:cs typeface="Times New Roman" panose="02020603050405020304" pitchFamily="18" charset="0"/>
                      </a:endParaRPr>
                    </a:p>
                  </a:txBody>
                  <a:tcPr/>
                </a:tc>
                <a:tc>
                  <a:txBody>
                    <a:bodyPr/>
                    <a:lstStyle/>
                    <a:p>
                      <a:pPr>
                        <a:spcAft>
                          <a:spcPts val="0"/>
                        </a:spcAft>
                      </a:pPr>
                      <a:r>
                        <a:rPr lang="tr-TR" sz="1100" dirty="0">
                          <a:solidFill>
                            <a:srgbClr val="000000"/>
                          </a:solidFill>
                          <a:effectLst/>
                          <a:latin typeface="Calibri" panose="020F0502020204030204" pitchFamily="34" charset="0"/>
                          <a:ea typeface="Calibri" panose="020F0502020204030204" pitchFamily="34" charset="0"/>
                        </a:rPr>
                        <a:t>MAHMUT DEMİR ER ZİRVE ET</a:t>
                      </a:r>
                      <a:endParaRPr lang="tr-TR" sz="1100" dirty="0">
                        <a:effectLst/>
                        <a:latin typeface="Calibri" panose="020F0502020204030204" pitchFamily="34" charset="0"/>
                        <a:ea typeface="Calibri" panose="020F0502020204030204" pitchFamily="34" charset="0"/>
                      </a:endParaRPr>
                    </a:p>
                  </a:txBody>
                  <a:tcPr marL="44450" marR="44450" marT="0" marB="0" anchor="b"/>
                </a:tc>
                <a:tc>
                  <a:txBody>
                    <a:bodyPr/>
                    <a:lstStyle/>
                    <a:p>
                      <a:pPr>
                        <a:spcAft>
                          <a:spcPts val="0"/>
                        </a:spcAft>
                      </a:pPr>
                      <a:r>
                        <a:rPr lang="tr-TR" sz="1100" dirty="0">
                          <a:solidFill>
                            <a:srgbClr val="000000"/>
                          </a:solidFill>
                          <a:effectLst/>
                          <a:latin typeface="Calibri" panose="020F0502020204030204" pitchFamily="34" charset="0"/>
                          <a:ea typeface="Calibri" panose="020F0502020204030204" pitchFamily="34" charset="0"/>
                        </a:rPr>
                        <a:t>ET ÜRÜNLERİ İMALATI</a:t>
                      </a:r>
                      <a:endParaRPr lang="tr-TR" sz="1100" dirty="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tr-TR" sz="1100" dirty="0">
                          <a:solidFill>
                            <a:srgbClr val="000000"/>
                          </a:solidFill>
                          <a:effectLst/>
                          <a:latin typeface="Calibri" panose="020F0502020204030204" pitchFamily="34" charset="0"/>
                          <a:ea typeface="Calibri" panose="020F0502020204030204" pitchFamily="34" charset="0"/>
                        </a:rPr>
                        <a:t>4</a:t>
                      </a:r>
                      <a:endParaRPr lang="tr-TR" sz="1100" dirty="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xmlns="" val="704216699"/>
                  </a:ext>
                </a:extLst>
              </a:tr>
              <a:tr h="378941">
                <a:tc>
                  <a:txBody>
                    <a:bodyPr/>
                    <a:lstStyle/>
                    <a:p>
                      <a:pPr algn="ctr"/>
                      <a:r>
                        <a:rPr lang="tr-TR" sz="1200" b="1" dirty="0" smtClean="0">
                          <a:latin typeface="Times New Roman" panose="02020603050405020304" pitchFamily="18" charset="0"/>
                          <a:cs typeface="Times New Roman" panose="02020603050405020304" pitchFamily="18" charset="0"/>
                        </a:rPr>
                        <a:t>2</a:t>
                      </a:r>
                      <a:endParaRPr lang="tr-TR" sz="1200" b="1" dirty="0">
                        <a:latin typeface="Times New Roman" panose="02020603050405020304" pitchFamily="18" charset="0"/>
                        <a:cs typeface="Times New Roman" panose="02020603050405020304" pitchFamily="18" charset="0"/>
                      </a:endParaRPr>
                    </a:p>
                  </a:txBody>
                  <a:tcPr/>
                </a:tc>
                <a:tc>
                  <a:txBody>
                    <a:bodyPr/>
                    <a:lstStyle/>
                    <a:p>
                      <a:pPr>
                        <a:spcAft>
                          <a:spcPts val="0"/>
                        </a:spcAft>
                      </a:pPr>
                      <a:r>
                        <a:rPr lang="tr-TR" sz="1100">
                          <a:solidFill>
                            <a:srgbClr val="000000"/>
                          </a:solidFill>
                          <a:effectLst/>
                          <a:latin typeface="Calibri" panose="020F0502020204030204" pitchFamily="34" charset="0"/>
                          <a:ea typeface="Calibri" panose="020F0502020204030204" pitchFamily="34" charset="0"/>
                        </a:rPr>
                        <a:t>ARVASİ HAYVANSAL ÜRÜ.SAN.VE TİC.LTD.ŞTİ</a:t>
                      </a:r>
                      <a:endParaRPr lang="tr-TR" sz="1100">
                        <a:effectLst/>
                        <a:latin typeface="Calibri" panose="020F0502020204030204" pitchFamily="34" charset="0"/>
                        <a:ea typeface="Calibri" panose="020F0502020204030204" pitchFamily="34" charset="0"/>
                      </a:endParaRPr>
                    </a:p>
                  </a:txBody>
                  <a:tcPr marL="44450" marR="44450" marT="0" marB="0" anchor="b"/>
                </a:tc>
                <a:tc>
                  <a:txBody>
                    <a:bodyPr/>
                    <a:lstStyle/>
                    <a:p>
                      <a:pPr>
                        <a:spcAft>
                          <a:spcPts val="0"/>
                        </a:spcAft>
                      </a:pPr>
                      <a:r>
                        <a:rPr lang="tr-TR" sz="1100" dirty="0">
                          <a:solidFill>
                            <a:srgbClr val="000000"/>
                          </a:solidFill>
                          <a:effectLst/>
                          <a:latin typeface="Calibri" panose="020F0502020204030204" pitchFamily="34" charset="0"/>
                          <a:ea typeface="Calibri" panose="020F0502020204030204" pitchFamily="34" charset="0"/>
                        </a:rPr>
                        <a:t>ET VE ET ÜRÜNLERİ</a:t>
                      </a:r>
                      <a:endParaRPr lang="tr-TR" sz="1100" dirty="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tr-TR" sz="1100" dirty="0">
                          <a:solidFill>
                            <a:srgbClr val="000000"/>
                          </a:solidFill>
                          <a:effectLst/>
                          <a:latin typeface="Calibri" panose="020F0502020204030204" pitchFamily="34" charset="0"/>
                          <a:ea typeface="Calibri" panose="020F0502020204030204" pitchFamily="34" charset="0"/>
                        </a:rPr>
                        <a:t>29</a:t>
                      </a:r>
                      <a:endParaRPr lang="tr-TR" sz="1100" dirty="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xmlns="" val="516678996"/>
                  </a:ext>
                </a:extLst>
              </a:tr>
              <a:tr h="453081">
                <a:tc>
                  <a:txBody>
                    <a:bodyPr/>
                    <a:lstStyle/>
                    <a:p>
                      <a:pPr algn="ctr"/>
                      <a:r>
                        <a:rPr lang="tr-TR" sz="1200" b="1" dirty="0" smtClean="0">
                          <a:latin typeface="Times New Roman" panose="02020603050405020304" pitchFamily="18" charset="0"/>
                          <a:cs typeface="Times New Roman" panose="02020603050405020304" pitchFamily="18" charset="0"/>
                        </a:rPr>
                        <a:t>3</a:t>
                      </a:r>
                      <a:endParaRPr lang="tr-TR" sz="1200" b="1" dirty="0">
                        <a:latin typeface="Times New Roman" panose="02020603050405020304" pitchFamily="18" charset="0"/>
                        <a:cs typeface="Times New Roman" panose="02020603050405020304" pitchFamily="18" charset="0"/>
                      </a:endParaRPr>
                    </a:p>
                  </a:txBody>
                  <a:tcPr/>
                </a:tc>
                <a:tc>
                  <a:txBody>
                    <a:bodyPr/>
                    <a:lstStyle/>
                    <a:p>
                      <a:pPr>
                        <a:spcAft>
                          <a:spcPts val="0"/>
                        </a:spcAft>
                      </a:pPr>
                      <a:r>
                        <a:rPr lang="tr-TR" sz="1100">
                          <a:solidFill>
                            <a:srgbClr val="000000"/>
                          </a:solidFill>
                          <a:effectLst/>
                          <a:latin typeface="Calibri" panose="020F0502020204030204" pitchFamily="34" charset="0"/>
                          <a:ea typeface="Calibri" panose="020F0502020204030204" pitchFamily="34" charset="0"/>
                        </a:rPr>
                        <a:t>ÜNLÜ MARMARA DIŞ TİCARET LİMİTED ŞİRKETİ KONYA ŞUBESİ</a:t>
                      </a:r>
                      <a:endParaRPr lang="tr-TR" sz="1100">
                        <a:effectLst/>
                        <a:latin typeface="Calibri" panose="020F0502020204030204" pitchFamily="34" charset="0"/>
                        <a:ea typeface="Calibri" panose="020F0502020204030204" pitchFamily="34" charset="0"/>
                      </a:endParaRPr>
                    </a:p>
                  </a:txBody>
                  <a:tcPr marL="44450" marR="44450" marT="0" marB="0" anchor="b"/>
                </a:tc>
                <a:tc>
                  <a:txBody>
                    <a:bodyPr/>
                    <a:lstStyle/>
                    <a:p>
                      <a:pPr>
                        <a:spcAft>
                          <a:spcPts val="0"/>
                        </a:spcAft>
                      </a:pPr>
                      <a:r>
                        <a:rPr lang="tr-TR" sz="1100">
                          <a:solidFill>
                            <a:srgbClr val="000000"/>
                          </a:solidFill>
                          <a:effectLst/>
                          <a:latin typeface="Calibri" panose="020F0502020204030204" pitchFamily="34" charset="0"/>
                          <a:ea typeface="Calibri" panose="020F0502020204030204" pitchFamily="34" charset="0"/>
                        </a:rPr>
                        <a:t>DOMATES VE BİBER SALÇASI</a:t>
                      </a:r>
                      <a:endParaRPr lang="tr-TR" sz="11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tr-TR" sz="1100" dirty="0">
                          <a:solidFill>
                            <a:srgbClr val="000000"/>
                          </a:solidFill>
                          <a:effectLst/>
                          <a:latin typeface="Calibri" panose="020F0502020204030204" pitchFamily="34" charset="0"/>
                          <a:ea typeface="Calibri" panose="020F0502020204030204" pitchFamily="34" charset="0"/>
                        </a:rPr>
                        <a:t>7</a:t>
                      </a:r>
                      <a:endParaRPr lang="tr-TR" sz="1100" dirty="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xmlns="" val="3701834840"/>
                  </a:ext>
                </a:extLst>
              </a:tr>
              <a:tr h="490451">
                <a:tc>
                  <a:txBody>
                    <a:bodyPr/>
                    <a:lstStyle/>
                    <a:p>
                      <a:pPr algn="ctr"/>
                      <a:r>
                        <a:rPr lang="tr-TR" sz="1200" b="1" dirty="0" smtClean="0">
                          <a:latin typeface="Times New Roman" panose="02020603050405020304" pitchFamily="18" charset="0"/>
                          <a:cs typeface="Times New Roman" panose="02020603050405020304" pitchFamily="18" charset="0"/>
                        </a:rPr>
                        <a:t>4</a:t>
                      </a:r>
                      <a:endParaRPr lang="tr-TR" sz="1200" b="1" dirty="0">
                        <a:latin typeface="Times New Roman" panose="02020603050405020304" pitchFamily="18" charset="0"/>
                        <a:cs typeface="Times New Roman" panose="02020603050405020304" pitchFamily="18" charset="0"/>
                      </a:endParaRPr>
                    </a:p>
                  </a:txBody>
                  <a:tcPr/>
                </a:tc>
                <a:tc>
                  <a:txBody>
                    <a:bodyPr/>
                    <a:lstStyle/>
                    <a:p>
                      <a:pPr>
                        <a:spcAft>
                          <a:spcPts val="0"/>
                        </a:spcAft>
                      </a:pPr>
                      <a:r>
                        <a:rPr lang="tr-TR" sz="1100">
                          <a:solidFill>
                            <a:srgbClr val="000000"/>
                          </a:solidFill>
                          <a:effectLst/>
                          <a:latin typeface="Calibri" panose="020F0502020204030204" pitchFamily="34" charset="0"/>
                          <a:ea typeface="Calibri" panose="020F0502020204030204" pitchFamily="34" charset="0"/>
                        </a:rPr>
                        <a:t>UZSAN TARIM HAYVANCILIK EKİPMANLARI İNŞAAT</a:t>
                      </a:r>
                      <a:br>
                        <a:rPr lang="tr-TR" sz="1100">
                          <a:solidFill>
                            <a:srgbClr val="000000"/>
                          </a:solidFill>
                          <a:effectLst/>
                          <a:latin typeface="Calibri" panose="020F0502020204030204" pitchFamily="34" charset="0"/>
                          <a:ea typeface="Calibri" panose="020F0502020204030204" pitchFamily="34" charset="0"/>
                        </a:rPr>
                      </a:br>
                      <a:r>
                        <a:rPr lang="tr-TR" sz="1100">
                          <a:solidFill>
                            <a:srgbClr val="000000"/>
                          </a:solidFill>
                          <a:effectLst/>
                          <a:latin typeface="Calibri" panose="020F0502020204030204" pitchFamily="34" charset="0"/>
                          <a:ea typeface="Calibri" panose="020F0502020204030204" pitchFamily="34" charset="0"/>
                        </a:rPr>
                        <a:t>NAKLİYAT SANAYİ VE TİCARET LİMİTED ŞİRKETİ</a:t>
                      </a:r>
                      <a:endParaRPr lang="tr-TR" sz="1100">
                        <a:effectLst/>
                        <a:latin typeface="Calibri" panose="020F0502020204030204" pitchFamily="34" charset="0"/>
                        <a:ea typeface="Calibri" panose="020F0502020204030204" pitchFamily="34" charset="0"/>
                      </a:endParaRPr>
                    </a:p>
                  </a:txBody>
                  <a:tcPr marL="44450" marR="44450" marT="0" marB="0" anchor="b"/>
                </a:tc>
                <a:tc>
                  <a:txBody>
                    <a:bodyPr/>
                    <a:lstStyle/>
                    <a:p>
                      <a:pPr>
                        <a:spcAft>
                          <a:spcPts val="0"/>
                        </a:spcAft>
                      </a:pPr>
                      <a:r>
                        <a:rPr lang="tr-TR" sz="1100" dirty="0">
                          <a:solidFill>
                            <a:srgbClr val="000000"/>
                          </a:solidFill>
                          <a:effectLst/>
                          <a:latin typeface="Calibri" panose="020F0502020204030204" pitchFamily="34" charset="0"/>
                          <a:ea typeface="Calibri" panose="020F0502020204030204" pitchFamily="34" charset="0"/>
                        </a:rPr>
                        <a:t>Çiftlik </a:t>
                      </a:r>
                      <a:r>
                        <a:rPr lang="tr-TR" sz="1100" dirty="0" smtClean="0">
                          <a:solidFill>
                            <a:srgbClr val="000000"/>
                          </a:solidFill>
                          <a:effectLst/>
                          <a:latin typeface="Calibri" panose="020F0502020204030204" pitchFamily="34" charset="0"/>
                          <a:ea typeface="Calibri" panose="020F0502020204030204" pitchFamily="34" charset="0"/>
                        </a:rPr>
                        <a:t>Ekipmanları</a:t>
                      </a:r>
                      <a:endParaRPr lang="tr-TR" sz="1100" dirty="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tr-TR" sz="1100" dirty="0">
                          <a:solidFill>
                            <a:srgbClr val="000000"/>
                          </a:solidFill>
                          <a:effectLst/>
                          <a:latin typeface="Calibri" panose="020F0502020204030204" pitchFamily="34" charset="0"/>
                          <a:ea typeface="Calibri" panose="020F0502020204030204" pitchFamily="34" charset="0"/>
                        </a:rPr>
                        <a:t>29</a:t>
                      </a:r>
                      <a:endParaRPr lang="tr-TR" sz="1100" dirty="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xmlns="" val="3765216179"/>
                  </a:ext>
                </a:extLst>
              </a:tr>
              <a:tr h="556952">
                <a:tc>
                  <a:txBody>
                    <a:bodyPr/>
                    <a:lstStyle/>
                    <a:p>
                      <a:pPr algn="ctr"/>
                      <a:r>
                        <a:rPr lang="tr-TR" sz="1200" b="1" dirty="0" smtClean="0">
                          <a:latin typeface="Times New Roman" panose="02020603050405020304" pitchFamily="18" charset="0"/>
                          <a:cs typeface="Times New Roman" panose="02020603050405020304" pitchFamily="18" charset="0"/>
                        </a:rPr>
                        <a:t>5</a:t>
                      </a:r>
                      <a:endParaRPr lang="tr-TR" sz="1200" b="1" dirty="0">
                        <a:latin typeface="Times New Roman" panose="02020603050405020304" pitchFamily="18" charset="0"/>
                        <a:cs typeface="Times New Roman" panose="02020603050405020304" pitchFamily="18" charset="0"/>
                      </a:endParaRPr>
                    </a:p>
                  </a:txBody>
                  <a:tcPr/>
                </a:tc>
                <a:tc>
                  <a:txBody>
                    <a:bodyPr/>
                    <a:lstStyle/>
                    <a:p>
                      <a:pPr>
                        <a:spcAft>
                          <a:spcPts val="0"/>
                        </a:spcAft>
                      </a:pPr>
                      <a:r>
                        <a:rPr lang="tr-TR" sz="1100" dirty="0">
                          <a:solidFill>
                            <a:srgbClr val="000000"/>
                          </a:solidFill>
                          <a:effectLst/>
                          <a:latin typeface="Calibri" panose="020F0502020204030204" pitchFamily="34" charset="0"/>
                          <a:ea typeface="Calibri" panose="020F0502020204030204" pitchFamily="34" charset="0"/>
                        </a:rPr>
                        <a:t>VATAN YEM İMALAT SANAYİ VE TİCARET LİMİTED</a:t>
                      </a:r>
                      <a:br>
                        <a:rPr lang="tr-TR" sz="1100" dirty="0">
                          <a:solidFill>
                            <a:srgbClr val="000000"/>
                          </a:solidFill>
                          <a:effectLst/>
                          <a:latin typeface="Calibri" panose="020F0502020204030204" pitchFamily="34" charset="0"/>
                          <a:ea typeface="Calibri" panose="020F0502020204030204" pitchFamily="34" charset="0"/>
                        </a:rPr>
                      </a:br>
                      <a:r>
                        <a:rPr lang="tr-TR" sz="1100" dirty="0">
                          <a:solidFill>
                            <a:srgbClr val="000000"/>
                          </a:solidFill>
                          <a:effectLst/>
                          <a:latin typeface="Calibri" panose="020F0502020204030204" pitchFamily="34" charset="0"/>
                          <a:ea typeface="Calibri" panose="020F0502020204030204" pitchFamily="34" charset="0"/>
                        </a:rPr>
                        <a:t>ŞİRKETİ</a:t>
                      </a:r>
                      <a:endParaRPr lang="tr-TR" sz="1100" dirty="0">
                        <a:effectLst/>
                        <a:latin typeface="Calibri" panose="020F0502020204030204" pitchFamily="34" charset="0"/>
                        <a:ea typeface="Calibri" panose="020F0502020204030204" pitchFamily="34" charset="0"/>
                      </a:endParaRPr>
                    </a:p>
                  </a:txBody>
                  <a:tcPr marL="44450" marR="44450" marT="0" marB="0" anchor="b"/>
                </a:tc>
                <a:tc>
                  <a:txBody>
                    <a:bodyPr/>
                    <a:lstStyle/>
                    <a:p>
                      <a:pPr>
                        <a:spcAft>
                          <a:spcPts val="0"/>
                        </a:spcAft>
                      </a:pPr>
                      <a:r>
                        <a:rPr lang="tr-TR" sz="1100">
                          <a:solidFill>
                            <a:srgbClr val="000000"/>
                          </a:solidFill>
                          <a:effectLst/>
                          <a:latin typeface="Calibri" panose="020F0502020204030204" pitchFamily="34" charset="0"/>
                          <a:ea typeface="Calibri" panose="020F0502020204030204" pitchFamily="34" charset="0"/>
                        </a:rPr>
                        <a:t>KARMA YEM</a:t>
                      </a:r>
                      <a:endParaRPr lang="tr-TR" sz="11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tr-TR" sz="1100" dirty="0">
                          <a:solidFill>
                            <a:srgbClr val="000000"/>
                          </a:solidFill>
                          <a:effectLst/>
                          <a:latin typeface="Calibri" panose="020F0502020204030204" pitchFamily="34" charset="0"/>
                          <a:ea typeface="Calibri" panose="020F0502020204030204" pitchFamily="34" charset="0"/>
                        </a:rPr>
                        <a:t>5</a:t>
                      </a:r>
                      <a:endParaRPr lang="tr-TR" sz="1100" dirty="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xmlns="" val="3594396936"/>
                  </a:ext>
                </a:extLst>
              </a:tr>
              <a:tr h="541713">
                <a:tc>
                  <a:txBody>
                    <a:bodyPr/>
                    <a:lstStyle/>
                    <a:p>
                      <a:pPr algn="ctr"/>
                      <a:r>
                        <a:rPr lang="tr-TR" sz="1200" b="1" dirty="0" smtClean="0">
                          <a:latin typeface="Times New Roman" panose="02020603050405020304" pitchFamily="18" charset="0"/>
                          <a:cs typeface="Times New Roman" panose="02020603050405020304" pitchFamily="18" charset="0"/>
                        </a:rPr>
                        <a:t>6</a:t>
                      </a:r>
                      <a:endParaRPr lang="tr-TR" sz="1200" b="1" dirty="0">
                        <a:latin typeface="Times New Roman" panose="02020603050405020304" pitchFamily="18" charset="0"/>
                        <a:cs typeface="Times New Roman" panose="02020603050405020304" pitchFamily="18" charset="0"/>
                      </a:endParaRPr>
                    </a:p>
                  </a:txBody>
                  <a:tcPr/>
                </a:tc>
                <a:tc>
                  <a:txBody>
                    <a:bodyPr/>
                    <a:lstStyle/>
                    <a:p>
                      <a:pPr>
                        <a:spcAft>
                          <a:spcPts val="0"/>
                        </a:spcAft>
                      </a:pPr>
                      <a:r>
                        <a:rPr lang="tr-TR" sz="1100">
                          <a:solidFill>
                            <a:srgbClr val="000000"/>
                          </a:solidFill>
                          <a:effectLst/>
                          <a:latin typeface="Calibri" panose="020F0502020204030204" pitchFamily="34" charset="0"/>
                          <a:ea typeface="Calibri" panose="020F0502020204030204" pitchFamily="34" charset="0"/>
                        </a:rPr>
                        <a:t>BESA YEMCİLİK HAYVANCILIK GIDA MADDELERİ SANAYİ VE TİCARET LİMİTED ŞİRKETİ</a:t>
                      </a:r>
                      <a:endParaRPr lang="tr-TR" sz="1100">
                        <a:effectLst/>
                        <a:latin typeface="Calibri" panose="020F0502020204030204" pitchFamily="34" charset="0"/>
                        <a:ea typeface="Calibri" panose="020F0502020204030204" pitchFamily="34" charset="0"/>
                      </a:endParaRPr>
                    </a:p>
                  </a:txBody>
                  <a:tcPr marL="44450" marR="44450" marT="0" marB="0" anchor="b"/>
                </a:tc>
                <a:tc>
                  <a:txBody>
                    <a:bodyPr/>
                    <a:lstStyle/>
                    <a:p>
                      <a:pPr>
                        <a:spcAft>
                          <a:spcPts val="0"/>
                        </a:spcAft>
                      </a:pPr>
                      <a:r>
                        <a:rPr lang="tr-TR" sz="1100" dirty="0">
                          <a:solidFill>
                            <a:srgbClr val="000000"/>
                          </a:solidFill>
                          <a:effectLst/>
                          <a:latin typeface="Calibri" panose="020F0502020204030204" pitchFamily="34" charset="0"/>
                          <a:ea typeface="Calibri" panose="020F0502020204030204" pitchFamily="34" charset="0"/>
                        </a:rPr>
                        <a:t>KARMA YEM - MISIRLI TAMAMLAYICI YEM - ARPALI TAMAMLAYICI YEM</a:t>
                      </a:r>
                      <a:endParaRPr lang="tr-TR" sz="1100" dirty="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tr-TR" sz="1100" dirty="0">
                          <a:solidFill>
                            <a:srgbClr val="000000"/>
                          </a:solidFill>
                          <a:effectLst/>
                          <a:latin typeface="Calibri" panose="020F0502020204030204" pitchFamily="34" charset="0"/>
                          <a:ea typeface="Calibri" panose="020F0502020204030204" pitchFamily="34" charset="0"/>
                        </a:rPr>
                        <a:t>45</a:t>
                      </a:r>
                      <a:endParaRPr lang="tr-TR" sz="1100" dirty="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xmlns="" val="422634912"/>
                  </a:ext>
                </a:extLst>
              </a:tr>
              <a:tr h="491836">
                <a:tc>
                  <a:txBody>
                    <a:bodyPr/>
                    <a:lstStyle/>
                    <a:p>
                      <a:pPr algn="ctr"/>
                      <a:r>
                        <a:rPr lang="tr-TR" sz="1200" b="1" dirty="0" smtClean="0">
                          <a:latin typeface="Times New Roman" panose="02020603050405020304" pitchFamily="18" charset="0"/>
                          <a:cs typeface="Times New Roman" panose="02020603050405020304" pitchFamily="18" charset="0"/>
                        </a:rPr>
                        <a:t>7</a:t>
                      </a:r>
                      <a:endParaRPr lang="tr-TR" sz="1200" b="1" dirty="0">
                        <a:latin typeface="Times New Roman" panose="02020603050405020304" pitchFamily="18" charset="0"/>
                        <a:cs typeface="Times New Roman" panose="02020603050405020304" pitchFamily="18" charset="0"/>
                      </a:endParaRPr>
                    </a:p>
                  </a:txBody>
                  <a:tcPr/>
                </a:tc>
                <a:tc>
                  <a:txBody>
                    <a:bodyPr/>
                    <a:lstStyle/>
                    <a:p>
                      <a:pPr>
                        <a:spcAft>
                          <a:spcPts val="0"/>
                        </a:spcAft>
                      </a:pPr>
                      <a:r>
                        <a:rPr lang="tr-TR" sz="1100" dirty="0">
                          <a:solidFill>
                            <a:srgbClr val="000000"/>
                          </a:solidFill>
                          <a:effectLst/>
                          <a:latin typeface="Calibri" panose="020F0502020204030204" pitchFamily="34" charset="0"/>
                          <a:ea typeface="Calibri" panose="020F0502020204030204" pitchFamily="34" charset="0"/>
                        </a:rPr>
                        <a:t>KOKULU ARILAR PEKMEZ,GIDA VE NAKLİYATÇILIK</a:t>
                      </a:r>
                      <a:br>
                        <a:rPr lang="tr-TR" sz="1100" dirty="0">
                          <a:solidFill>
                            <a:srgbClr val="000000"/>
                          </a:solidFill>
                          <a:effectLst/>
                          <a:latin typeface="Calibri" panose="020F0502020204030204" pitchFamily="34" charset="0"/>
                          <a:ea typeface="Calibri" panose="020F0502020204030204" pitchFamily="34" charset="0"/>
                        </a:rPr>
                      </a:br>
                      <a:r>
                        <a:rPr lang="tr-TR" sz="1100" dirty="0">
                          <a:solidFill>
                            <a:srgbClr val="000000"/>
                          </a:solidFill>
                          <a:effectLst/>
                          <a:latin typeface="Calibri" panose="020F0502020204030204" pitchFamily="34" charset="0"/>
                          <a:ea typeface="Calibri" panose="020F0502020204030204" pitchFamily="34" charset="0"/>
                        </a:rPr>
                        <a:t>SANAYİ TİCARET LİMİTED ŞİRKETİ</a:t>
                      </a:r>
                      <a:endParaRPr lang="tr-TR" sz="1100" dirty="0">
                        <a:effectLst/>
                        <a:latin typeface="Calibri" panose="020F0502020204030204" pitchFamily="34" charset="0"/>
                        <a:ea typeface="Calibri" panose="020F0502020204030204" pitchFamily="34" charset="0"/>
                      </a:endParaRPr>
                    </a:p>
                  </a:txBody>
                  <a:tcPr marL="44450" marR="44450" marT="0" marB="0" anchor="b"/>
                </a:tc>
                <a:tc>
                  <a:txBody>
                    <a:bodyPr/>
                    <a:lstStyle/>
                    <a:p>
                      <a:pPr>
                        <a:spcAft>
                          <a:spcPts val="0"/>
                        </a:spcAft>
                      </a:pPr>
                      <a:r>
                        <a:rPr lang="tr-TR" sz="1100" dirty="0">
                          <a:solidFill>
                            <a:srgbClr val="000000"/>
                          </a:solidFill>
                          <a:effectLst/>
                          <a:latin typeface="Calibri" panose="020F0502020204030204" pitchFamily="34" charset="0"/>
                          <a:ea typeface="Calibri" panose="020F0502020204030204" pitchFamily="34" charset="0"/>
                        </a:rPr>
                        <a:t>PEKMEZ, GÜL REÇELİ, İNCİR REÇELİ</a:t>
                      </a:r>
                      <a:endParaRPr lang="tr-TR" sz="1100" dirty="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tr-TR" sz="1100" dirty="0">
                          <a:solidFill>
                            <a:srgbClr val="000000"/>
                          </a:solidFill>
                          <a:effectLst/>
                          <a:latin typeface="Calibri" panose="020F0502020204030204" pitchFamily="34" charset="0"/>
                          <a:ea typeface="Calibri" panose="020F0502020204030204" pitchFamily="34" charset="0"/>
                        </a:rPr>
                        <a:t>4</a:t>
                      </a:r>
                      <a:endParaRPr lang="tr-TR" sz="1100" dirty="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xmlns="" val="2698891950"/>
                  </a:ext>
                </a:extLst>
              </a:tr>
              <a:tr h="491836">
                <a:tc>
                  <a:txBody>
                    <a:bodyPr/>
                    <a:lstStyle/>
                    <a:p>
                      <a:pPr algn="ctr"/>
                      <a:r>
                        <a:rPr lang="tr-TR" sz="1200" b="1" dirty="0" smtClean="0">
                          <a:latin typeface="Times New Roman" panose="02020603050405020304" pitchFamily="18" charset="0"/>
                          <a:cs typeface="Times New Roman" panose="02020603050405020304" pitchFamily="18" charset="0"/>
                        </a:rPr>
                        <a:t>8</a:t>
                      </a:r>
                      <a:endParaRPr lang="tr-TR" sz="1200" b="1" dirty="0">
                        <a:latin typeface="Times New Roman" panose="02020603050405020304" pitchFamily="18" charset="0"/>
                        <a:cs typeface="Times New Roman" panose="02020603050405020304" pitchFamily="18" charset="0"/>
                      </a:endParaRPr>
                    </a:p>
                  </a:txBody>
                  <a:tcPr/>
                </a:tc>
                <a:tc>
                  <a:txBody>
                    <a:bodyPr/>
                    <a:lstStyle/>
                    <a:p>
                      <a:pPr>
                        <a:spcAft>
                          <a:spcPts val="0"/>
                        </a:spcAft>
                      </a:pPr>
                      <a:r>
                        <a:rPr lang="tr-TR" sz="1100" dirty="0" smtClean="0">
                          <a:effectLst/>
                          <a:latin typeface="Calibri" panose="020F0502020204030204" pitchFamily="34" charset="0"/>
                          <a:ea typeface="Calibri" panose="020F0502020204030204" pitchFamily="34" charset="0"/>
                        </a:rPr>
                        <a:t>VATAN YEM İMALAT SANAYİ VE TİCARET LİMİTED</a:t>
                      </a:r>
                    </a:p>
                    <a:p>
                      <a:pPr>
                        <a:spcAft>
                          <a:spcPts val="0"/>
                        </a:spcAft>
                      </a:pPr>
                      <a:r>
                        <a:rPr lang="tr-TR" sz="1100" dirty="0" smtClean="0">
                          <a:effectLst/>
                          <a:latin typeface="Calibri" panose="020F0502020204030204" pitchFamily="34" charset="0"/>
                          <a:ea typeface="Calibri" panose="020F0502020204030204" pitchFamily="34" charset="0"/>
                        </a:rPr>
                        <a:t>ŞİRKETİ</a:t>
                      </a:r>
                    </a:p>
                    <a:p>
                      <a:pPr>
                        <a:spcAft>
                          <a:spcPts val="0"/>
                        </a:spcAft>
                      </a:pPr>
                      <a:endParaRPr lang="tr-TR" sz="1100" dirty="0">
                        <a:effectLst/>
                        <a:latin typeface="Calibri" panose="020F0502020204030204" pitchFamily="34" charset="0"/>
                        <a:ea typeface="Calibri" panose="020F0502020204030204" pitchFamily="34" charset="0"/>
                      </a:endParaRPr>
                    </a:p>
                  </a:txBody>
                  <a:tcPr marL="44450" marR="44450" marT="0" marB="0" anchor="b"/>
                </a:tc>
                <a:tc>
                  <a:txBody>
                    <a:bodyPr/>
                    <a:lstStyle/>
                    <a:p>
                      <a:pPr>
                        <a:spcAft>
                          <a:spcPts val="0"/>
                        </a:spcAft>
                      </a:pPr>
                      <a:r>
                        <a:rPr lang="tr-TR" sz="1100" dirty="0" smtClean="0">
                          <a:effectLst/>
                          <a:latin typeface="Calibri" panose="020F0502020204030204" pitchFamily="34" charset="0"/>
                          <a:ea typeface="Calibri" panose="020F0502020204030204" pitchFamily="34" charset="0"/>
                        </a:rPr>
                        <a:t>KARMA YEM</a:t>
                      </a:r>
                      <a:endParaRPr lang="tr-TR" sz="1100" dirty="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tr-TR" sz="1100" dirty="0" smtClean="0">
                          <a:effectLst/>
                          <a:latin typeface="Calibri" panose="020F0502020204030204" pitchFamily="34" charset="0"/>
                          <a:ea typeface="Calibri" panose="020F0502020204030204" pitchFamily="34" charset="0"/>
                        </a:rPr>
                        <a:t>5</a:t>
                      </a:r>
                      <a:endParaRPr lang="tr-TR" sz="1100" dirty="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xmlns="" val="212324815"/>
                  </a:ext>
                </a:extLst>
              </a:tr>
            </a:tbl>
          </a:graphicData>
        </a:graphic>
      </p:graphicFrame>
    </p:spTree>
    <p:extLst>
      <p:ext uri="{BB962C8B-B14F-4D97-AF65-F5344CB8AC3E}">
        <p14:creationId xmlns:p14="http://schemas.microsoft.com/office/powerpoint/2010/main" val="2273730976"/>
      </p:ext>
    </p:extLst>
  </p:cSld>
  <p:clrMapOvr>
    <a:masterClrMapping/>
  </p:clrMapOvr>
</p:sld>
</file>

<file path=ppt/theme/theme1.xml><?xml version="1.0" encoding="utf-8"?>
<a:theme xmlns:a="http://schemas.openxmlformats.org/drawingml/2006/main" name="Crop">
  <a:themeElements>
    <a:clrScheme name="Özel 1">
      <a:dk1>
        <a:sysClr val="windowText" lastClr="000000"/>
      </a:dk1>
      <a:lt1>
        <a:srgbClr val="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Kırpma</Template>
  <TotalTime>4325</TotalTime>
  <Words>1400</Words>
  <Application>Microsoft Office PowerPoint</Application>
  <PresentationFormat>Geniş ekran</PresentationFormat>
  <Paragraphs>832</Paragraphs>
  <Slides>24</Slides>
  <Notes>2</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24</vt:i4>
      </vt:variant>
    </vt:vector>
  </HeadingPairs>
  <TitlesOfParts>
    <vt:vector size="34" baseType="lpstr">
      <vt:lpstr>Agency FB</vt:lpstr>
      <vt:lpstr>Angsana New</vt:lpstr>
      <vt:lpstr>Arial</vt:lpstr>
      <vt:lpstr>Calibri</vt:lpstr>
      <vt:lpstr>Constantia</vt:lpstr>
      <vt:lpstr>Franklin Gothic Book</vt:lpstr>
      <vt:lpstr>Times New Roman</vt:lpstr>
      <vt:lpstr>Wingdings</vt:lpstr>
      <vt:lpstr>Wingdings 2</vt:lpstr>
      <vt:lpstr>Crop</vt:lpstr>
      <vt:lpstr>PowerPoint Sunusu</vt:lpstr>
      <vt:lpstr>Türkiye Odalar ve Borsalar Birliği tarafından 100.000 TL Eğitim Yardımı yapılması kararına istinaden yoksul ve muhtaç öğrencilere  dağıtılmak üzere 500 adet kırtasiye çeki verilmesi ve 2022/2023 Yılı Eğitim ve Öğretim yılını kutlamak için  İlçe Milli Eğitim Müdürü İradet Genç’e Yönetim Kurulu Başkanımız ve Genel Sekreterimiz ziyarette bulundu.09/09/2022</vt:lpstr>
      <vt:lpstr>PowerPoint Sunusu</vt:lpstr>
      <vt:lpstr>          Konya Bölgesi İl/İlçe Oda/Borsa Müşterek Meclis Toplantısı Gerçekleştirildi Toplantıya Meclis Başkanımız ,Yönetim Kurulu Başkanımız ve Meclis Üyelerimiz katıldı. 27/09/2022                                 </vt:lpstr>
      <vt:lpstr>Türkiye Odalar ve Borsalar Birliği (TOBB) Başkanı M. Rifat Hisarcıklıoğlu, Konya Ticaret Odası, Konya Sanayi Odası ve Konya Ticaret Borsası’nın ortaklaşa düzenlediği müşterek meclis toplantısına katıldı. Toplantıya Yönetim Kurulu Başkanımız Mahmut Özkoç, Meclis Başkanımız Enver Bozkurt, Meclis Üyelerimiz ve Genel Sekreterimiz Murat Karpuzcu katıldı.</vt:lpstr>
      <vt:lpstr>Yönetim Kurulu Başkanımız Mahmut ÖZKOÇ, 30.09.2022 tarihinde 2022 Yılı Organ Seçimleri hakkında bilgilendirmede bulundu,4 Yıllık çalışmalarının değerlendirmesini yapan Başkanımız merak edilen tüm soruları cevapladı.</vt:lpstr>
      <vt:lpstr>2022 /EYLÜL AYI ODAMIZ TARAFINDAN VERİLEN KAPASİTE RAPOR İSTATİSTİĞİ</vt:lpstr>
      <vt:lpstr>PowerPoint Sunusu</vt:lpstr>
      <vt:lpstr>2022/EYLÜL AYINDA KAPASİTE RAPORU VERİLEN ÜYELERİMİZ</vt:lpstr>
      <vt:lpstr>2022 /EYLÜL AYINDA ODAMIZ TARAFINDAN VERİLEN YERLİ MALI BELGE İSTATİSTİĞİ</vt:lpstr>
      <vt:lpstr>2022/EYLÜL AYI İŞ MAKİNESİ TESCİL İSTATİSTİĞİ</vt:lpstr>
      <vt:lpstr>2022/EYLÜL AYI EKSPERTİZ RAPOR İSTATİSTİĞİ</vt:lpstr>
      <vt:lpstr>2022/EYLÜL AYINDA KAYIT OLAN ÜYELERİMİZ</vt:lpstr>
      <vt:lpstr>PowerPoint Sunusu</vt:lpstr>
      <vt:lpstr>2022/EYLÜL AYI ODAMIZA KAYIT YAPTIRAN ÜYE İSTATİSTİĞİMİZ</vt:lpstr>
      <vt:lpstr>2022/EYLÜL AYINDA TERK OLAN ÜYELERİMİZ</vt:lpstr>
      <vt:lpstr>2022/EYLÜL TERK OLAN ÜYE İSTATİSĞİMİZ</vt:lpstr>
      <vt:lpstr>PowerPoint Sunusu</vt:lpstr>
      <vt:lpstr>2022/EYLÜL AYI KAYIT VE TERKİN İSTATİSTİĞİ</vt:lpstr>
      <vt:lpstr>YILLAR İTİBARİYLE EYLÜL AYI KAYIT İSTATİSTİĞİ</vt:lpstr>
      <vt:lpstr>YILLAR İTİBARİYLE EYLÜL AYI TERKİN İSTATİSTİĞİ</vt:lpstr>
      <vt:lpstr>YILLAR İTİBARİYLE KURULAN ŞİRKET İSTATİSTİĞİ</vt:lpstr>
      <vt:lpstr>PowerPoint Sunusu</vt:lpstr>
      <vt:lpstr>PowerPoint Sunusu</vt:lpstr>
    </vt:vector>
  </TitlesOfParts>
  <Company>NouS/TncTR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Pc</dc:creator>
  <cp:lastModifiedBy>Pc</cp:lastModifiedBy>
  <cp:revision>569</cp:revision>
  <cp:lastPrinted>2022-07-26T16:15:52Z</cp:lastPrinted>
  <dcterms:created xsi:type="dcterms:W3CDTF">2021-01-25T11:45:43Z</dcterms:created>
  <dcterms:modified xsi:type="dcterms:W3CDTF">2023-08-18T08:12:19Z</dcterms:modified>
</cp:coreProperties>
</file>