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6"/>
  </p:notesMasterIdLst>
  <p:sldIdLst>
    <p:sldId id="256" r:id="rId2"/>
    <p:sldId id="345" r:id="rId3"/>
    <p:sldId id="346" r:id="rId4"/>
    <p:sldId id="348" r:id="rId5"/>
    <p:sldId id="281" r:id="rId6"/>
    <p:sldId id="283" r:id="rId7"/>
    <p:sldId id="282" r:id="rId8"/>
    <p:sldId id="344" r:id="rId9"/>
    <p:sldId id="285" r:id="rId10"/>
    <p:sldId id="287" r:id="rId11"/>
    <p:sldId id="289" r:id="rId12"/>
    <p:sldId id="291" r:id="rId13"/>
    <p:sldId id="338" r:id="rId14"/>
    <p:sldId id="347" r:id="rId15"/>
    <p:sldId id="292" r:id="rId16"/>
    <p:sldId id="293" r:id="rId17"/>
    <p:sldId id="295" r:id="rId18"/>
    <p:sldId id="286" r:id="rId19"/>
    <p:sldId id="296" r:id="rId20"/>
    <p:sldId id="297" r:id="rId21"/>
    <p:sldId id="308" r:id="rId22"/>
    <p:sldId id="298" r:id="rId23"/>
    <p:sldId id="261" r:id="rId24"/>
    <p:sldId id="260" r:id="rId25"/>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4660"/>
  </p:normalViewPr>
  <p:slideViewPr>
    <p:cSldViewPr snapToGrid="0">
      <p:cViewPr varScale="1">
        <p:scale>
          <a:sx n="116" d="100"/>
          <a:sy n="116" d="100"/>
        </p:scale>
        <p:origin x="10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ZGE\Desktop\FAAL&#304;YET%20RAPOR%20&#199;ALI&#350;MAS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ZGE\Desktop\FAAL&#304;YET%20RAPOR%20&#199;ALI&#350;MASI.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OZGE\Desktop\FAAL&#304;YET%20RAPOR%20&#199;ALI&#350;MASI.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ZGE\Desktop\FAAL&#304;YET%20RAPOR%20&#199;ALI&#350;MASI.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ZGE\Desktop\FAAL&#304;YET%20RAPOR%20&#199;ALI&#350;MASI.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tr-TR" sz="1800" dirty="0">
                <a:solidFill>
                  <a:srgbClr val="FF0000"/>
                </a:solidFill>
                <a:latin typeface="Calibri" panose="020F0502020204030204" pitchFamily="34" charset="0"/>
                <a:cs typeface="Calibri" panose="020F0502020204030204" pitchFamily="34" charset="0"/>
              </a:rPr>
              <a:t>AYLAR İTİBARİYE VERİLEN KAPASİTE RAPOR SAYILARI </a:t>
            </a:r>
          </a:p>
          <a:p>
            <a:pPr>
              <a:defRPr sz="1200"/>
            </a:pPr>
            <a:endParaRPr lang="tr-TR" sz="1200" dirty="0"/>
          </a:p>
        </c:rich>
      </c:tx>
      <c:layout/>
      <c:overlay val="0"/>
    </c:title>
    <c:autoTitleDeleted val="0"/>
    <c:plotArea>
      <c:layout>
        <c:manualLayout>
          <c:layoutTarget val="inner"/>
          <c:xMode val="edge"/>
          <c:yMode val="edge"/>
          <c:x val="5.7905074365704287E-2"/>
          <c:y val="0.2426042578011082"/>
          <c:w val="0.9115393700787402"/>
          <c:h val="0.53614537766112569"/>
        </c:manualLayout>
      </c:layout>
      <c:barChart>
        <c:barDir val="col"/>
        <c:grouping val="clustered"/>
        <c:varyColors val="0"/>
        <c:ser>
          <c:idx val="0"/>
          <c:order val="0"/>
          <c:tx>
            <c:strRef>
              <c:f>KAP.RAP.SAY.!$B$3</c:f>
              <c:strCache>
                <c:ptCount val="1"/>
                <c:pt idx="0">
                  <c:v>ADET</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KAP.RAP.SAY.!$A$4:$A$16</c:f>
              <c:strCache>
                <c:ptCount val="13"/>
                <c:pt idx="0">
                  <c:v>OCAK</c:v>
                </c:pt>
                <c:pt idx="1">
                  <c:v>ŞUBAT</c:v>
                </c:pt>
                <c:pt idx="2">
                  <c:v>MART </c:v>
                </c:pt>
                <c:pt idx="3">
                  <c:v>NİSAN</c:v>
                </c:pt>
                <c:pt idx="4">
                  <c:v>MAYIS</c:v>
                </c:pt>
                <c:pt idx="5">
                  <c:v>HAZİRAN</c:v>
                </c:pt>
                <c:pt idx="6">
                  <c:v>TEMMUZ </c:v>
                </c:pt>
                <c:pt idx="7">
                  <c:v>AĞUSTOS </c:v>
                </c:pt>
                <c:pt idx="8">
                  <c:v>EYLÜL</c:v>
                </c:pt>
                <c:pt idx="9">
                  <c:v>EKİM</c:v>
                </c:pt>
                <c:pt idx="10">
                  <c:v>KASIM</c:v>
                </c:pt>
                <c:pt idx="11">
                  <c:v>ARALIK</c:v>
                </c:pt>
                <c:pt idx="12">
                  <c:v>TOPLAM</c:v>
                </c:pt>
              </c:strCache>
            </c:strRef>
          </c:cat>
          <c:val>
            <c:numRef>
              <c:f>KAP.RAP.SAY.!$B$4:$B$16</c:f>
              <c:numCache>
                <c:formatCode>General</c:formatCode>
                <c:ptCount val="13"/>
                <c:pt idx="0">
                  <c:v>8</c:v>
                </c:pt>
                <c:pt idx="1">
                  <c:v>4</c:v>
                </c:pt>
                <c:pt idx="2">
                  <c:v>6</c:v>
                </c:pt>
                <c:pt idx="3">
                  <c:v>16</c:v>
                </c:pt>
                <c:pt idx="4">
                  <c:v>15</c:v>
                </c:pt>
                <c:pt idx="5">
                  <c:v>9</c:v>
                </c:pt>
                <c:pt idx="12">
                  <c:v>58</c:v>
                </c:pt>
              </c:numCache>
            </c:numRef>
          </c:val>
          <c:extLst xmlns:c16r2="http://schemas.microsoft.com/office/drawing/2015/06/chart">
            <c:ext xmlns:c16="http://schemas.microsoft.com/office/drawing/2014/chart" uri="{C3380CC4-5D6E-409C-BE32-E72D297353CC}">
              <c16:uniqueId val="{00000000-79EF-43D6-BD66-E77F449DA422}"/>
            </c:ext>
          </c:extLst>
        </c:ser>
        <c:dLbls>
          <c:showLegendKey val="0"/>
          <c:showVal val="0"/>
          <c:showCatName val="0"/>
          <c:showSerName val="0"/>
          <c:showPercent val="0"/>
          <c:showBubbleSize val="0"/>
        </c:dLbls>
        <c:gapWidth val="150"/>
        <c:axId val="1373582288"/>
        <c:axId val="1373569232"/>
      </c:barChart>
      <c:catAx>
        <c:axId val="1373582288"/>
        <c:scaling>
          <c:orientation val="minMax"/>
        </c:scaling>
        <c:delete val="0"/>
        <c:axPos val="b"/>
        <c:numFmt formatCode="General" sourceLinked="0"/>
        <c:majorTickMark val="out"/>
        <c:minorTickMark val="none"/>
        <c:tickLblPos val="nextTo"/>
        <c:crossAx val="1373569232"/>
        <c:crosses val="autoZero"/>
        <c:auto val="1"/>
        <c:lblAlgn val="ctr"/>
        <c:lblOffset val="100"/>
        <c:noMultiLvlLbl val="0"/>
      </c:catAx>
      <c:valAx>
        <c:axId val="1373569232"/>
        <c:scaling>
          <c:orientation val="minMax"/>
        </c:scaling>
        <c:delete val="0"/>
        <c:axPos val="l"/>
        <c:majorGridlines/>
        <c:numFmt formatCode="General" sourceLinked="1"/>
        <c:majorTickMark val="out"/>
        <c:minorTickMark val="none"/>
        <c:tickLblPos val="nextTo"/>
        <c:crossAx val="137358228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'AYLIK KAYIT TERKİN'!$A$2:$A$3</c:f>
              <c:strCache>
                <c:ptCount val="2"/>
                <c:pt idx="0">
                  <c:v>KAYIT</c:v>
                </c:pt>
                <c:pt idx="1">
                  <c:v>TERKİN</c:v>
                </c:pt>
              </c:strCache>
            </c:strRef>
          </c:cat>
          <c:val>
            <c:numRef>
              <c:f>'AYLIK KAYIT TERKİN'!$B$2:$B$3</c:f>
              <c:numCache>
                <c:formatCode>General</c:formatCode>
                <c:ptCount val="2"/>
                <c:pt idx="0">
                  <c:v>21</c:v>
                </c:pt>
                <c:pt idx="1">
                  <c:v>9</c:v>
                </c:pt>
              </c:numCache>
            </c:numRef>
          </c:val>
          <c:extLst xmlns:c16r2="http://schemas.microsoft.com/office/drawing/2015/06/chart">
            <c:ext xmlns:c16="http://schemas.microsoft.com/office/drawing/2014/chart" uri="{C3380CC4-5D6E-409C-BE32-E72D297353CC}">
              <c16:uniqueId val="{00000000-8BA9-4370-AF57-776FAF2E5C5A}"/>
            </c:ext>
          </c:extLst>
        </c:ser>
        <c:dLbls>
          <c:showLegendKey val="0"/>
          <c:showVal val="0"/>
          <c:showCatName val="0"/>
          <c:showSerName val="0"/>
          <c:showPercent val="0"/>
          <c:showBubbleSize val="0"/>
        </c:dLbls>
        <c:gapWidth val="150"/>
        <c:axId val="1373576848"/>
        <c:axId val="1373579024"/>
      </c:barChart>
      <c:catAx>
        <c:axId val="1373576848"/>
        <c:scaling>
          <c:orientation val="minMax"/>
        </c:scaling>
        <c:delete val="0"/>
        <c:axPos val="b"/>
        <c:numFmt formatCode="General" sourceLinked="0"/>
        <c:majorTickMark val="out"/>
        <c:minorTickMark val="none"/>
        <c:tickLblPos val="nextTo"/>
        <c:crossAx val="1373579024"/>
        <c:crosses val="autoZero"/>
        <c:auto val="1"/>
        <c:lblAlgn val="ctr"/>
        <c:lblOffset val="100"/>
        <c:noMultiLvlLbl val="0"/>
      </c:catAx>
      <c:valAx>
        <c:axId val="1373579024"/>
        <c:scaling>
          <c:orientation val="minMax"/>
        </c:scaling>
        <c:delete val="0"/>
        <c:axPos val="l"/>
        <c:majorGridlines/>
        <c:numFmt formatCode="General" sourceLinked="1"/>
        <c:majorTickMark val="out"/>
        <c:minorTickMark val="none"/>
        <c:tickLblPos val="nextTo"/>
        <c:crossAx val="13735768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'YIL İTİBARİYLE KAYIT TERKİNLER'!$A$2:$A$3</c:f>
              <c:strCache>
                <c:ptCount val="2"/>
                <c:pt idx="0">
                  <c:v>2021/HAZİRAN</c:v>
                </c:pt>
                <c:pt idx="1">
                  <c:v>2022/HAZİRAN</c:v>
                </c:pt>
              </c:strCache>
            </c:strRef>
          </c:cat>
          <c:val>
            <c:numRef>
              <c:f>'YIL İTİBARİYLE KAYIT TERKİNLER'!$B$2:$B$3</c:f>
              <c:numCache>
                <c:formatCode>General</c:formatCode>
                <c:ptCount val="2"/>
                <c:pt idx="0">
                  <c:v>22</c:v>
                </c:pt>
                <c:pt idx="1">
                  <c:v>21</c:v>
                </c:pt>
              </c:numCache>
            </c:numRef>
          </c:val>
          <c:extLst xmlns:c16r2="http://schemas.microsoft.com/office/drawing/2015/06/chart">
            <c:ext xmlns:c16="http://schemas.microsoft.com/office/drawing/2014/chart" uri="{C3380CC4-5D6E-409C-BE32-E72D297353CC}">
              <c16:uniqueId val="{00000000-096B-4FB3-9256-6D559C02F0C5}"/>
            </c:ext>
          </c:extLst>
        </c:ser>
        <c:dLbls>
          <c:dLblPos val="outEnd"/>
          <c:showLegendKey val="0"/>
          <c:showVal val="1"/>
          <c:showCatName val="0"/>
          <c:showSerName val="0"/>
          <c:showPercent val="0"/>
          <c:showBubbleSize val="0"/>
        </c:dLbls>
        <c:gapWidth val="219"/>
        <c:overlap val="-27"/>
        <c:axId val="1373572496"/>
        <c:axId val="1373574128"/>
      </c:barChart>
      <c:catAx>
        <c:axId val="137357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373574128"/>
        <c:crosses val="autoZero"/>
        <c:auto val="1"/>
        <c:lblAlgn val="ctr"/>
        <c:lblOffset val="100"/>
        <c:noMultiLvlLbl val="0"/>
      </c:catAx>
      <c:valAx>
        <c:axId val="1373574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37357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tr-T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'YIL İTİBARİYLE KAYIT TERKİNLER'!$L$2:$L$3</c:f>
              <c:strCache>
                <c:ptCount val="2"/>
                <c:pt idx="0">
                  <c:v>2021/HAZİRAN</c:v>
                </c:pt>
                <c:pt idx="1">
                  <c:v>2022/HAZİRAN</c:v>
                </c:pt>
              </c:strCache>
            </c:strRef>
          </c:cat>
          <c:val>
            <c:numRef>
              <c:f>'YIL İTİBARİYLE KAYIT TERKİNLER'!$M$2:$M$3</c:f>
              <c:numCache>
                <c:formatCode>General</c:formatCode>
                <c:ptCount val="2"/>
                <c:pt idx="0">
                  <c:v>5</c:v>
                </c:pt>
                <c:pt idx="1">
                  <c:v>9</c:v>
                </c:pt>
              </c:numCache>
            </c:numRef>
          </c:val>
          <c:extLst xmlns:c16r2="http://schemas.microsoft.com/office/drawing/2015/06/chart">
            <c:ext xmlns:c16="http://schemas.microsoft.com/office/drawing/2014/chart" uri="{C3380CC4-5D6E-409C-BE32-E72D297353CC}">
              <c16:uniqueId val="{00000000-A7D1-40CB-8744-701D9EB7CA37}"/>
            </c:ext>
          </c:extLst>
        </c:ser>
        <c:dLbls>
          <c:dLblPos val="inEnd"/>
          <c:showLegendKey val="0"/>
          <c:showVal val="1"/>
          <c:showCatName val="0"/>
          <c:showSerName val="0"/>
          <c:showPercent val="0"/>
          <c:showBubbleSize val="0"/>
        </c:dLbls>
        <c:gapWidth val="100"/>
        <c:overlap val="-24"/>
        <c:axId val="1373576304"/>
        <c:axId val="1373569776"/>
      </c:barChart>
      <c:catAx>
        <c:axId val="13735763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1373569776"/>
        <c:crosses val="autoZero"/>
        <c:auto val="1"/>
        <c:lblAlgn val="ctr"/>
        <c:lblOffset val="100"/>
        <c:noMultiLvlLbl val="0"/>
      </c:catAx>
      <c:valAx>
        <c:axId val="137356977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1373576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5E38-475C-B17A-8A51B27C2023}"/>
              </c:ext>
            </c:extLst>
          </c:dPt>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2-5E38-475C-B17A-8A51B27C202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'KURULAN ŞİRKET SAYISI'!$C$2:$C$3</c:f>
              <c:strCache>
                <c:ptCount val="2"/>
                <c:pt idx="0">
                  <c:v>2021/HAZİRAN</c:v>
                </c:pt>
                <c:pt idx="1">
                  <c:v>2022/HAZİRAN</c:v>
                </c:pt>
              </c:strCache>
            </c:strRef>
          </c:cat>
          <c:val>
            <c:numRef>
              <c:f>'KURULAN ŞİRKET SAYISI'!$D$2:$D$3</c:f>
              <c:numCache>
                <c:formatCode>General</c:formatCode>
                <c:ptCount val="2"/>
                <c:pt idx="0">
                  <c:v>18</c:v>
                </c:pt>
                <c:pt idx="1">
                  <c:v>16</c:v>
                </c:pt>
              </c:numCache>
            </c:numRef>
          </c:val>
          <c:extLst xmlns:c16r2="http://schemas.microsoft.com/office/drawing/2015/06/chart">
            <c:ext xmlns:c16="http://schemas.microsoft.com/office/drawing/2014/chart" uri="{C3380CC4-5D6E-409C-BE32-E72D297353CC}">
              <c16:uniqueId val="{00000000-5E38-475C-B17A-8A51B27C2023}"/>
            </c:ext>
          </c:extLst>
        </c:ser>
        <c:dLbls>
          <c:dLblPos val="outEnd"/>
          <c:showLegendKey val="0"/>
          <c:showVal val="1"/>
          <c:showCatName val="0"/>
          <c:showSerName val="0"/>
          <c:showPercent val="0"/>
          <c:showBubbleSize val="0"/>
        </c:dLbls>
        <c:gapWidth val="219"/>
        <c:overlap val="-27"/>
        <c:axId val="1373581200"/>
        <c:axId val="1373570320"/>
      </c:barChart>
      <c:catAx>
        <c:axId val="137358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373570320"/>
        <c:crosses val="autoZero"/>
        <c:auto val="1"/>
        <c:lblAlgn val="ctr"/>
        <c:lblOffset val="100"/>
        <c:noMultiLvlLbl val="0"/>
      </c:catAx>
      <c:valAx>
        <c:axId val="13735703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373581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FA63A23-151F-4957-BF8F-D1F169461515}" type="datetimeFigureOut">
              <a:rPr lang="tr-TR" smtClean="0"/>
              <a:t>17.08.2023</a:t>
            </a:fld>
            <a:endParaRPr lang="tr-TR" dirty="0"/>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C48B3B-8533-4B85-AD1E-CE7DB7C6212B}" type="slidenum">
              <a:rPr lang="tr-TR" smtClean="0"/>
              <a:t>‹#›</a:t>
            </a:fld>
            <a:endParaRPr lang="tr-TR" dirty="0"/>
          </a:p>
        </p:txBody>
      </p:sp>
    </p:spTree>
    <p:extLst>
      <p:ext uri="{BB962C8B-B14F-4D97-AF65-F5344CB8AC3E}">
        <p14:creationId xmlns:p14="http://schemas.microsoft.com/office/powerpoint/2010/main" val="262554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AC48B3B-8533-4B85-AD1E-CE7DB7C6212B}" type="slidenum">
              <a:rPr lang="tr-TR" smtClean="0"/>
              <a:t>12</a:t>
            </a:fld>
            <a:endParaRPr lang="tr-TR" dirty="0"/>
          </a:p>
        </p:txBody>
      </p:sp>
    </p:spTree>
    <p:extLst>
      <p:ext uri="{BB962C8B-B14F-4D97-AF65-F5344CB8AC3E}">
        <p14:creationId xmlns:p14="http://schemas.microsoft.com/office/powerpoint/2010/main" val="389430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AC48B3B-8533-4B85-AD1E-CE7DB7C6212B}" type="slidenum">
              <a:rPr lang="tr-TR" smtClean="0"/>
              <a:t>16</a:t>
            </a:fld>
            <a:endParaRPr lang="tr-TR" dirty="0"/>
          </a:p>
        </p:txBody>
      </p:sp>
    </p:spTree>
    <p:extLst>
      <p:ext uri="{BB962C8B-B14F-4D97-AF65-F5344CB8AC3E}">
        <p14:creationId xmlns:p14="http://schemas.microsoft.com/office/powerpoint/2010/main" val="40697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C6A1827-98BE-43D2-974B-BAD51FD478A4}" type="datetimeFigureOut">
              <a:rPr lang="tr-TR" smtClean="0"/>
              <a:t>17.08.2023</a:t>
            </a:fld>
            <a:endParaRPr lang="tr-TR"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D4E50A2-9332-4828-8E5A-E63AE6829FEA}" type="slidenum">
              <a:rPr lang="tr-TR" smtClean="0"/>
              <a:t>‹#›</a:t>
            </a:fld>
            <a:endParaRPr lang="tr-TR"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973159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6A1827-98BE-43D2-974B-BAD51FD478A4}" type="datetimeFigureOut">
              <a:rPr lang="tr-TR" smtClean="0"/>
              <a:t>17.08.2023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90125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6A1827-98BE-43D2-974B-BAD51FD478A4}" type="datetimeFigureOut">
              <a:rPr lang="tr-TR" smtClean="0"/>
              <a:t>17.08.2023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6644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6A1827-98BE-43D2-974B-BAD51FD478A4}" type="datetimeFigureOut">
              <a:rPr lang="tr-TR" smtClean="0"/>
              <a:t>17.08.2023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380432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C6A1827-98BE-43D2-974B-BAD51FD478A4}" type="datetimeFigureOut">
              <a:rPr lang="tr-TR" smtClean="0"/>
              <a:t>17.08.2023</a:t>
            </a:fld>
            <a:endParaRPr lang="tr-TR"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D4E50A2-9332-4828-8E5A-E63AE6829FEA}" type="slidenum">
              <a:rPr lang="tr-TR" smtClean="0"/>
              <a:t>‹#›</a:t>
            </a:fld>
            <a:endParaRPr lang="tr-TR"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67878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C6A1827-98BE-43D2-974B-BAD51FD478A4}" type="datetimeFigureOut">
              <a:rPr lang="tr-TR" smtClean="0"/>
              <a:t>17.08.2023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135997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C6A1827-98BE-43D2-974B-BAD51FD478A4}" type="datetimeFigureOut">
              <a:rPr lang="tr-TR" smtClean="0"/>
              <a:t>17.08.2023</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176512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C6A1827-98BE-43D2-974B-BAD51FD478A4}" type="datetimeFigureOut">
              <a:rPr lang="tr-TR" smtClean="0"/>
              <a:t>17.08.2023</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324136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A1827-98BE-43D2-974B-BAD51FD478A4}" type="datetimeFigureOut">
              <a:rPr lang="tr-TR" smtClean="0"/>
              <a:t>17.08.2023</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62634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C6A1827-98BE-43D2-974B-BAD51FD478A4}" type="datetimeFigureOut">
              <a:rPr lang="tr-TR" smtClean="0"/>
              <a:t>17.08.2023</a:t>
            </a:fld>
            <a:endParaRPr lang="tr-T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D4E50A2-9332-4828-8E5A-E63AE6829FEA}" type="slidenum">
              <a:rPr lang="tr-TR" smtClean="0"/>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304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C6A1827-98BE-43D2-974B-BAD51FD478A4}" type="datetimeFigureOut">
              <a:rPr lang="tr-TR" smtClean="0"/>
              <a:t>17.08.2023</a:t>
            </a:fld>
            <a:endParaRPr lang="tr-T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D4E50A2-9332-4828-8E5A-E63AE6829FEA}" type="slidenum">
              <a:rPr lang="tr-TR" smtClean="0"/>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935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C6A1827-98BE-43D2-974B-BAD51FD478A4}" type="datetimeFigureOut">
              <a:rPr lang="tr-TR" smtClean="0"/>
              <a:t>17.08.2023</a:t>
            </a:fld>
            <a:endParaRPr lang="tr-TR"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D4E50A2-9332-4828-8E5A-E63AE6829FEA}" type="slidenum">
              <a:rPr lang="tr-TR" smtClean="0"/>
              <a:t>‹#›</a:t>
            </a:fld>
            <a:endParaRPr lang="tr-TR"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30246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101363" y="2461846"/>
            <a:ext cx="8053754" cy="1754326"/>
          </a:xfrm>
          <a:prstGeom prst="rect">
            <a:avLst/>
          </a:prstGeom>
          <a:noFill/>
        </p:spPr>
        <p:txBody>
          <a:bodyPr wrap="square" rtlCol="0">
            <a:spAutoFit/>
          </a:bodyPr>
          <a:lstStyle/>
          <a:p>
            <a:pPr algn="ctr"/>
            <a:r>
              <a:rPr lang="tr-TR" sz="4400" b="1" dirty="0" smtClean="0">
                <a:solidFill>
                  <a:srgbClr val="FF0000"/>
                </a:solidFill>
                <a:latin typeface="Times New Roman" panose="02020603050405020304" pitchFamily="18" charset="0"/>
                <a:cs typeface="Times New Roman" panose="02020603050405020304" pitchFamily="18" charset="0"/>
              </a:rPr>
              <a:t>2022 YILI HAZİRAN </a:t>
            </a:r>
            <a:r>
              <a:rPr lang="tr-TR" sz="4400" b="1" dirty="0">
                <a:solidFill>
                  <a:srgbClr val="FF0000"/>
                </a:solidFill>
                <a:latin typeface="Times New Roman" panose="02020603050405020304" pitchFamily="18" charset="0"/>
                <a:cs typeface="Times New Roman" panose="02020603050405020304" pitchFamily="18" charset="0"/>
              </a:rPr>
              <a:t>AYI </a:t>
            </a:r>
            <a:br>
              <a:rPr lang="tr-TR" sz="4400" b="1" dirty="0">
                <a:solidFill>
                  <a:srgbClr val="FF0000"/>
                </a:solidFill>
                <a:latin typeface="Times New Roman" panose="02020603050405020304" pitchFamily="18" charset="0"/>
                <a:cs typeface="Times New Roman" panose="02020603050405020304" pitchFamily="18" charset="0"/>
              </a:rPr>
            </a:br>
            <a:r>
              <a:rPr lang="tr-TR" sz="4400" b="1" dirty="0">
                <a:solidFill>
                  <a:srgbClr val="FF0000"/>
                </a:solidFill>
                <a:latin typeface="Times New Roman" panose="02020603050405020304" pitchFamily="18" charset="0"/>
                <a:cs typeface="Times New Roman" panose="02020603050405020304" pitchFamily="18" charset="0"/>
              </a:rPr>
              <a:t> FAALİYET RAPORU</a:t>
            </a:r>
            <a:r>
              <a:rPr lang="tr-TR" sz="2000" b="1" dirty="0">
                <a:solidFill>
                  <a:srgbClr val="FF0000"/>
                </a:solidFill>
                <a:latin typeface="Times New Roman" panose="02020603050405020304" pitchFamily="18" charset="0"/>
                <a:cs typeface="Times New Roman" panose="02020603050405020304" pitchFamily="18" charset="0"/>
              </a:rPr>
              <a:t/>
            </a:r>
            <a:br>
              <a:rPr lang="tr-TR" sz="2000" b="1" dirty="0">
                <a:solidFill>
                  <a:srgbClr val="FF0000"/>
                </a:solidFill>
                <a:latin typeface="Times New Roman" panose="02020603050405020304" pitchFamily="18" charset="0"/>
                <a:cs typeface="Times New Roman" panose="02020603050405020304" pitchFamily="18" charset="0"/>
              </a:rPr>
            </a:br>
            <a:endParaRPr lang="tr-TR"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246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51655" y="279133"/>
            <a:ext cx="6240986" cy="317633"/>
          </a:xfrm>
        </p:spPr>
        <p:txBody>
          <a:bodyPr>
            <a:normAutofit fontScale="90000"/>
          </a:bodyPr>
          <a:lstStyle/>
          <a:p>
            <a:pPr algn="ctr"/>
            <a:r>
              <a:rPr lang="tr-TR" sz="2000" b="1" dirty="0" smtClean="0">
                <a:solidFill>
                  <a:srgbClr val="FF0000"/>
                </a:solidFill>
              </a:rPr>
              <a:t>2022 </a:t>
            </a:r>
            <a:r>
              <a:rPr lang="tr-TR" sz="2000" b="1" dirty="0">
                <a:solidFill>
                  <a:srgbClr val="FF0000"/>
                </a:solidFill>
              </a:rPr>
              <a:t>YILI İŞ MAKİNESİ BELGESİ </a:t>
            </a:r>
            <a:r>
              <a:rPr lang="tr-TR" sz="2000" b="1" dirty="0" smtClean="0">
                <a:solidFill>
                  <a:srgbClr val="FF0000"/>
                </a:solidFill>
              </a:rPr>
              <a:t>TESCİL İSTATİSTİĞİ</a:t>
            </a:r>
            <a:endParaRPr lang="tr-TR" sz="2000" dirty="0"/>
          </a:p>
        </p:txBody>
      </p:sp>
      <p:graphicFrame>
        <p:nvGraphicFramePr>
          <p:cNvPr id="5" name="Tablo 4"/>
          <p:cNvGraphicFramePr>
            <a:graphicFrameLocks noGrp="1"/>
          </p:cNvGraphicFramePr>
          <p:nvPr>
            <p:extLst>
              <p:ext uri="{D42A27DB-BD31-4B8C-83A1-F6EECF244321}">
                <p14:modId xmlns:p14="http://schemas.microsoft.com/office/powerpoint/2010/main" val="1805481836"/>
              </p:ext>
            </p:extLst>
          </p:nvPr>
        </p:nvGraphicFramePr>
        <p:xfrm>
          <a:off x="2334127" y="678581"/>
          <a:ext cx="8638138" cy="4916868"/>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639345275"/>
                    </a:ext>
                  </a:extLst>
                </a:gridCol>
                <a:gridCol w="4319069">
                  <a:extLst>
                    <a:ext uri="{9D8B030D-6E8A-4147-A177-3AD203B41FA5}">
                      <a16:colId xmlns:a16="http://schemas.microsoft.com/office/drawing/2014/main" xmlns="" val="1051304119"/>
                    </a:ext>
                  </a:extLst>
                </a:gridCol>
              </a:tblGrid>
              <a:tr h="379259">
                <a:tc>
                  <a:txBody>
                    <a:bodyPr/>
                    <a:lstStyle/>
                    <a:p>
                      <a:pPr algn="ctr"/>
                      <a:r>
                        <a:rPr lang="tr-TR" dirty="0">
                          <a:solidFill>
                            <a:srgbClr val="FF0000"/>
                          </a:solidFill>
                        </a:rPr>
                        <a:t>AYLAR</a:t>
                      </a:r>
                    </a:p>
                  </a:txBody>
                  <a:tcPr>
                    <a:solidFill>
                      <a:schemeClr val="bg1">
                        <a:lumMod val="85000"/>
                      </a:schemeClr>
                    </a:solidFill>
                  </a:tcPr>
                </a:tc>
                <a:tc>
                  <a:txBody>
                    <a:bodyPr/>
                    <a:lstStyle/>
                    <a:p>
                      <a:pPr algn="ctr"/>
                      <a:r>
                        <a:rPr lang="tr-TR" dirty="0">
                          <a:solidFill>
                            <a:srgbClr val="FF0000"/>
                          </a:solidFill>
                        </a:rPr>
                        <a:t>ADET</a:t>
                      </a:r>
                    </a:p>
                  </a:txBody>
                  <a:tcPr>
                    <a:solidFill>
                      <a:schemeClr val="bg1">
                        <a:lumMod val="85000"/>
                      </a:schemeClr>
                    </a:solidFill>
                  </a:tcPr>
                </a:tc>
                <a:extLst>
                  <a:ext uri="{0D108BD9-81ED-4DB2-BD59-A6C34878D82A}">
                    <a16:rowId xmlns:a16="http://schemas.microsoft.com/office/drawing/2014/main" xmlns="" val="4238850361"/>
                  </a:ext>
                </a:extLst>
              </a:tr>
              <a:tr h="379259">
                <a:tc>
                  <a:txBody>
                    <a:bodyPr/>
                    <a:lstStyle/>
                    <a:p>
                      <a:pPr algn="ctr"/>
                      <a:r>
                        <a:rPr lang="tr-TR" dirty="0"/>
                        <a:t>OCAK</a:t>
                      </a:r>
                    </a:p>
                  </a:txBody>
                  <a:tcPr/>
                </a:tc>
                <a:tc>
                  <a:txBody>
                    <a:bodyPr/>
                    <a:lstStyle/>
                    <a:p>
                      <a:pPr algn="ctr"/>
                      <a:r>
                        <a:rPr lang="tr-TR" dirty="0" smtClean="0"/>
                        <a:t>3</a:t>
                      </a:r>
                      <a:endParaRPr lang="tr-TR" dirty="0"/>
                    </a:p>
                  </a:txBody>
                  <a:tcPr/>
                </a:tc>
                <a:extLst>
                  <a:ext uri="{0D108BD9-81ED-4DB2-BD59-A6C34878D82A}">
                    <a16:rowId xmlns:a16="http://schemas.microsoft.com/office/drawing/2014/main" xmlns="" val="1269965859"/>
                  </a:ext>
                </a:extLst>
              </a:tr>
              <a:tr h="379259">
                <a:tc>
                  <a:txBody>
                    <a:bodyPr/>
                    <a:lstStyle/>
                    <a:p>
                      <a:pPr algn="ctr"/>
                      <a:r>
                        <a:rPr lang="tr-TR" dirty="0"/>
                        <a:t>ŞUBAT</a:t>
                      </a:r>
                    </a:p>
                  </a:txBody>
                  <a:tcPr/>
                </a:tc>
                <a:tc>
                  <a:txBody>
                    <a:bodyPr/>
                    <a:lstStyle/>
                    <a:p>
                      <a:pPr algn="ctr"/>
                      <a:r>
                        <a:rPr lang="tr-TR" dirty="0" smtClean="0"/>
                        <a:t>6</a:t>
                      </a:r>
                      <a:endParaRPr lang="tr-TR" dirty="0"/>
                    </a:p>
                  </a:txBody>
                  <a:tcPr/>
                </a:tc>
                <a:extLst>
                  <a:ext uri="{0D108BD9-81ED-4DB2-BD59-A6C34878D82A}">
                    <a16:rowId xmlns:a16="http://schemas.microsoft.com/office/drawing/2014/main" xmlns="" val="1506095814"/>
                  </a:ext>
                </a:extLst>
              </a:tr>
              <a:tr h="341956">
                <a:tc>
                  <a:txBody>
                    <a:bodyPr/>
                    <a:lstStyle/>
                    <a:p>
                      <a:pPr algn="ctr"/>
                      <a:r>
                        <a:rPr lang="tr-TR" dirty="0"/>
                        <a:t>MART</a:t>
                      </a:r>
                    </a:p>
                  </a:txBody>
                  <a:tcPr/>
                </a:tc>
                <a:tc>
                  <a:txBody>
                    <a:bodyPr/>
                    <a:lstStyle/>
                    <a:p>
                      <a:pPr algn="ctr"/>
                      <a:r>
                        <a:rPr lang="tr-TR" dirty="0" smtClean="0"/>
                        <a:t>5</a:t>
                      </a:r>
                      <a:endParaRPr lang="tr-TR" dirty="0"/>
                    </a:p>
                  </a:txBody>
                  <a:tcPr/>
                </a:tc>
                <a:extLst>
                  <a:ext uri="{0D108BD9-81ED-4DB2-BD59-A6C34878D82A}">
                    <a16:rowId xmlns:a16="http://schemas.microsoft.com/office/drawing/2014/main" xmlns="" val="14114867"/>
                  </a:ext>
                </a:extLst>
              </a:tr>
              <a:tr h="379259">
                <a:tc>
                  <a:txBody>
                    <a:bodyPr/>
                    <a:lstStyle/>
                    <a:p>
                      <a:pPr algn="ctr"/>
                      <a:r>
                        <a:rPr lang="tr-TR" dirty="0"/>
                        <a:t>NİSAN </a:t>
                      </a:r>
                    </a:p>
                  </a:txBody>
                  <a:tcPr/>
                </a:tc>
                <a:tc>
                  <a:txBody>
                    <a:bodyPr/>
                    <a:lstStyle/>
                    <a:p>
                      <a:pPr algn="ctr"/>
                      <a:r>
                        <a:rPr lang="tr-TR" dirty="0" smtClean="0"/>
                        <a:t>4</a:t>
                      </a:r>
                      <a:endParaRPr lang="tr-TR" dirty="0"/>
                    </a:p>
                  </a:txBody>
                  <a:tcPr/>
                </a:tc>
                <a:extLst>
                  <a:ext uri="{0D108BD9-81ED-4DB2-BD59-A6C34878D82A}">
                    <a16:rowId xmlns:a16="http://schemas.microsoft.com/office/drawing/2014/main" xmlns="" val="1555637217"/>
                  </a:ext>
                </a:extLst>
              </a:tr>
              <a:tr h="379259">
                <a:tc>
                  <a:txBody>
                    <a:bodyPr/>
                    <a:lstStyle/>
                    <a:p>
                      <a:pPr algn="ctr"/>
                      <a:r>
                        <a:rPr lang="tr-TR" dirty="0"/>
                        <a:t>MAYIS</a:t>
                      </a:r>
                    </a:p>
                  </a:txBody>
                  <a:tcPr/>
                </a:tc>
                <a:tc>
                  <a:txBody>
                    <a:bodyPr/>
                    <a:lstStyle/>
                    <a:p>
                      <a:pPr algn="ctr"/>
                      <a:r>
                        <a:rPr lang="tr-TR" dirty="0" smtClean="0"/>
                        <a:t>3</a:t>
                      </a:r>
                      <a:endParaRPr lang="tr-TR" dirty="0"/>
                    </a:p>
                  </a:txBody>
                  <a:tcPr/>
                </a:tc>
                <a:extLst>
                  <a:ext uri="{0D108BD9-81ED-4DB2-BD59-A6C34878D82A}">
                    <a16:rowId xmlns:a16="http://schemas.microsoft.com/office/drawing/2014/main" xmlns="" val="413602120"/>
                  </a:ext>
                </a:extLst>
              </a:tr>
              <a:tr h="379259">
                <a:tc>
                  <a:txBody>
                    <a:bodyPr/>
                    <a:lstStyle/>
                    <a:p>
                      <a:pPr algn="ctr"/>
                      <a:r>
                        <a:rPr lang="tr-TR" dirty="0"/>
                        <a:t>HAZİRAN</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690848860"/>
                  </a:ext>
                </a:extLst>
              </a:tr>
              <a:tr h="379259">
                <a:tc>
                  <a:txBody>
                    <a:bodyPr/>
                    <a:lstStyle/>
                    <a:p>
                      <a:pPr algn="ctr"/>
                      <a:r>
                        <a:rPr lang="tr-TR" dirty="0"/>
                        <a:t>TEMMUZ</a:t>
                      </a:r>
                    </a:p>
                  </a:txBody>
                  <a:tcPr/>
                </a:tc>
                <a:tc>
                  <a:txBody>
                    <a:bodyPr/>
                    <a:lstStyle/>
                    <a:p>
                      <a:pPr algn="ctr"/>
                      <a:endParaRPr lang="tr-TR" dirty="0"/>
                    </a:p>
                  </a:txBody>
                  <a:tcPr/>
                </a:tc>
                <a:extLst>
                  <a:ext uri="{0D108BD9-81ED-4DB2-BD59-A6C34878D82A}">
                    <a16:rowId xmlns:a16="http://schemas.microsoft.com/office/drawing/2014/main" xmlns="" val="2971952690"/>
                  </a:ext>
                </a:extLst>
              </a:tr>
              <a:tr h="379259">
                <a:tc>
                  <a:txBody>
                    <a:bodyPr/>
                    <a:lstStyle/>
                    <a:p>
                      <a:pPr algn="ctr"/>
                      <a:r>
                        <a:rPr lang="tr-TR" dirty="0"/>
                        <a:t>AĞUSTOS</a:t>
                      </a:r>
                    </a:p>
                  </a:txBody>
                  <a:tcPr/>
                </a:tc>
                <a:tc>
                  <a:txBody>
                    <a:bodyPr/>
                    <a:lstStyle/>
                    <a:p>
                      <a:pPr algn="ctr"/>
                      <a:endParaRPr lang="tr-TR" dirty="0"/>
                    </a:p>
                  </a:txBody>
                  <a:tcPr/>
                </a:tc>
                <a:extLst>
                  <a:ext uri="{0D108BD9-81ED-4DB2-BD59-A6C34878D82A}">
                    <a16:rowId xmlns:a16="http://schemas.microsoft.com/office/drawing/2014/main" xmlns="" val="1476765999"/>
                  </a:ext>
                </a:extLst>
              </a:tr>
              <a:tr h="379259">
                <a:tc>
                  <a:txBody>
                    <a:bodyPr/>
                    <a:lstStyle/>
                    <a:p>
                      <a:pPr algn="ctr"/>
                      <a:r>
                        <a:rPr lang="tr-TR" dirty="0"/>
                        <a:t>EYLÜL</a:t>
                      </a:r>
                    </a:p>
                  </a:txBody>
                  <a:tcPr/>
                </a:tc>
                <a:tc>
                  <a:txBody>
                    <a:bodyPr/>
                    <a:lstStyle/>
                    <a:p>
                      <a:pPr algn="ctr"/>
                      <a:endParaRPr lang="tr-TR" dirty="0"/>
                    </a:p>
                  </a:txBody>
                  <a:tcPr/>
                </a:tc>
                <a:extLst>
                  <a:ext uri="{0D108BD9-81ED-4DB2-BD59-A6C34878D82A}">
                    <a16:rowId xmlns:a16="http://schemas.microsoft.com/office/drawing/2014/main" xmlns="" val="2256496755"/>
                  </a:ext>
                </a:extLst>
              </a:tr>
              <a:tr h="379259">
                <a:tc>
                  <a:txBody>
                    <a:bodyPr/>
                    <a:lstStyle/>
                    <a:p>
                      <a:pPr algn="ctr"/>
                      <a:r>
                        <a:rPr lang="tr-TR" dirty="0"/>
                        <a:t>EKİM </a:t>
                      </a:r>
                    </a:p>
                  </a:txBody>
                  <a:tcPr/>
                </a:tc>
                <a:tc>
                  <a:txBody>
                    <a:bodyPr/>
                    <a:lstStyle/>
                    <a:p>
                      <a:pPr algn="ctr"/>
                      <a:endParaRPr lang="tr-TR" dirty="0"/>
                    </a:p>
                  </a:txBody>
                  <a:tcPr/>
                </a:tc>
                <a:extLst>
                  <a:ext uri="{0D108BD9-81ED-4DB2-BD59-A6C34878D82A}">
                    <a16:rowId xmlns:a16="http://schemas.microsoft.com/office/drawing/2014/main" xmlns="" val="1088528432"/>
                  </a:ext>
                </a:extLst>
              </a:tr>
              <a:tr h="379259">
                <a:tc>
                  <a:txBody>
                    <a:bodyPr/>
                    <a:lstStyle/>
                    <a:p>
                      <a:pPr algn="ctr"/>
                      <a:r>
                        <a:rPr lang="tr-TR" dirty="0"/>
                        <a:t>KASIM</a:t>
                      </a:r>
                    </a:p>
                  </a:txBody>
                  <a:tcPr/>
                </a:tc>
                <a:tc>
                  <a:txBody>
                    <a:bodyPr/>
                    <a:lstStyle/>
                    <a:p>
                      <a:pPr algn="ctr"/>
                      <a:endParaRPr lang="tr-TR" dirty="0"/>
                    </a:p>
                  </a:txBody>
                  <a:tcPr/>
                </a:tc>
                <a:extLst>
                  <a:ext uri="{0D108BD9-81ED-4DB2-BD59-A6C34878D82A}">
                    <a16:rowId xmlns:a16="http://schemas.microsoft.com/office/drawing/2014/main" xmlns="" val="1109865421"/>
                  </a:ext>
                </a:extLst>
              </a:tr>
              <a:tr h="379259">
                <a:tc>
                  <a:txBody>
                    <a:bodyPr/>
                    <a:lstStyle/>
                    <a:p>
                      <a:pPr algn="ctr"/>
                      <a:r>
                        <a:rPr lang="tr-TR" dirty="0"/>
                        <a:t>ARALIK</a:t>
                      </a:r>
                    </a:p>
                  </a:txBody>
                  <a:tcPr/>
                </a:tc>
                <a:tc>
                  <a:txBody>
                    <a:bodyPr/>
                    <a:lstStyle/>
                    <a:p>
                      <a:pPr algn="ctr"/>
                      <a:endParaRPr lang="tr-TR" dirty="0"/>
                    </a:p>
                  </a:txBody>
                  <a:tcPr/>
                </a:tc>
                <a:extLst>
                  <a:ext uri="{0D108BD9-81ED-4DB2-BD59-A6C34878D82A}">
                    <a16:rowId xmlns:a16="http://schemas.microsoft.com/office/drawing/2014/main" xmlns="" val="1852466793"/>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880880174"/>
              </p:ext>
            </p:extLst>
          </p:nvPr>
        </p:nvGraphicFramePr>
        <p:xfrm>
          <a:off x="2334127" y="5690763"/>
          <a:ext cx="8638138" cy="365760"/>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1974549215"/>
                    </a:ext>
                  </a:extLst>
                </a:gridCol>
                <a:gridCol w="4319069">
                  <a:extLst>
                    <a:ext uri="{9D8B030D-6E8A-4147-A177-3AD203B41FA5}">
                      <a16:colId xmlns:a16="http://schemas.microsoft.com/office/drawing/2014/main" xmlns="" val="3146293259"/>
                    </a:ext>
                  </a:extLst>
                </a:gridCol>
              </a:tblGrid>
              <a:tr h="271743">
                <a:tc>
                  <a:txBody>
                    <a:bodyPr/>
                    <a:lstStyle/>
                    <a:p>
                      <a:pPr algn="ctr"/>
                      <a:r>
                        <a:rPr lang="tr-TR" b="0" dirty="0">
                          <a:solidFill>
                            <a:srgbClr val="FF0000"/>
                          </a:solidFill>
                        </a:rPr>
                        <a:t>TOPLAM</a:t>
                      </a:r>
                    </a:p>
                  </a:txBody>
                  <a:tcPr>
                    <a:solidFill>
                      <a:schemeClr val="bg1">
                        <a:lumMod val="85000"/>
                      </a:schemeClr>
                    </a:solidFill>
                  </a:tcPr>
                </a:tc>
                <a:tc>
                  <a:txBody>
                    <a:bodyPr/>
                    <a:lstStyle/>
                    <a:p>
                      <a:pPr algn="ctr"/>
                      <a:r>
                        <a:rPr lang="tr-TR" b="0" dirty="0" smtClean="0">
                          <a:solidFill>
                            <a:srgbClr val="FF0000"/>
                          </a:solidFill>
                        </a:rPr>
                        <a:t>21</a:t>
                      </a:r>
                      <a:endParaRPr lang="tr-TR" b="0" dirty="0">
                        <a:solidFill>
                          <a:srgbClr val="FF0000"/>
                        </a:solidFill>
                      </a:endParaRPr>
                    </a:p>
                  </a:txBody>
                  <a:tcPr>
                    <a:solidFill>
                      <a:schemeClr val="bg1">
                        <a:lumMod val="85000"/>
                      </a:schemeClr>
                    </a:solidFill>
                  </a:tcPr>
                </a:tc>
                <a:extLst>
                  <a:ext uri="{0D108BD9-81ED-4DB2-BD59-A6C34878D82A}">
                    <a16:rowId xmlns:a16="http://schemas.microsoft.com/office/drawing/2014/main" xmlns="" val="2071883799"/>
                  </a:ext>
                </a:extLst>
              </a:tr>
            </a:tbl>
          </a:graphicData>
        </a:graphic>
      </p:graphicFrame>
    </p:spTree>
    <p:extLst>
      <p:ext uri="{BB962C8B-B14F-4D97-AF65-F5344CB8AC3E}">
        <p14:creationId xmlns:p14="http://schemas.microsoft.com/office/powerpoint/2010/main" val="394488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36484" y="211581"/>
            <a:ext cx="6232357" cy="401855"/>
          </a:xfrm>
        </p:spPr>
        <p:txBody>
          <a:bodyPr>
            <a:normAutofit/>
          </a:bodyPr>
          <a:lstStyle/>
          <a:p>
            <a:pPr algn="ctr"/>
            <a:r>
              <a:rPr lang="tr-TR" sz="2000" b="1" dirty="0" smtClean="0">
                <a:solidFill>
                  <a:srgbClr val="FF0000"/>
                </a:solidFill>
              </a:rPr>
              <a:t>2022 </a:t>
            </a:r>
            <a:r>
              <a:rPr lang="tr-TR" sz="2000" b="1" dirty="0">
                <a:solidFill>
                  <a:srgbClr val="FF0000"/>
                </a:solidFill>
              </a:rPr>
              <a:t>YILINDA VERİLEN EKSPERTİZ RAPORU SAYILARI</a:t>
            </a:r>
          </a:p>
        </p:txBody>
      </p:sp>
      <p:graphicFrame>
        <p:nvGraphicFramePr>
          <p:cNvPr id="4" name="Tablo 3"/>
          <p:cNvGraphicFramePr>
            <a:graphicFrameLocks noGrp="1"/>
          </p:cNvGraphicFramePr>
          <p:nvPr>
            <p:extLst>
              <p:ext uri="{D42A27DB-BD31-4B8C-83A1-F6EECF244321}">
                <p14:modId xmlns:p14="http://schemas.microsoft.com/office/powerpoint/2010/main" val="86006"/>
              </p:ext>
            </p:extLst>
          </p:nvPr>
        </p:nvGraphicFramePr>
        <p:xfrm>
          <a:off x="2218624" y="741145"/>
          <a:ext cx="8638138" cy="4930367"/>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3670826460"/>
                    </a:ext>
                  </a:extLst>
                </a:gridCol>
                <a:gridCol w="4319069">
                  <a:extLst>
                    <a:ext uri="{9D8B030D-6E8A-4147-A177-3AD203B41FA5}">
                      <a16:colId xmlns:a16="http://schemas.microsoft.com/office/drawing/2014/main" xmlns="" val="856707452"/>
                    </a:ext>
                  </a:extLst>
                </a:gridCol>
              </a:tblGrid>
              <a:tr h="379259">
                <a:tc>
                  <a:txBody>
                    <a:bodyPr/>
                    <a:lstStyle/>
                    <a:p>
                      <a:pPr algn="ctr"/>
                      <a:r>
                        <a:rPr lang="tr-TR" dirty="0">
                          <a:solidFill>
                            <a:srgbClr val="FF0000"/>
                          </a:solidFill>
                        </a:rPr>
                        <a:t>AYLAR</a:t>
                      </a:r>
                    </a:p>
                  </a:txBody>
                  <a:tcPr>
                    <a:solidFill>
                      <a:schemeClr val="bg1">
                        <a:lumMod val="85000"/>
                      </a:schemeClr>
                    </a:solidFill>
                  </a:tcPr>
                </a:tc>
                <a:tc>
                  <a:txBody>
                    <a:bodyPr/>
                    <a:lstStyle/>
                    <a:p>
                      <a:pPr algn="ctr"/>
                      <a:r>
                        <a:rPr lang="tr-TR" dirty="0">
                          <a:solidFill>
                            <a:srgbClr val="FF0000"/>
                          </a:solidFill>
                        </a:rPr>
                        <a:t>ADET</a:t>
                      </a:r>
                    </a:p>
                  </a:txBody>
                  <a:tcPr>
                    <a:solidFill>
                      <a:schemeClr val="bg1">
                        <a:lumMod val="85000"/>
                      </a:schemeClr>
                    </a:solidFill>
                  </a:tcPr>
                </a:tc>
                <a:extLst>
                  <a:ext uri="{0D108BD9-81ED-4DB2-BD59-A6C34878D82A}">
                    <a16:rowId xmlns:a16="http://schemas.microsoft.com/office/drawing/2014/main" xmlns="" val="3512887710"/>
                  </a:ext>
                </a:extLst>
              </a:tr>
              <a:tr h="379259">
                <a:tc>
                  <a:txBody>
                    <a:bodyPr/>
                    <a:lstStyle/>
                    <a:p>
                      <a:pPr algn="ctr"/>
                      <a:r>
                        <a:rPr lang="tr-TR" dirty="0"/>
                        <a:t>OCAK</a:t>
                      </a:r>
                    </a:p>
                  </a:txBody>
                  <a:tcPr/>
                </a:tc>
                <a:tc>
                  <a:txBody>
                    <a:bodyPr/>
                    <a:lstStyle/>
                    <a:p>
                      <a:pPr algn="ctr"/>
                      <a:r>
                        <a:rPr lang="tr-TR" dirty="0"/>
                        <a:t>3</a:t>
                      </a:r>
                    </a:p>
                  </a:txBody>
                  <a:tcPr/>
                </a:tc>
                <a:extLst>
                  <a:ext uri="{0D108BD9-81ED-4DB2-BD59-A6C34878D82A}">
                    <a16:rowId xmlns:a16="http://schemas.microsoft.com/office/drawing/2014/main" xmlns="" val="1724089001"/>
                  </a:ext>
                </a:extLst>
              </a:tr>
              <a:tr h="379259">
                <a:tc>
                  <a:txBody>
                    <a:bodyPr/>
                    <a:lstStyle/>
                    <a:p>
                      <a:pPr algn="ctr"/>
                      <a:r>
                        <a:rPr lang="tr-TR" dirty="0"/>
                        <a:t>ŞUBAT</a:t>
                      </a:r>
                    </a:p>
                  </a:txBody>
                  <a:tcPr/>
                </a:tc>
                <a:tc>
                  <a:txBody>
                    <a:bodyPr/>
                    <a:lstStyle/>
                    <a:p>
                      <a:pPr algn="ctr"/>
                      <a:r>
                        <a:rPr lang="tr-TR" dirty="0" smtClean="0"/>
                        <a:t>0</a:t>
                      </a:r>
                      <a:endParaRPr lang="tr-TR" dirty="0"/>
                    </a:p>
                  </a:txBody>
                  <a:tcPr/>
                </a:tc>
                <a:extLst>
                  <a:ext uri="{0D108BD9-81ED-4DB2-BD59-A6C34878D82A}">
                    <a16:rowId xmlns:a16="http://schemas.microsoft.com/office/drawing/2014/main" xmlns="" val="4208613024"/>
                  </a:ext>
                </a:extLst>
              </a:tr>
              <a:tr h="379259">
                <a:tc>
                  <a:txBody>
                    <a:bodyPr/>
                    <a:lstStyle/>
                    <a:p>
                      <a:pPr algn="ctr"/>
                      <a:r>
                        <a:rPr lang="tr-TR" dirty="0"/>
                        <a:t>MART</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199691159"/>
                  </a:ext>
                </a:extLst>
              </a:tr>
              <a:tr h="379259">
                <a:tc>
                  <a:txBody>
                    <a:bodyPr/>
                    <a:lstStyle/>
                    <a:p>
                      <a:pPr algn="ctr"/>
                      <a:r>
                        <a:rPr lang="tr-TR" dirty="0"/>
                        <a:t>NİSAN </a:t>
                      </a:r>
                    </a:p>
                  </a:txBody>
                  <a:tcPr/>
                </a:tc>
                <a:tc>
                  <a:txBody>
                    <a:bodyPr/>
                    <a:lstStyle/>
                    <a:p>
                      <a:pPr algn="ctr"/>
                      <a:r>
                        <a:rPr lang="tr-TR" dirty="0" smtClean="0"/>
                        <a:t>0</a:t>
                      </a:r>
                      <a:endParaRPr lang="tr-TR" dirty="0"/>
                    </a:p>
                  </a:txBody>
                  <a:tcPr/>
                </a:tc>
                <a:extLst>
                  <a:ext uri="{0D108BD9-81ED-4DB2-BD59-A6C34878D82A}">
                    <a16:rowId xmlns:a16="http://schemas.microsoft.com/office/drawing/2014/main" xmlns="" val="3297589711"/>
                  </a:ext>
                </a:extLst>
              </a:tr>
              <a:tr h="379259">
                <a:tc>
                  <a:txBody>
                    <a:bodyPr/>
                    <a:lstStyle/>
                    <a:p>
                      <a:pPr algn="ctr"/>
                      <a:r>
                        <a:rPr lang="tr-TR" dirty="0"/>
                        <a:t>MAYIS</a:t>
                      </a:r>
                    </a:p>
                  </a:txBody>
                  <a:tcPr/>
                </a:tc>
                <a:tc>
                  <a:txBody>
                    <a:bodyPr/>
                    <a:lstStyle/>
                    <a:p>
                      <a:pPr algn="ctr"/>
                      <a:r>
                        <a:rPr lang="tr-TR" dirty="0" smtClean="0"/>
                        <a:t>0</a:t>
                      </a:r>
                      <a:endParaRPr lang="tr-TR" dirty="0"/>
                    </a:p>
                  </a:txBody>
                  <a:tcPr/>
                </a:tc>
                <a:extLst>
                  <a:ext uri="{0D108BD9-81ED-4DB2-BD59-A6C34878D82A}">
                    <a16:rowId xmlns:a16="http://schemas.microsoft.com/office/drawing/2014/main" xmlns="" val="1718784769"/>
                  </a:ext>
                </a:extLst>
              </a:tr>
              <a:tr h="379259">
                <a:tc>
                  <a:txBody>
                    <a:bodyPr/>
                    <a:lstStyle/>
                    <a:p>
                      <a:pPr algn="ctr"/>
                      <a:r>
                        <a:rPr lang="tr-TR" dirty="0"/>
                        <a:t>HAZİRAN</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4256705064"/>
                  </a:ext>
                </a:extLst>
              </a:tr>
              <a:tr h="379259">
                <a:tc>
                  <a:txBody>
                    <a:bodyPr/>
                    <a:lstStyle/>
                    <a:p>
                      <a:pPr algn="ctr"/>
                      <a:r>
                        <a:rPr lang="tr-TR" dirty="0"/>
                        <a:t>TEMMUZ</a:t>
                      </a:r>
                    </a:p>
                  </a:txBody>
                  <a:tcPr/>
                </a:tc>
                <a:tc>
                  <a:txBody>
                    <a:bodyPr/>
                    <a:lstStyle/>
                    <a:p>
                      <a:pPr algn="ctr"/>
                      <a:endParaRPr lang="tr-TR" dirty="0"/>
                    </a:p>
                  </a:txBody>
                  <a:tcPr/>
                </a:tc>
                <a:extLst>
                  <a:ext uri="{0D108BD9-81ED-4DB2-BD59-A6C34878D82A}">
                    <a16:rowId xmlns:a16="http://schemas.microsoft.com/office/drawing/2014/main" xmlns="" val="1905114061"/>
                  </a:ext>
                </a:extLst>
              </a:tr>
              <a:tr h="379259">
                <a:tc>
                  <a:txBody>
                    <a:bodyPr/>
                    <a:lstStyle/>
                    <a:p>
                      <a:pPr algn="ctr"/>
                      <a:r>
                        <a:rPr lang="tr-TR" dirty="0"/>
                        <a:t>AĞUSTOS</a:t>
                      </a:r>
                    </a:p>
                  </a:txBody>
                  <a:tcPr/>
                </a:tc>
                <a:tc>
                  <a:txBody>
                    <a:bodyPr/>
                    <a:lstStyle/>
                    <a:p>
                      <a:pPr algn="ctr"/>
                      <a:endParaRPr lang="tr-TR" dirty="0"/>
                    </a:p>
                  </a:txBody>
                  <a:tcPr/>
                </a:tc>
                <a:extLst>
                  <a:ext uri="{0D108BD9-81ED-4DB2-BD59-A6C34878D82A}">
                    <a16:rowId xmlns:a16="http://schemas.microsoft.com/office/drawing/2014/main" xmlns="" val="1514678259"/>
                  </a:ext>
                </a:extLst>
              </a:tr>
              <a:tr h="379259">
                <a:tc>
                  <a:txBody>
                    <a:bodyPr/>
                    <a:lstStyle/>
                    <a:p>
                      <a:pPr algn="ctr"/>
                      <a:r>
                        <a:rPr lang="tr-TR" dirty="0"/>
                        <a:t>EYLÜL</a:t>
                      </a:r>
                    </a:p>
                  </a:txBody>
                  <a:tcPr/>
                </a:tc>
                <a:tc>
                  <a:txBody>
                    <a:bodyPr/>
                    <a:lstStyle/>
                    <a:p>
                      <a:pPr algn="ctr"/>
                      <a:endParaRPr lang="tr-TR" dirty="0"/>
                    </a:p>
                  </a:txBody>
                  <a:tcPr/>
                </a:tc>
                <a:extLst>
                  <a:ext uri="{0D108BD9-81ED-4DB2-BD59-A6C34878D82A}">
                    <a16:rowId xmlns:a16="http://schemas.microsoft.com/office/drawing/2014/main" xmlns="" val="1020366472"/>
                  </a:ext>
                </a:extLst>
              </a:tr>
              <a:tr h="379259">
                <a:tc>
                  <a:txBody>
                    <a:bodyPr/>
                    <a:lstStyle/>
                    <a:p>
                      <a:pPr algn="ctr"/>
                      <a:r>
                        <a:rPr lang="tr-TR" dirty="0"/>
                        <a:t>EKİM </a:t>
                      </a:r>
                    </a:p>
                  </a:txBody>
                  <a:tcPr/>
                </a:tc>
                <a:tc>
                  <a:txBody>
                    <a:bodyPr/>
                    <a:lstStyle/>
                    <a:p>
                      <a:pPr algn="ctr"/>
                      <a:endParaRPr lang="tr-TR" dirty="0"/>
                    </a:p>
                  </a:txBody>
                  <a:tcPr/>
                </a:tc>
                <a:extLst>
                  <a:ext uri="{0D108BD9-81ED-4DB2-BD59-A6C34878D82A}">
                    <a16:rowId xmlns:a16="http://schemas.microsoft.com/office/drawing/2014/main" xmlns="" val="114933733"/>
                  </a:ext>
                </a:extLst>
              </a:tr>
              <a:tr h="379259">
                <a:tc>
                  <a:txBody>
                    <a:bodyPr/>
                    <a:lstStyle/>
                    <a:p>
                      <a:pPr algn="ctr"/>
                      <a:r>
                        <a:rPr lang="tr-TR" dirty="0"/>
                        <a:t>KASIM</a:t>
                      </a:r>
                    </a:p>
                  </a:txBody>
                  <a:tcPr/>
                </a:tc>
                <a:tc>
                  <a:txBody>
                    <a:bodyPr/>
                    <a:lstStyle/>
                    <a:p>
                      <a:pPr algn="ctr"/>
                      <a:endParaRPr lang="tr-TR" dirty="0"/>
                    </a:p>
                  </a:txBody>
                  <a:tcPr/>
                </a:tc>
                <a:extLst>
                  <a:ext uri="{0D108BD9-81ED-4DB2-BD59-A6C34878D82A}">
                    <a16:rowId xmlns:a16="http://schemas.microsoft.com/office/drawing/2014/main" xmlns="" val="1644318644"/>
                  </a:ext>
                </a:extLst>
              </a:tr>
              <a:tr h="379259">
                <a:tc>
                  <a:txBody>
                    <a:bodyPr/>
                    <a:lstStyle/>
                    <a:p>
                      <a:pPr algn="ctr"/>
                      <a:r>
                        <a:rPr lang="tr-TR" dirty="0"/>
                        <a:t>ARALIK</a:t>
                      </a:r>
                    </a:p>
                  </a:txBody>
                  <a:tcPr/>
                </a:tc>
                <a:tc>
                  <a:txBody>
                    <a:bodyPr/>
                    <a:lstStyle/>
                    <a:p>
                      <a:pPr algn="ctr"/>
                      <a:endParaRPr lang="tr-TR" dirty="0"/>
                    </a:p>
                  </a:txBody>
                  <a:tcPr/>
                </a:tc>
                <a:extLst>
                  <a:ext uri="{0D108BD9-81ED-4DB2-BD59-A6C34878D82A}">
                    <a16:rowId xmlns:a16="http://schemas.microsoft.com/office/drawing/2014/main" xmlns="" val="3226661392"/>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808614477"/>
              </p:ext>
            </p:extLst>
          </p:nvPr>
        </p:nvGraphicFramePr>
        <p:xfrm>
          <a:off x="2218624" y="5799221"/>
          <a:ext cx="8638138" cy="365760"/>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3708258586"/>
                    </a:ext>
                  </a:extLst>
                </a:gridCol>
                <a:gridCol w="4319069">
                  <a:extLst>
                    <a:ext uri="{9D8B030D-6E8A-4147-A177-3AD203B41FA5}">
                      <a16:colId xmlns:a16="http://schemas.microsoft.com/office/drawing/2014/main" xmlns="" val="3772522254"/>
                    </a:ext>
                  </a:extLst>
                </a:gridCol>
              </a:tblGrid>
              <a:tr h="271743">
                <a:tc>
                  <a:txBody>
                    <a:bodyPr/>
                    <a:lstStyle/>
                    <a:p>
                      <a:pPr algn="ctr"/>
                      <a:r>
                        <a:rPr lang="tr-TR" b="0" dirty="0">
                          <a:solidFill>
                            <a:srgbClr val="FF0000"/>
                          </a:solidFill>
                        </a:rPr>
                        <a:t>TOPLAM</a:t>
                      </a:r>
                    </a:p>
                  </a:txBody>
                  <a:tcPr>
                    <a:solidFill>
                      <a:schemeClr val="bg1">
                        <a:lumMod val="85000"/>
                      </a:schemeClr>
                    </a:solidFill>
                  </a:tcPr>
                </a:tc>
                <a:tc>
                  <a:txBody>
                    <a:bodyPr/>
                    <a:lstStyle/>
                    <a:p>
                      <a:pPr algn="ctr"/>
                      <a:r>
                        <a:rPr lang="tr-TR" b="0" dirty="0" smtClean="0">
                          <a:solidFill>
                            <a:srgbClr val="FF0000"/>
                          </a:solidFill>
                        </a:rPr>
                        <a:t>5</a:t>
                      </a:r>
                      <a:endParaRPr lang="tr-TR" b="0" dirty="0">
                        <a:solidFill>
                          <a:srgbClr val="FF0000"/>
                        </a:solidFill>
                      </a:endParaRPr>
                    </a:p>
                  </a:txBody>
                  <a:tcPr>
                    <a:solidFill>
                      <a:schemeClr val="bg1">
                        <a:lumMod val="85000"/>
                      </a:schemeClr>
                    </a:solidFill>
                  </a:tcPr>
                </a:tc>
                <a:extLst>
                  <a:ext uri="{0D108BD9-81ED-4DB2-BD59-A6C34878D82A}">
                    <a16:rowId xmlns:a16="http://schemas.microsoft.com/office/drawing/2014/main" xmlns="" val="3956402098"/>
                  </a:ext>
                </a:extLst>
              </a:tr>
            </a:tbl>
          </a:graphicData>
        </a:graphic>
      </p:graphicFrame>
    </p:spTree>
    <p:extLst>
      <p:ext uri="{BB962C8B-B14F-4D97-AF65-F5344CB8AC3E}">
        <p14:creationId xmlns:p14="http://schemas.microsoft.com/office/powerpoint/2010/main" val="87038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44045" y="146692"/>
            <a:ext cx="5385335" cy="331103"/>
          </a:xfrm>
        </p:spPr>
        <p:txBody>
          <a:bodyPr>
            <a:normAutofit fontScale="90000"/>
          </a:bodyPr>
          <a:lstStyle/>
          <a:p>
            <a:pPr algn="ctr"/>
            <a:r>
              <a:rPr lang="tr-TR" sz="2000" b="1" dirty="0" smtClean="0">
                <a:solidFill>
                  <a:srgbClr val="FF0000"/>
                </a:solidFill>
              </a:rPr>
              <a:t>2022/HAZİRAN AYINDA </a:t>
            </a:r>
            <a:r>
              <a:rPr lang="tr-TR" sz="2000" b="1" dirty="0">
                <a:solidFill>
                  <a:srgbClr val="FF0000"/>
                </a:solidFill>
              </a:rPr>
              <a:t>KAYIT OLAN ÜYELERİMİZ</a:t>
            </a:r>
          </a:p>
        </p:txBody>
      </p:sp>
      <p:graphicFrame>
        <p:nvGraphicFramePr>
          <p:cNvPr id="5" name="Tablo 4"/>
          <p:cNvGraphicFramePr>
            <a:graphicFrameLocks noGrp="1"/>
          </p:cNvGraphicFramePr>
          <p:nvPr>
            <p:extLst>
              <p:ext uri="{D42A27DB-BD31-4B8C-83A1-F6EECF244321}">
                <p14:modId xmlns:p14="http://schemas.microsoft.com/office/powerpoint/2010/main" val="1568021598"/>
              </p:ext>
            </p:extLst>
          </p:nvPr>
        </p:nvGraphicFramePr>
        <p:xfrm>
          <a:off x="1195755" y="561914"/>
          <a:ext cx="10691445" cy="5540251"/>
        </p:xfrm>
        <a:graphic>
          <a:graphicData uri="http://schemas.openxmlformats.org/drawingml/2006/table">
            <a:tbl>
              <a:tblPr firstRow="1" bandRow="1">
                <a:tableStyleId>{5C22544A-7EE6-4342-B048-85BDC9FD1C3A}</a:tableStyleId>
              </a:tblPr>
              <a:tblGrid>
                <a:gridCol w="968203">
                  <a:extLst>
                    <a:ext uri="{9D8B030D-6E8A-4147-A177-3AD203B41FA5}">
                      <a16:colId xmlns:a16="http://schemas.microsoft.com/office/drawing/2014/main" xmlns="" val="542182605"/>
                    </a:ext>
                  </a:extLst>
                </a:gridCol>
                <a:gridCol w="5564356">
                  <a:extLst>
                    <a:ext uri="{9D8B030D-6E8A-4147-A177-3AD203B41FA5}">
                      <a16:colId xmlns:a16="http://schemas.microsoft.com/office/drawing/2014/main" xmlns="" val="3875282855"/>
                    </a:ext>
                  </a:extLst>
                </a:gridCol>
                <a:gridCol w="4158886">
                  <a:extLst>
                    <a:ext uri="{9D8B030D-6E8A-4147-A177-3AD203B41FA5}">
                      <a16:colId xmlns:a16="http://schemas.microsoft.com/office/drawing/2014/main" xmlns="" val="3560682631"/>
                    </a:ext>
                  </a:extLst>
                </a:gridCol>
              </a:tblGrid>
              <a:tr h="251484">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SIRA NO</a:t>
                      </a: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FİRMA ÜNVANI</a:t>
                      </a: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SEKTÖRÜ</a:t>
                      </a:r>
                    </a:p>
                  </a:txBody>
                  <a:tcPr>
                    <a:solidFill>
                      <a:schemeClr val="bg1">
                        <a:lumMod val="85000"/>
                      </a:schemeClr>
                    </a:solidFill>
                  </a:tcPr>
                </a:tc>
                <a:extLst>
                  <a:ext uri="{0D108BD9-81ED-4DB2-BD59-A6C34878D82A}">
                    <a16:rowId xmlns:a16="http://schemas.microsoft.com/office/drawing/2014/main" xmlns="" val="4198825686"/>
                  </a:ext>
                </a:extLst>
              </a:tr>
              <a:tr h="754453">
                <a:tc>
                  <a:txBody>
                    <a:bodyPr/>
                    <a:lstStyle/>
                    <a:p>
                      <a:pPr algn="ctr"/>
                      <a:r>
                        <a:rPr lang="tr-TR" sz="1100" b="1" dirty="0">
                          <a:latin typeface="Times New Roman" panose="02020603050405020304" pitchFamily="18" charset="0"/>
                          <a:cs typeface="Times New Roman" panose="02020603050405020304" pitchFamily="18" charset="0"/>
                        </a:rPr>
                        <a:t>1</a:t>
                      </a:r>
                    </a:p>
                  </a:txBody>
                  <a:tcPr/>
                </a:tc>
                <a:tc>
                  <a:txBody>
                    <a:bodyPr/>
                    <a:lstStyle/>
                    <a:p>
                      <a:pPr algn="l" fontAlgn="b"/>
                      <a:r>
                        <a:rPr lang="tr-TR" sz="1000" b="0" i="0" u="none" strike="noStrike" dirty="0">
                          <a:solidFill>
                            <a:srgbClr val="000000"/>
                          </a:solidFill>
                          <a:effectLst/>
                          <a:latin typeface="Arial" panose="020B0604020202020204" pitchFamily="34" charset="0"/>
                        </a:rPr>
                        <a:t>GO FRUİT SOĞUK HAVA PAKETLEME HAYVANCILIK TARIM SANAYİ VE TİCARET LİMİTED ŞİRKETİ</a:t>
                      </a:r>
                    </a:p>
                  </a:txBody>
                  <a:tcPr marL="9525" marR="9525" marT="9525" marB="0" anchor="b"/>
                </a:tc>
                <a:tc>
                  <a:txBody>
                    <a:bodyPr/>
                    <a:lstStyle/>
                    <a:p>
                      <a:pPr marL="0" algn="l" defTabSz="914400" rtl="0" eaLnBrk="1" latinLnBrk="0" hangingPunct="1"/>
                      <a:r>
                        <a:rPr lang="en-US" sz="1100" kern="1200" dirty="0" smtClean="0">
                          <a:solidFill>
                            <a:schemeClr val="dk1"/>
                          </a:solidFill>
                          <a:latin typeface="Times New Roman" panose="02020603050405020304" pitchFamily="18" charset="0"/>
                          <a:ea typeface="+mn-ea"/>
                          <a:cs typeface="Times New Roman" panose="02020603050405020304" pitchFamily="18" charset="0"/>
                        </a:rPr>
                        <a:t>DIĞER TAZE MEYVE SEBZE TOPTAN TICARETI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3615614424"/>
                  </a:ext>
                </a:extLst>
              </a:tr>
              <a:tr h="754453">
                <a:tc>
                  <a:txBody>
                    <a:bodyPr/>
                    <a:lstStyle/>
                    <a:p>
                      <a:pPr algn="ctr"/>
                      <a:r>
                        <a:rPr lang="tr-TR" sz="1100" b="1" dirty="0" smtClean="0">
                          <a:latin typeface="Times New Roman" panose="02020603050405020304" pitchFamily="18" charset="0"/>
                          <a:cs typeface="Times New Roman" panose="02020603050405020304" pitchFamily="18" charset="0"/>
                        </a:rPr>
                        <a:t>2</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000" b="0" i="0" u="none" strike="noStrike" dirty="0">
                          <a:solidFill>
                            <a:srgbClr val="000000"/>
                          </a:solidFill>
                          <a:effectLst/>
                          <a:latin typeface="Arial" panose="020B0604020202020204" pitchFamily="34" charset="0"/>
                        </a:rPr>
                        <a:t>MUTLU GOFRET GIDA SANAYİ TİCARET LİMİTED ŞİRKETİ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GOFRET ,BİSKÜVİ, PEKSİMET İMALATI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3064972182"/>
                  </a:ext>
                </a:extLst>
              </a:tr>
              <a:tr h="754453">
                <a:tc>
                  <a:txBody>
                    <a:bodyPr/>
                    <a:lstStyle/>
                    <a:p>
                      <a:pPr algn="ctr"/>
                      <a:r>
                        <a:rPr lang="tr-TR" sz="1100" b="1" dirty="0" smtClean="0">
                          <a:latin typeface="Times New Roman" panose="02020603050405020304" pitchFamily="18" charset="0"/>
                          <a:cs typeface="Times New Roman" panose="02020603050405020304" pitchFamily="18" charset="0"/>
                        </a:rPr>
                        <a:t>3</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000" b="0" i="0" u="none" strike="noStrike" dirty="0">
                          <a:solidFill>
                            <a:srgbClr val="000000"/>
                          </a:solidFill>
                          <a:effectLst/>
                          <a:latin typeface="Arial" panose="020B0604020202020204" pitchFamily="34" charset="0"/>
                        </a:rPr>
                        <a:t>SAĞLAM GALERİ OTOMOTİV NAKLİYAT SANAYİ VE TİCARET LİMİTED ŞİRKETİ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OTOMOBİL VE HAFİF MOTORLU KARA TAŞITLARININ DİĞER PERAKENDE TİCARETİ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3786303450"/>
                  </a:ext>
                </a:extLst>
              </a:tr>
              <a:tr h="754453">
                <a:tc>
                  <a:txBody>
                    <a:bodyPr/>
                    <a:lstStyle/>
                    <a:p>
                      <a:pPr algn="ctr"/>
                      <a:r>
                        <a:rPr lang="tr-TR" sz="1100" b="1" dirty="0" smtClean="0">
                          <a:latin typeface="Times New Roman" panose="02020603050405020304" pitchFamily="18" charset="0"/>
                          <a:cs typeface="Times New Roman" panose="02020603050405020304" pitchFamily="18" charset="0"/>
                        </a:rPr>
                        <a:t>4</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000" b="0" i="0" u="none" strike="noStrike" dirty="0">
                          <a:solidFill>
                            <a:srgbClr val="000000"/>
                          </a:solidFill>
                          <a:effectLst/>
                          <a:latin typeface="Arial" panose="020B0604020202020204" pitchFamily="34" charset="0"/>
                        </a:rPr>
                        <a:t>CANFERT BİTKİ BESLEME ÜRÜNLERİ ÜRETİMİ VE PAZARLAMA İÇ VE DIŞ TİCARET LİMİTED ŞİRKETİ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GÜBRE İMALATI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3932031927"/>
                  </a:ext>
                </a:extLst>
              </a:tr>
              <a:tr h="754453">
                <a:tc>
                  <a:txBody>
                    <a:bodyPr/>
                    <a:lstStyle/>
                    <a:p>
                      <a:pPr algn="ctr"/>
                      <a:r>
                        <a:rPr lang="tr-TR" sz="1100" b="1" dirty="0" smtClean="0">
                          <a:latin typeface="Times New Roman" panose="02020603050405020304" pitchFamily="18" charset="0"/>
                          <a:cs typeface="Times New Roman" panose="02020603050405020304" pitchFamily="18" charset="0"/>
                        </a:rPr>
                        <a:t>5</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000" b="0" i="0" u="none" strike="noStrike" dirty="0">
                          <a:solidFill>
                            <a:srgbClr val="000000"/>
                          </a:solidFill>
                          <a:effectLst/>
                          <a:latin typeface="Arial" panose="020B0604020202020204" pitchFamily="34" charset="0"/>
                        </a:rPr>
                        <a:t>AKAY EV EŞYALARI GIDA TURİZM İNŞAAT NAKLİYAT PETROL ÜRÜNLERİ PAZARLAMA İTHALAT İHRACAT SANAYİ VE TİCARET LİMİTED ŞİRKETİ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KARA YOLU İLE ŞEHİRLER ARASI YÜK TAŞIMACILIĞI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681035855"/>
                  </a:ext>
                </a:extLst>
              </a:tr>
              <a:tr h="754453">
                <a:tc>
                  <a:txBody>
                    <a:bodyPr/>
                    <a:lstStyle/>
                    <a:p>
                      <a:pPr algn="ctr"/>
                      <a:r>
                        <a:rPr lang="tr-TR" sz="1100" b="1" dirty="0" smtClean="0">
                          <a:latin typeface="Times New Roman" panose="02020603050405020304" pitchFamily="18" charset="0"/>
                          <a:cs typeface="Times New Roman" panose="02020603050405020304" pitchFamily="18" charset="0"/>
                        </a:rPr>
                        <a:t>6</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dirty="0">
                          <a:solidFill>
                            <a:srgbClr val="000000"/>
                          </a:solidFill>
                          <a:effectLst/>
                          <a:latin typeface="Calibri" panose="020F0502020204030204" pitchFamily="34" charset="0"/>
                        </a:rPr>
                        <a:t>ŞAHAN GRUP MÜTEAHHİTLİK İNŞAAT MİMARLIK SANAYİ VE TİCARET LİMİTED ŞİRKETİ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İKAMET AMAÇLI BİNALARIN İNŞAATI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4068691083"/>
                  </a:ext>
                </a:extLst>
              </a:tr>
              <a:tr h="754453">
                <a:tc>
                  <a:txBody>
                    <a:bodyPr/>
                    <a:lstStyle/>
                    <a:p>
                      <a:pPr algn="ctr"/>
                      <a:r>
                        <a:rPr lang="tr-TR" sz="1100" b="1" dirty="0" smtClean="0">
                          <a:latin typeface="Times New Roman" panose="02020603050405020304" pitchFamily="18" charset="0"/>
                          <a:cs typeface="Times New Roman" panose="02020603050405020304" pitchFamily="18" charset="0"/>
                        </a:rPr>
                        <a:t>7</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000" b="0" i="0" u="none" strike="noStrike" dirty="0">
                          <a:solidFill>
                            <a:schemeClr val="tx1"/>
                          </a:solidFill>
                          <a:effectLst/>
                          <a:latin typeface="Arial" panose="020B0604020202020204" pitchFamily="34" charset="0"/>
                        </a:rPr>
                        <a:t>BOLCALAR TARIM VE SANAYİ TİCARET LİMİTED ŞİRKETİ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SÜTÜ SAĞILAN BÜYÜK BAŞ HAYVAN YETİŞTİRİCİLİĞİ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73676288"/>
                  </a:ext>
                </a:extLst>
              </a:tr>
            </a:tbl>
          </a:graphicData>
        </a:graphic>
      </p:graphicFrame>
    </p:spTree>
    <p:extLst>
      <p:ext uri="{BB962C8B-B14F-4D97-AF65-F5344CB8AC3E}">
        <p14:creationId xmlns:p14="http://schemas.microsoft.com/office/powerpoint/2010/main" val="377626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907457506"/>
              </p:ext>
            </p:extLst>
          </p:nvPr>
        </p:nvGraphicFramePr>
        <p:xfrm>
          <a:off x="1304274" y="935820"/>
          <a:ext cx="9960727" cy="5084314"/>
        </p:xfrm>
        <a:graphic>
          <a:graphicData uri="http://schemas.openxmlformats.org/drawingml/2006/table">
            <a:tbl>
              <a:tblPr firstRow="1" bandRow="1">
                <a:tableStyleId>{5C22544A-7EE6-4342-B048-85BDC9FD1C3A}</a:tableStyleId>
              </a:tblPr>
              <a:tblGrid>
                <a:gridCol w="902031">
                  <a:extLst>
                    <a:ext uri="{9D8B030D-6E8A-4147-A177-3AD203B41FA5}">
                      <a16:colId xmlns:a16="http://schemas.microsoft.com/office/drawing/2014/main" xmlns="" val="542182605"/>
                    </a:ext>
                  </a:extLst>
                </a:gridCol>
                <a:gridCol w="5184054">
                  <a:extLst>
                    <a:ext uri="{9D8B030D-6E8A-4147-A177-3AD203B41FA5}">
                      <a16:colId xmlns:a16="http://schemas.microsoft.com/office/drawing/2014/main" xmlns="" val="3875282855"/>
                    </a:ext>
                  </a:extLst>
                </a:gridCol>
                <a:gridCol w="3874642">
                  <a:extLst>
                    <a:ext uri="{9D8B030D-6E8A-4147-A177-3AD203B41FA5}">
                      <a16:colId xmlns:a16="http://schemas.microsoft.com/office/drawing/2014/main" xmlns="" val="3560682631"/>
                    </a:ext>
                  </a:extLst>
                </a:gridCol>
              </a:tblGrid>
              <a:tr h="334503">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SIRA NO</a:t>
                      </a: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FİRMA ÜNVANI</a:t>
                      </a: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SEKTÖRÜ</a:t>
                      </a:r>
                    </a:p>
                  </a:txBody>
                  <a:tcPr>
                    <a:solidFill>
                      <a:schemeClr val="bg1">
                        <a:lumMod val="85000"/>
                      </a:schemeClr>
                    </a:solidFill>
                  </a:tcPr>
                </a:tc>
                <a:extLst>
                  <a:ext uri="{0D108BD9-81ED-4DB2-BD59-A6C34878D82A}">
                    <a16:rowId xmlns:a16="http://schemas.microsoft.com/office/drawing/2014/main" xmlns="" val="4198825686"/>
                  </a:ext>
                </a:extLst>
              </a:tr>
              <a:tr h="459447">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8</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000" b="0" i="0" u="none" strike="noStrike" dirty="0">
                          <a:solidFill>
                            <a:schemeClr val="tx1"/>
                          </a:solidFill>
                          <a:effectLst/>
                          <a:latin typeface="Arial" panose="020B0604020202020204" pitchFamily="34" charset="0"/>
                        </a:rPr>
                        <a:t>İLHAN UCER UCERLER MEYVECİLİK</a:t>
                      </a:r>
                    </a:p>
                  </a:txBody>
                  <a:tcPr marL="9525" marR="9525" marT="9525" marB="0" anchor="b"/>
                </a:tc>
                <a:tc>
                  <a:txBody>
                    <a:bodyPr/>
                    <a:lstStyle/>
                    <a:p>
                      <a:pPr marL="0" algn="l" defTabSz="914400" rtl="0" eaLnBrk="1" latinLnBrk="0" hangingPunct="1"/>
                      <a:r>
                        <a:rPr lang="en-US" sz="1100" kern="1200" dirty="0" smtClean="0">
                          <a:solidFill>
                            <a:schemeClr val="dk1"/>
                          </a:solidFill>
                          <a:latin typeface="Times New Roman" panose="02020603050405020304" pitchFamily="18" charset="0"/>
                          <a:ea typeface="+mn-ea"/>
                          <a:cs typeface="Times New Roman" panose="02020603050405020304" pitchFamily="18" charset="0"/>
                        </a:rPr>
                        <a:t>DIĞER TAZE MEYVE SEBZE TOPTAN TICARETI </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3615614424"/>
                  </a:ext>
                </a:extLst>
              </a:tr>
              <a:tr h="767390">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9</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000" b="0" i="0" u="none" strike="noStrike" dirty="0">
                          <a:solidFill>
                            <a:schemeClr val="tx1"/>
                          </a:solidFill>
                          <a:effectLst/>
                          <a:latin typeface="Arial" panose="020B0604020202020204" pitchFamily="34" charset="0"/>
                        </a:rPr>
                        <a:t>ZORLU HAZIR BETON MADENCİLİK VE PETROL ÜRÜNLERİ SANAYİ VE TİCARET LİMİTED ŞİRKETİ HALKAPINAR ŞUBESİ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HAZIR BETON İMALATI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120439337"/>
                  </a:ext>
                </a:extLst>
              </a:tr>
              <a:tr h="767390">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10</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000" b="0" i="0" u="none" strike="noStrike" dirty="0">
                          <a:solidFill>
                            <a:schemeClr val="tx1"/>
                          </a:solidFill>
                          <a:effectLst/>
                          <a:latin typeface="Arial" panose="020B0604020202020204" pitchFamily="34" charset="0"/>
                        </a:rPr>
                        <a:t>SELÇUKLU SÜT GIDA TARIM HAYVANCILIK SANAYİ TİCARET LİMİTED ŞİRKETİ EREĞLİ ŞUBESİ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HAYVAN YEMİ TOPTAN TİCARETİ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854742835"/>
                  </a:ext>
                </a:extLst>
              </a:tr>
              <a:tr h="453414">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11</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000" b="0" i="0" u="none" strike="noStrike" dirty="0">
                          <a:solidFill>
                            <a:schemeClr val="tx1"/>
                          </a:solidFill>
                          <a:effectLst/>
                          <a:latin typeface="Arial" panose="020B0604020202020204" pitchFamily="34" charset="0"/>
                        </a:rPr>
                        <a:t>İBRAHİM SÖKER KARGACI ŞUBESİ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DONDURULMUŞ VEYA KURUTULMUŞ MEYVE VE SEBZELERİN İMALATI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43693180"/>
                  </a:ext>
                </a:extLst>
              </a:tr>
              <a:tr h="767390">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12</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100" b="0" i="0" u="none" strike="noStrike" dirty="0">
                          <a:solidFill>
                            <a:schemeClr val="tx1"/>
                          </a:solidFill>
                          <a:effectLst/>
                          <a:latin typeface="Calibri" panose="020F0502020204030204" pitchFamily="34" charset="0"/>
                        </a:rPr>
                        <a:t>ÖZMUTLULAR TARIM HAYVANCILIK EMLAK NAKLİYE İNŞAAT SANAYİ VE TİCARET LİMİTED ŞİRKETİ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HAYVAN</a:t>
                      </a:r>
                      <a:r>
                        <a:rPr lang="tr-TR" sz="1100" kern="1200" baseline="0" dirty="0" smtClean="0">
                          <a:solidFill>
                            <a:schemeClr val="dk1"/>
                          </a:solidFill>
                          <a:latin typeface="Times New Roman" panose="02020603050405020304" pitchFamily="18" charset="0"/>
                          <a:ea typeface="+mn-ea"/>
                          <a:cs typeface="Times New Roman" panose="02020603050405020304" pitchFamily="18" charset="0"/>
                        </a:rPr>
                        <a:t> YEMİ TOPTAN TİCARETİ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921709589"/>
                  </a:ext>
                </a:extLst>
              </a:tr>
              <a:tr h="767390">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13</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000" b="0" i="0" u="none" strike="noStrike" dirty="0">
                          <a:solidFill>
                            <a:schemeClr val="tx1"/>
                          </a:solidFill>
                          <a:effectLst/>
                          <a:latin typeface="Arial" panose="020B0604020202020204" pitchFamily="34" charset="0"/>
                        </a:rPr>
                        <a:t>ERDAŞOĞLU TURİZM VE TAŞIMACILIK SANAYİ TİCARET LİMİTED ŞİRKETİ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SEYAHAT ACENTESİ FAALİYETLERİ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49661535"/>
                  </a:ext>
                </a:extLst>
              </a:tr>
              <a:tr h="767390">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14</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100" b="0" i="0" u="none" strike="noStrike" dirty="0" smtClean="0">
                          <a:solidFill>
                            <a:schemeClr val="tx1"/>
                          </a:solidFill>
                          <a:effectLst/>
                          <a:latin typeface="Calibri" panose="020F0502020204030204" pitchFamily="34" charset="0"/>
                        </a:rPr>
                        <a:t>BOZKARA </a:t>
                      </a:r>
                      <a:r>
                        <a:rPr lang="tr-TR" sz="1100" b="0" i="0" u="none" strike="noStrike" dirty="0">
                          <a:solidFill>
                            <a:schemeClr val="tx1"/>
                          </a:solidFill>
                          <a:effectLst/>
                          <a:latin typeface="Calibri" panose="020F0502020204030204" pitchFamily="34" charset="0"/>
                        </a:rPr>
                        <a:t>ELEKTRONİK TİCARET GIDA İNŞAAT TAAHHÜT SANAYİ VE TİCARET LİMİTED ŞİRKETİ KONYA EREĞLİ ŞUBESİ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DİĞER LOKANTA VE RESTORANLARIN FAALİYETLERİ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467795164"/>
                  </a:ext>
                </a:extLst>
              </a:tr>
            </a:tbl>
          </a:graphicData>
        </a:graphic>
      </p:graphicFrame>
      <p:sp>
        <p:nvSpPr>
          <p:cNvPr id="2" name="Dikdörtgen 1"/>
          <p:cNvSpPr/>
          <p:nvPr/>
        </p:nvSpPr>
        <p:spPr>
          <a:xfrm>
            <a:off x="3108960" y="432261"/>
            <a:ext cx="5619403" cy="369332"/>
          </a:xfrm>
          <a:prstGeom prst="rect">
            <a:avLst/>
          </a:prstGeom>
        </p:spPr>
        <p:txBody>
          <a:bodyPr wrap="square">
            <a:spAutoFit/>
          </a:bodyPr>
          <a:lstStyle/>
          <a:p>
            <a:pPr algn="ctr"/>
            <a:r>
              <a:rPr lang="tr-TR" b="1" dirty="0" smtClean="0">
                <a:solidFill>
                  <a:srgbClr val="FF0000"/>
                </a:solidFill>
              </a:rPr>
              <a:t>2022/HAZİRAN </a:t>
            </a:r>
            <a:r>
              <a:rPr lang="tr-TR" b="1" dirty="0">
                <a:solidFill>
                  <a:srgbClr val="FF0000"/>
                </a:solidFill>
              </a:rPr>
              <a:t>AYINDA KAYIT OLAN ÜYELERİMİZ</a:t>
            </a:r>
            <a:endParaRPr lang="tr-TR" dirty="0"/>
          </a:p>
        </p:txBody>
      </p:sp>
    </p:spTree>
    <p:extLst>
      <p:ext uri="{BB962C8B-B14F-4D97-AF65-F5344CB8AC3E}">
        <p14:creationId xmlns:p14="http://schemas.microsoft.com/office/powerpoint/2010/main" val="31624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30608551"/>
              </p:ext>
            </p:extLst>
          </p:nvPr>
        </p:nvGraphicFramePr>
        <p:xfrm>
          <a:off x="1378415" y="869917"/>
          <a:ext cx="9960727" cy="5084314"/>
        </p:xfrm>
        <a:graphic>
          <a:graphicData uri="http://schemas.openxmlformats.org/drawingml/2006/table">
            <a:tbl>
              <a:tblPr firstRow="1" bandRow="1">
                <a:tableStyleId>{5C22544A-7EE6-4342-B048-85BDC9FD1C3A}</a:tableStyleId>
              </a:tblPr>
              <a:tblGrid>
                <a:gridCol w="902031">
                  <a:extLst>
                    <a:ext uri="{9D8B030D-6E8A-4147-A177-3AD203B41FA5}">
                      <a16:colId xmlns:a16="http://schemas.microsoft.com/office/drawing/2014/main" xmlns="" val="542182605"/>
                    </a:ext>
                  </a:extLst>
                </a:gridCol>
                <a:gridCol w="5184054">
                  <a:extLst>
                    <a:ext uri="{9D8B030D-6E8A-4147-A177-3AD203B41FA5}">
                      <a16:colId xmlns:a16="http://schemas.microsoft.com/office/drawing/2014/main" xmlns="" val="3875282855"/>
                    </a:ext>
                  </a:extLst>
                </a:gridCol>
                <a:gridCol w="3874642">
                  <a:extLst>
                    <a:ext uri="{9D8B030D-6E8A-4147-A177-3AD203B41FA5}">
                      <a16:colId xmlns:a16="http://schemas.microsoft.com/office/drawing/2014/main" xmlns="" val="3560682631"/>
                    </a:ext>
                  </a:extLst>
                </a:gridCol>
              </a:tblGrid>
              <a:tr h="334503">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SIRA NO</a:t>
                      </a: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FİRMA ÜNVANI</a:t>
                      </a: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SEKTÖRÜ</a:t>
                      </a:r>
                    </a:p>
                  </a:txBody>
                  <a:tcPr>
                    <a:solidFill>
                      <a:schemeClr val="bg1">
                        <a:lumMod val="85000"/>
                      </a:schemeClr>
                    </a:solidFill>
                  </a:tcPr>
                </a:tc>
                <a:extLst>
                  <a:ext uri="{0D108BD9-81ED-4DB2-BD59-A6C34878D82A}">
                    <a16:rowId xmlns:a16="http://schemas.microsoft.com/office/drawing/2014/main" xmlns="" val="4198825686"/>
                  </a:ext>
                </a:extLst>
              </a:tr>
              <a:tr h="459447">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15</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000" b="0" i="0" u="none" strike="noStrike" dirty="0">
                          <a:solidFill>
                            <a:srgbClr val="000000"/>
                          </a:solidFill>
                          <a:effectLst/>
                          <a:latin typeface="Arial" panose="020B0604020202020204" pitchFamily="34" charset="0"/>
                        </a:rPr>
                        <a:t>BERK BAYRAM </a:t>
                      </a:r>
                      <a:r>
                        <a:rPr lang="tr-TR" sz="1000" b="0" i="0" u="none" strike="noStrike" dirty="0" err="1">
                          <a:solidFill>
                            <a:srgbClr val="000000"/>
                          </a:solidFill>
                          <a:effectLst/>
                          <a:latin typeface="Arial" panose="020B0604020202020204" pitchFamily="34" charset="0"/>
                        </a:rPr>
                        <a:t>BAYRAM</a:t>
                      </a:r>
                      <a:r>
                        <a:rPr lang="tr-TR" sz="1000" b="0" i="0" u="none" strike="noStrike" dirty="0">
                          <a:solidFill>
                            <a:srgbClr val="000000"/>
                          </a:solidFill>
                          <a:effectLst/>
                          <a:latin typeface="Arial" panose="020B0604020202020204" pitchFamily="34" charset="0"/>
                        </a:rPr>
                        <a:t> ENERJİ MÜHENDİSLİK</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MÜHENDİSLİK DANIŞMANLIK HİZMETLERİ </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3615614424"/>
                  </a:ext>
                </a:extLst>
              </a:tr>
              <a:tr h="767390">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16</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100" b="0" i="0" u="none" strike="noStrike" dirty="0">
                          <a:solidFill>
                            <a:srgbClr val="000000"/>
                          </a:solidFill>
                          <a:effectLst/>
                          <a:latin typeface="Calibri" panose="020F0502020204030204" pitchFamily="34" charset="0"/>
                        </a:rPr>
                        <a:t>BAYSALLAR HALI MOBİLYA SANAYİ VE TİCARET LİMİTED ŞİRKETİ BAYSAL MOTORS EREĞLİ ŞUBESİ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OTOMOBİLLERİN VE HAFİF MOTORLU KARA TAŞITLARININ BELİRLİ BİR MALA TAHSİS EDİLMİŞ MAĞAZALARDA PERAKENDE TİCARETİ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120439337"/>
                  </a:ext>
                </a:extLst>
              </a:tr>
              <a:tr h="767390">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17</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000" b="0" i="0" u="none" strike="noStrike">
                          <a:solidFill>
                            <a:srgbClr val="000000"/>
                          </a:solidFill>
                          <a:effectLst/>
                          <a:latin typeface="Arial" panose="020B0604020202020204" pitchFamily="34" charset="0"/>
                        </a:rPr>
                        <a:t>HASAN ERDURAN KARDEŞLER AKÖREN TARIM ÜRÜNLERİ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KÖKLERİ, SOĞANLARI, YUMRULARI TÜKETİLEN SEBZELERİN YETİŞTİRİLMESİ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854742835"/>
                  </a:ext>
                </a:extLst>
              </a:tr>
              <a:tr h="453414">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18</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100" b="0" i="0" u="none" strike="noStrike">
                          <a:solidFill>
                            <a:srgbClr val="000000"/>
                          </a:solidFill>
                          <a:effectLst/>
                          <a:latin typeface="Calibri" panose="020F0502020204030204" pitchFamily="34" charset="0"/>
                        </a:rPr>
                        <a:t>BAHAR ARICAN KARA ARICAN MÜTEAHHİTLİK MİMARLIK</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İKAMET AMAÇLI BİNALARIN İNŞAATI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43693180"/>
                  </a:ext>
                </a:extLst>
              </a:tr>
              <a:tr h="767390">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19</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000" b="0" i="0" u="none" strike="noStrike">
                          <a:solidFill>
                            <a:srgbClr val="000000"/>
                          </a:solidFill>
                          <a:effectLst/>
                          <a:latin typeface="Arial" panose="020B0604020202020204" pitchFamily="34" charset="0"/>
                        </a:rPr>
                        <a:t>CAN FRUIT GIDA SANAYİ VE TİCARET LİMİTED ŞİRKETİ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BELİRLİ BİR MALA TAHSİS EDİLMEMİŞ MAĞAZALARDAKİ BİR BAŞKA ÜLKEYLE YAPILAN TOPTAN TİCARET</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921709589"/>
                  </a:ext>
                </a:extLst>
              </a:tr>
              <a:tr h="767390">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20</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100" b="0" i="0" u="none" strike="noStrike">
                          <a:solidFill>
                            <a:srgbClr val="000000"/>
                          </a:solidFill>
                          <a:effectLst/>
                          <a:latin typeface="Calibri" panose="020F0502020204030204" pitchFamily="34" charset="0"/>
                        </a:rPr>
                        <a:t>HACI TUTUK HACI BABA KOMİSYON</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YAŞ SEBZE VE MEYVELERİN BİR ÜCRET VE SÖZLEŞMEYE DAYALI OLARAK TOPTAN SATIŞINI YAPAN ARACILAR </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49661535"/>
                  </a:ext>
                </a:extLst>
              </a:tr>
              <a:tr h="767390">
                <a:tc>
                  <a:txBody>
                    <a:bodyPr/>
                    <a:lstStyle/>
                    <a:p>
                      <a:pPr marL="0" algn="ctr" defTabSz="914400" rtl="0" eaLnBrk="1" latinLnBrk="0" hangingPunct="1"/>
                      <a:r>
                        <a:rPr lang="tr-TR" sz="1100" b="1" kern="1200" dirty="0" smtClean="0">
                          <a:solidFill>
                            <a:schemeClr val="dk1"/>
                          </a:solidFill>
                          <a:latin typeface="Times New Roman" panose="02020603050405020304" pitchFamily="18" charset="0"/>
                          <a:ea typeface="+mn-ea"/>
                          <a:cs typeface="Times New Roman" panose="02020603050405020304" pitchFamily="18" charset="0"/>
                        </a:rPr>
                        <a:t>21</a:t>
                      </a:r>
                      <a:endParaRPr lang="tr-TR" sz="11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fontAlgn="b"/>
                      <a:r>
                        <a:rPr lang="tr-TR" sz="1100" b="0" i="0" u="none" strike="noStrike" dirty="0">
                          <a:solidFill>
                            <a:srgbClr val="000000"/>
                          </a:solidFill>
                          <a:effectLst/>
                          <a:latin typeface="Calibri" panose="020F0502020204030204" pitchFamily="34" charset="0"/>
                        </a:rPr>
                        <a:t>FATİH DUMLU SÜT YEM OTOMOTİV İNŞAAT NAKLİYE TİCARET LİMİTED ŞİRKETİ</a:t>
                      </a:r>
                    </a:p>
                  </a:txBody>
                  <a:tcPr marL="9525" marR="9525" marT="9525" marB="0" anchor="b"/>
                </a:tc>
                <a:tc>
                  <a:txBody>
                    <a:bodyPr/>
                    <a:lstStyle/>
                    <a:p>
                      <a:pPr marL="0" algn="l" defTabSz="914400" rtl="0" eaLnBrk="1" latinLnBrk="0" hangingPunct="1"/>
                      <a:r>
                        <a:rPr lang="tr-TR" sz="1100" kern="1200" dirty="0" smtClean="0">
                          <a:solidFill>
                            <a:schemeClr val="dk1"/>
                          </a:solidFill>
                          <a:latin typeface="Times New Roman" panose="02020603050405020304" pitchFamily="18" charset="0"/>
                          <a:ea typeface="+mn-ea"/>
                          <a:cs typeface="Times New Roman" panose="02020603050405020304" pitchFamily="18" charset="0"/>
                        </a:rPr>
                        <a:t>KARAYOLU İLE ŞEHİR İÇİ YÜK TAŞIMACILIĞI</a:t>
                      </a:r>
                      <a:endParaRPr lang="tr-TR" sz="11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467795164"/>
                  </a:ext>
                </a:extLst>
              </a:tr>
            </a:tbl>
          </a:graphicData>
        </a:graphic>
      </p:graphicFrame>
      <p:sp>
        <p:nvSpPr>
          <p:cNvPr id="2" name="Dikdörtgen 1"/>
          <p:cNvSpPr/>
          <p:nvPr/>
        </p:nvSpPr>
        <p:spPr>
          <a:xfrm>
            <a:off x="3108960" y="432261"/>
            <a:ext cx="5619403" cy="369332"/>
          </a:xfrm>
          <a:prstGeom prst="rect">
            <a:avLst/>
          </a:prstGeom>
        </p:spPr>
        <p:txBody>
          <a:bodyPr wrap="square">
            <a:spAutoFit/>
          </a:bodyPr>
          <a:lstStyle/>
          <a:p>
            <a:pPr algn="ctr"/>
            <a:r>
              <a:rPr lang="tr-TR" b="1" dirty="0" smtClean="0">
                <a:solidFill>
                  <a:srgbClr val="FF0000"/>
                </a:solidFill>
              </a:rPr>
              <a:t>2022/HAZİRAN </a:t>
            </a:r>
            <a:r>
              <a:rPr lang="tr-TR" b="1" dirty="0">
                <a:solidFill>
                  <a:srgbClr val="FF0000"/>
                </a:solidFill>
              </a:rPr>
              <a:t>AYINDA KAYIT OLAN ÜYELERİMİZ</a:t>
            </a:r>
            <a:endParaRPr lang="tr-TR" dirty="0"/>
          </a:p>
        </p:txBody>
      </p:sp>
    </p:spTree>
    <p:extLst>
      <p:ext uri="{BB962C8B-B14F-4D97-AF65-F5344CB8AC3E}">
        <p14:creationId xmlns:p14="http://schemas.microsoft.com/office/powerpoint/2010/main" val="321447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27621" y="336884"/>
            <a:ext cx="5159142" cy="356135"/>
          </a:xfrm>
        </p:spPr>
        <p:txBody>
          <a:bodyPr>
            <a:noAutofit/>
          </a:bodyPr>
          <a:lstStyle/>
          <a:p>
            <a:r>
              <a:rPr lang="tr-TR" sz="2000" b="1" dirty="0" smtClean="0">
                <a:solidFill>
                  <a:srgbClr val="FF0000"/>
                </a:solidFill>
              </a:rPr>
              <a:t>2022 </a:t>
            </a:r>
            <a:r>
              <a:rPr lang="tr-TR" sz="2000" b="1" dirty="0">
                <a:solidFill>
                  <a:srgbClr val="FF0000"/>
                </a:solidFill>
              </a:rPr>
              <a:t>YILI ODAMIZA KAYIT YAPTIRAN ÜYELER</a:t>
            </a:r>
          </a:p>
        </p:txBody>
      </p:sp>
      <p:graphicFrame>
        <p:nvGraphicFramePr>
          <p:cNvPr id="4" name="Tablo 3"/>
          <p:cNvGraphicFramePr>
            <a:graphicFrameLocks noGrp="1"/>
          </p:cNvGraphicFramePr>
          <p:nvPr>
            <p:extLst>
              <p:ext uri="{D42A27DB-BD31-4B8C-83A1-F6EECF244321}">
                <p14:modId xmlns:p14="http://schemas.microsoft.com/office/powerpoint/2010/main" val="2097408453"/>
              </p:ext>
            </p:extLst>
          </p:nvPr>
        </p:nvGraphicFramePr>
        <p:xfrm>
          <a:off x="1429349" y="827772"/>
          <a:ext cx="10188343" cy="5725581"/>
        </p:xfrm>
        <a:graphic>
          <a:graphicData uri="http://schemas.openxmlformats.org/drawingml/2006/table">
            <a:tbl>
              <a:tblPr firstRow="1" bandRow="1">
                <a:tableStyleId>{5C22544A-7EE6-4342-B048-85BDC9FD1C3A}</a:tableStyleId>
              </a:tblPr>
              <a:tblGrid>
                <a:gridCol w="1025527">
                  <a:extLst>
                    <a:ext uri="{9D8B030D-6E8A-4147-A177-3AD203B41FA5}">
                      <a16:colId xmlns:a16="http://schemas.microsoft.com/office/drawing/2014/main" xmlns="" val="1085537233"/>
                    </a:ext>
                  </a:extLst>
                </a:gridCol>
                <a:gridCol w="489356">
                  <a:extLst>
                    <a:ext uri="{9D8B030D-6E8A-4147-A177-3AD203B41FA5}">
                      <a16:colId xmlns:a16="http://schemas.microsoft.com/office/drawing/2014/main" xmlns="" val="1877564358"/>
                    </a:ext>
                  </a:extLst>
                </a:gridCol>
                <a:gridCol w="668328">
                  <a:extLst>
                    <a:ext uri="{9D8B030D-6E8A-4147-A177-3AD203B41FA5}">
                      <a16:colId xmlns:a16="http://schemas.microsoft.com/office/drawing/2014/main" xmlns="" val="2274761141"/>
                    </a:ext>
                  </a:extLst>
                </a:gridCol>
                <a:gridCol w="727740">
                  <a:extLst>
                    <a:ext uri="{9D8B030D-6E8A-4147-A177-3AD203B41FA5}">
                      <a16:colId xmlns:a16="http://schemas.microsoft.com/office/drawing/2014/main" xmlns="" val="2856023756"/>
                    </a:ext>
                  </a:extLst>
                </a:gridCol>
                <a:gridCol w="653481">
                  <a:extLst>
                    <a:ext uri="{9D8B030D-6E8A-4147-A177-3AD203B41FA5}">
                      <a16:colId xmlns:a16="http://schemas.microsoft.com/office/drawing/2014/main" xmlns="" val="4218259991"/>
                    </a:ext>
                  </a:extLst>
                </a:gridCol>
                <a:gridCol w="623775">
                  <a:extLst>
                    <a:ext uri="{9D8B030D-6E8A-4147-A177-3AD203B41FA5}">
                      <a16:colId xmlns:a16="http://schemas.microsoft.com/office/drawing/2014/main" xmlns="" val="3771176561"/>
                    </a:ext>
                  </a:extLst>
                </a:gridCol>
                <a:gridCol w="801998">
                  <a:extLst>
                    <a:ext uri="{9D8B030D-6E8A-4147-A177-3AD203B41FA5}">
                      <a16:colId xmlns:a16="http://schemas.microsoft.com/office/drawing/2014/main" xmlns="" val="519700017"/>
                    </a:ext>
                  </a:extLst>
                </a:gridCol>
                <a:gridCol w="831704">
                  <a:extLst>
                    <a:ext uri="{9D8B030D-6E8A-4147-A177-3AD203B41FA5}">
                      <a16:colId xmlns:a16="http://schemas.microsoft.com/office/drawing/2014/main" xmlns="" val="205445375"/>
                    </a:ext>
                  </a:extLst>
                </a:gridCol>
                <a:gridCol w="809356">
                  <a:extLst>
                    <a:ext uri="{9D8B030D-6E8A-4147-A177-3AD203B41FA5}">
                      <a16:colId xmlns:a16="http://schemas.microsoft.com/office/drawing/2014/main" xmlns="" val="1411514617"/>
                    </a:ext>
                  </a:extLst>
                </a:gridCol>
                <a:gridCol w="646118">
                  <a:extLst>
                    <a:ext uri="{9D8B030D-6E8A-4147-A177-3AD203B41FA5}">
                      <a16:colId xmlns:a16="http://schemas.microsoft.com/office/drawing/2014/main" xmlns="" val="1521195149"/>
                    </a:ext>
                  </a:extLst>
                </a:gridCol>
                <a:gridCol w="727740">
                  <a:extLst>
                    <a:ext uri="{9D8B030D-6E8A-4147-A177-3AD203B41FA5}">
                      <a16:colId xmlns:a16="http://schemas.microsoft.com/office/drawing/2014/main" xmlns="" val="3232989669"/>
                    </a:ext>
                  </a:extLst>
                </a:gridCol>
                <a:gridCol w="727740">
                  <a:extLst>
                    <a:ext uri="{9D8B030D-6E8A-4147-A177-3AD203B41FA5}">
                      <a16:colId xmlns:a16="http://schemas.microsoft.com/office/drawing/2014/main" xmlns="" val="2125589291"/>
                    </a:ext>
                  </a:extLst>
                </a:gridCol>
                <a:gridCol w="727740">
                  <a:extLst>
                    <a:ext uri="{9D8B030D-6E8A-4147-A177-3AD203B41FA5}">
                      <a16:colId xmlns:a16="http://schemas.microsoft.com/office/drawing/2014/main" xmlns="" val="2526715693"/>
                    </a:ext>
                  </a:extLst>
                </a:gridCol>
                <a:gridCol w="727740">
                  <a:extLst>
                    <a:ext uri="{9D8B030D-6E8A-4147-A177-3AD203B41FA5}">
                      <a16:colId xmlns:a16="http://schemas.microsoft.com/office/drawing/2014/main" xmlns="" val="2558093472"/>
                    </a:ext>
                  </a:extLst>
                </a:gridCol>
              </a:tblGrid>
              <a:tr h="529710">
                <a:tc>
                  <a:txBody>
                    <a:bodyPr/>
                    <a:lstStyle/>
                    <a:p>
                      <a:endParaRPr lang="tr-TR" sz="1000" dirty="0"/>
                    </a:p>
                  </a:txBody>
                  <a:tcPr marL="91442" marR="91442" marT="45713" marB="45713"/>
                </a:tc>
                <a:tc>
                  <a:txBody>
                    <a:bodyPr/>
                    <a:lstStyle/>
                    <a:p>
                      <a:r>
                        <a:rPr lang="tr-TR" sz="1000" dirty="0">
                          <a:solidFill>
                            <a:schemeClr val="tx1"/>
                          </a:solidFill>
                        </a:rPr>
                        <a:t>OCAK</a:t>
                      </a:r>
                    </a:p>
                    <a:p>
                      <a:r>
                        <a:rPr lang="tr-TR" sz="1000" dirty="0" smtClean="0">
                          <a:solidFill>
                            <a:schemeClr val="tx1"/>
                          </a:solidFill>
                        </a:rPr>
                        <a:t>2022</a:t>
                      </a:r>
                      <a:endParaRPr lang="tr-TR" sz="1000" dirty="0">
                        <a:solidFill>
                          <a:schemeClr val="tx1"/>
                        </a:solidFill>
                      </a:endParaRPr>
                    </a:p>
                  </a:txBody>
                  <a:tcPr marL="91442" marR="91442" marT="45713" marB="45713"/>
                </a:tc>
                <a:tc>
                  <a:txBody>
                    <a:bodyPr/>
                    <a:lstStyle/>
                    <a:p>
                      <a:r>
                        <a:rPr lang="tr-TR" sz="1000" dirty="0">
                          <a:solidFill>
                            <a:schemeClr val="tx1"/>
                          </a:solidFill>
                        </a:rPr>
                        <a:t>ŞUBAT</a:t>
                      </a:r>
                    </a:p>
                    <a:p>
                      <a:r>
                        <a:rPr lang="tr-TR" sz="1000" dirty="0" smtClean="0">
                          <a:solidFill>
                            <a:schemeClr val="tx1"/>
                          </a:solidFill>
                        </a:rPr>
                        <a:t>2022</a:t>
                      </a:r>
                      <a:endParaRPr lang="tr-TR" sz="1000" dirty="0">
                        <a:solidFill>
                          <a:schemeClr val="tx1"/>
                        </a:solidFill>
                      </a:endParaRPr>
                    </a:p>
                  </a:txBody>
                  <a:tcPr marL="91442" marR="91442" marT="45713" marB="45713"/>
                </a:tc>
                <a:tc>
                  <a:txBody>
                    <a:bodyPr/>
                    <a:lstStyle/>
                    <a:p>
                      <a:r>
                        <a:rPr lang="tr-TR" sz="1000" dirty="0">
                          <a:solidFill>
                            <a:schemeClr val="tx1"/>
                          </a:solidFill>
                        </a:rPr>
                        <a:t>MART</a:t>
                      </a:r>
                    </a:p>
                    <a:p>
                      <a:r>
                        <a:rPr lang="tr-TR" sz="1000" dirty="0" smtClean="0">
                          <a:solidFill>
                            <a:schemeClr val="tx1"/>
                          </a:solidFill>
                        </a:rPr>
                        <a:t>2022</a:t>
                      </a:r>
                      <a:endParaRPr lang="tr-TR" sz="1000" dirty="0">
                        <a:solidFill>
                          <a:schemeClr val="tx1"/>
                        </a:solidFill>
                      </a:endParaRPr>
                    </a:p>
                  </a:txBody>
                  <a:tcPr marL="91442" marR="91442" marT="45713" marB="45713"/>
                </a:tc>
                <a:tc>
                  <a:txBody>
                    <a:bodyPr/>
                    <a:lstStyle/>
                    <a:p>
                      <a:r>
                        <a:rPr lang="tr-TR" sz="1000" dirty="0">
                          <a:solidFill>
                            <a:schemeClr val="tx1"/>
                          </a:solidFill>
                        </a:rPr>
                        <a:t>NİSAN</a:t>
                      </a:r>
                    </a:p>
                    <a:p>
                      <a:r>
                        <a:rPr lang="tr-TR" sz="1000" dirty="0" smtClean="0">
                          <a:solidFill>
                            <a:schemeClr val="tx1"/>
                          </a:solidFill>
                        </a:rPr>
                        <a:t>2022</a:t>
                      </a:r>
                      <a:endParaRPr lang="tr-TR" sz="1000" dirty="0">
                        <a:solidFill>
                          <a:schemeClr val="tx1"/>
                        </a:solidFill>
                      </a:endParaRPr>
                    </a:p>
                  </a:txBody>
                  <a:tcPr marL="91442" marR="91442" marT="45713" marB="45713"/>
                </a:tc>
                <a:tc>
                  <a:txBody>
                    <a:bodyPr/>
                    <a:lstStyle/>
                    <a:p>
                      <a:r>
                        <a:rPr lang="tr-TR" sz="1000" dirty="0">
                          <a:solidFill>
                            <a:schemeClr val="tx1"/>
                          </a:solidFill>
                        </a:rPr>
                        <a:t>MAYIS</a:t>
                      </a:r>
                    </a:p>
                    <a:p>
                      <a:r>
                        <a:rPr lang="tr-TR" sz="1000" dirty="0" smtClean="0">
                          <a:solidFill>
                            <a:schemeClr val="tx1"/>
                          </a:solidFill>
                        </a:rPr>
                        <a:t>2022</a:t>
                      </a:r>
                      <a:endParaRPr lang="tr-TR" sz="1000" dirty="0">
                        <a:solidFill>
                          <a:schemeClr val="tx1"/>
                        </a:solidFill>
                      </a:endParaRPr>
                    </a:p>
                  </a:txBody>
                  <a:tcPr marL="91442" marR="91442" marT="45713" marB="45713"/>
                </a:tc>
                <a:tc>
                  <a:txBody>
                    <a:bodyPr/>
                    <a:lstStyle/>
                    <a:p>
                      <a:r>
                        <a:rPr lang="tr-TR" sz="1000" dirty="0">
                          <a:solidFill>
                            <a:schemeClr val="tx1"/>
                          </a:solidFill>
                        </a:rPr>
                        <a:t>HAZİRAN</a:t>
                      </a:r>
                    </a:p>
                    <a:p>
                      <a:r>
                        <a:rPr lang="tr-TR" sz="1000" dirty="0" smtClean="0">
                          <a:solidFill>
                            <a:schemeClr val="tx1"/>
                          </a:solidFill>
                        </a:rPr>
                        <a:t>2022</a:t>
                      </a:r>
                      <a:endParaRPr lang="tr-TR" sz="1000" dirty="0">
                        <a:solidFill>
                          <a:schemeClr val="tx1"/>
                        </a:solidFill>
                      </a:endParaRPr>
                    </a:p>
                  </a:txBody>
                  <a:tcPr marL="91442" marR="91442" marT="45713" marB="45713"/>
                </a:tc>
                <a:tc>
                  <a:txBody>
                    <a:bodyPr/>
                    <a:lstStyle/>
                    <a:p>
                      <a:r>
                        <a:rPr lang="tr-TR" sz="1000" dirty="0">
                          <a:solidFill>
                            <a:schemeClr val="tx1"/>
                          </a:solidFill>
                        </a:rPr>
                        <a:t>TEMMUZ</a:t>
                      </a:r>
                    </a:p>
                    <a:p>
                      <a:r>
                        <a:rPr lang="tr-TR" sz="1000" dirty="0" smtClean="0">
                          <a:solidFill>
                            <a:schemeClr val="tx1"/>
                          </a:solidFill>
                        </a:rPr>
                        <a:t>2022</a:t>
                      </a:r>
                      <a:endParaRPr lang="tr-TR" sz="1000" dirty="0">
                        <a:solidFill>
                          <a:schemeClr val="tx1"/>
                        </a:solidFill>
                      </a:endParaRPr>
                    </a:p>
                  </a:txBody>
                  <a:tcPr marL="91442" marR="91442" marT="45713" marB="45713"/>
                </a:tc>
                <a:tc>
                  <a:txBody>
                    <a:bodyPr/>
                    <a:lstStyle/>
                    <a:p>
                      <a:r>
                        <a:rPr lang="tr-TR" sz="1000" dirty="0">
                          <a:solidFill>
                            <a:schemeClr val="tx1"/>
                          </a:solidFill>
                        </a:rPr>
                        <a:t>AĞUSTOS</a:t>
                      </a:r>
                    </a:p>
                    <a:p>
                      <a:r>
                        <a:rPr lang="tr-TR" sz="1000" dirty="0" smtClean="0">
                          <a:solidFill>
                            <a:schemeClr val="tx1"/>
                          </a:solidFill>
                        </a:rPr>
                        <a:t>2022</a:t>
                      </a:r>
                      <a:endParaRPr lang="tr-TR" sz="1000" dirty="0">
                        <a:solidFill>
                          <a:schemeClr val="tx1"/>
                        </a:solidFill>
                      </a:endParaRPr>
                    </a:p>
                  </a:txBody>
                  <a:tcPr marL="91442" marR="91442" marT="45713" marB="45713"/>
                </a:tc>
                <a:tc>
                  <a:txBody>
                    <a:bodyPr/>
                    <a:lstStyle/>
                    <a:p>
                      <a:r>
                        <a:rPr lang="tr-TR" sz="1000" dirty="0">
                          <a:solidFill>
                            <a:schemeClr val="tx1"/>
                          </a:solidFill>
                        </a:rPr>
                        <a:t>EYLÜL</a:t>
                      </a:r>
                    </a:p>
                    <a:p>
                      <a:r>
                        <a:rPr lang="tr-TR" sz="1000" dirty="0" smtClean="0">
                          <a:solidFill>
                            <a:schemeClr val="tx1"/>
                          </a:solidFill>
                        </a:rPr>
                        <a:t>2022</a:t>
                      </a:r>
                      <a:endParaRPr lang="tr-TR" sz="1000" dirty="0">
                        <a:solidFill>
                          <a:schemeClr val="tx1"/>
                        </a:solidFill>
                      </a:endParaRPr>
                    </a:p>
                  </a:txBody>
                  <a:tcPr marL="91442" marR="91442" marT="45713" marB="45713"/>
                </a:tc>
                <a:tc>
                  <a:txBody>
                    <a:bodyPr/>
                    <a:lstStyle/>
                    <a:p>
                      <a:r>
                        <a:rPr lang="tr-TR" sz="1000" dirty="0">
                          <a:solidFill>
                            <a:schemeClr val="tx1"/>
                          </a:solidFill>
                        </a:rPr>
                        <a:t>EKİM</a:t>
                      </a:r>
                    </a:p>
                    <a:p>
                      <a:r>
                        <a:rPr lang="tr-TR" sz="1000" dirty="0" smtClean="0">
                          <a:solidFill>
                            <a:schemeClr val="tx1"/>
                          </a:solidFill>
                        </a:rPr>
                        <a:t>2022</a:t>
                      </a:r>
                      <a:endParaRPr lang="tr-TR" sz="1000" dirty="0">
                        <a:solidFill>
                          <a:schemeClr val="tx1"/>
                        </a:solidFill>
                      </a:endParaRPr>
                    </a:p>
                  </a:txBody>
                  <a:tcPr marL="91442" marR="91442" marT="45713" marB="45713"/>
                </a:tc>
                <a:tc>
                  <a:txBody>
                    <a:bodyPr/>
                    <a:lstStyle/>
                    <a:p>
                      <a:r>
                        <a:rPr lang="tr-TR" sz="1000" dirty="0">
                          <a:solidFill>
                            <a:schemeClr val="tx1"/>
                          </a:solidFill>
                        </a:rPr>
                        <a:t>KASIM</a:t>
                      </a:r>
                    </a:p>
                    <a:p>
                      <a:r>
                        <a:rPr lang="tr-TR" sz="1000" dirty="0" smtClean="0">
                          <a:solidFill>
                            <a:schemeClr val="tx1"/>
                          </a:solidFill>
                        </a:rPr>
                        <a:t>2022</a:t>
                      </a:r>
                      <a:endParaRPr lang="tr-TR" sz="1000" dirty="0">
                        <a:solidFill>
                          <a:schemeClr val="tx1"/>
                        </a:solidFill>
                      </a:endParaRPr>
                    </a:p>
                  </a:txBody>
                  <a:tcPr marL="91442" marR="91442" marT="45713" marB="45713"/>
                </a:tc>
                <a:tc>
                  <a:txBody>
                    <a:bodyPr/>
                    <a:lstStyle/>
                    <a:p>
                      <a:r>
                        <a:rPr lang="tr-TR" sz="1000" dirty="0">
                          <a:solidFill>
                            <a:schemeClr val="tx1"/>
                          </a:solidFill>
                        </a:rPr>
                        <a:t>ARALIK </a:t>
                      </a:r>
                    </a:p>
                    <a:p>
                      <a:r>
                        <a:rPr lang="tr-TR" sz="1000" dirty="0" smtClean="0">
                          <a:solidFill>
                            <a:schemeClr val="tx1"/>
                          </a:solidFill>
                        </a:rPr>
                        <a:t>2022</a:t>
                      </a:r>
                      <a:endParaRPr lang="tr-TR" sz="1000" dirty="0">
                        <a:solidFill>
                          <a:schemeClr val="tx1"/>
                        </a:solidFill>
                      </a:endParaRPr>
                    </a:p>
                  </a:txBody>
                  <a:tcPr marL="91442" marR="91442" marT="45713" marB="45713"/>
                </a:tc>
                <a:tc>
                  <a:txBody>
                    <a:bodyPr/>
                    <a:lstStyle/>
                    <a:p>
                      <a:r>
                        <a:rPr lang="tr-TR" sz="1000" b="1" dirty="0">
                          <a:solidFill>
                            <a:srgbClr val="FF0000"/>
                          </a:solidFill>
                        </a:rPr>
                        <a:t>TOPLAM </a:t>
                      </a:r>
                    </a:p>
                  </a:txBody>
                  <a:tcPr marL="91442" marR="91442" marT="45713" marB="45713"/>
                </a:tc>
                <a:extLst>
                  <a:ext uri="{0D108BD9-81ED-4DB2-BD59-A6C34878D82A}">
                    <a16:rowId xmlns:a16="http://schemas.microsoft.com/office/drawing/2014/main" xmlns="" val="1557196958"/>
                  </a:ext>
                </a:extLst>
              </a:tr>
              <a:tr h="639110">
                <a:tc>
                  <a:txBody>
                    <a:bodyPr/>
                    <a:lstStyle/>
                    <a:p>
                      <a:r>
                        <a:rPr lang="tr-TR" sz="1000" b="1" dirty="0"/>
                        <a:t>KONUT YAPI KOOPERATİFİ</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516675263"/>
                  </a:ext>
                </a:extLst>
              </a:tr>
              <a:tr h="375424">
                <a:tc>
                  <a:txBody>
                    <a:bodyPr/>
                    <a:lstStyle/>
                    <a:p>
                      <a:r>
                        <a:rPr lang="tr-TR" sz="1000" b="1" dirty="0"/>
                        <a:t>ŞAHIS FİRMA</a:t>
                      </a:r>
                    </a:p>
                  </a:txBody>
                  <a:tcPr marL="91442" marR="91442" marT="45713" marB="45713"/>
                </a:tc>
                <a:tc>
                  <a:txBody>
                    <a:bodyPr/>
                    <a:lstStyle/>
                    <a:p>
                      <a:pPr algn="ctr"/>
                      <a:r>
                        <a:rPr lang="tr-TR" sz="1000" b="1" dirty="0" smtClean="0"/>
                        <a:t>4</a:t>
                      </a:r>
                      <a:endParaRPr lang="tr-TR" sz="1000" b="1" dirty="0"/>
                    </a:p>
                  </a:txBody>
                  <a:tcPr marL="91442" marR="91442" marT="45713" marB="45713"/>
                </a:tc>
                <a:tc>
                  <a:txBody>
                    <a:bodyPr/>
                    <a:lstStyle/>
                    <a:p>
                      <a:pPr algn="ctr"/>
                      <a:r>
                        <a:rPr lang="tr-TR" sz="1000" b="1" dirty="0" smtClean="0"/>
                        <a:t>3</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5</a:t>
                      </a:r>
                      <a:endParaRPr lang="tr-TR" sz="1000" b="1" dirty="0"/>
                    </a:p>
                  </a:txBody>
                  <a:tcPr marL="91442" marR="91442" marT="45713" marB="45713"/>
                </a:tc>
                <a:tc>
                  <a:txBody>
                    <a:bodyPr/>
                    <a:lstStyle/>
                    <a:p>
                      <a:pPr algn="ctr"/>
                      <a:r>
                        <a:rPr lang="tr-TR" sz="1000" b="1" dirty="0" smtClean="0"/>
                        <a:t>2</a:t>
                      </a:r>
                      <a:endParaRPr lang="tr-TR" sz="1000" b="1" dirty="0"/>
                    </a:p>
                  </a:txBody>
                  <a:tcPr marL="91442" marR="91442" marT="45713" marB="45713"/>
                </a:tc>
                <a:tc>
                  <a:txBody>
                    <a:bodyPr/>
                    <a:lstStyle/>
                    <a:p>
                      <a:pPr algn="ctr"/>
                      <a:r>
                        <a:rPr lang="tr-TR" sz="1000" b="1" dirty="0" smtClean="0"/>
                        <a:t>6</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4174431237"/>
                  </a:ext>
                </a:extLst>
              </a:tr>
              <a:tr h="375424">
                <a:tc>
                  <a:txBody>
                    <a:bodyPr/>
                    <a:lstStyle/>
                    <a:p>
                      <a:r>
                        <a:rPr lang="tr-TR" sz="1000" b="1" dirty="0"/>
                        <a:t>A.Ş</a:t>
                      </a:r>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295624312"/>
                  </a:ext>
                </a:extLst>
              </a:tr>
              <a:tr h="375424">
                <a:tc>
                  <a:txBody>
                    <a:bodyPr/>
                    <a:lstStyle/>
                    <a:p>
                      <a:r>
                        <a:rPr lang="tr-TR" sz="1000" b="1" dirty="0"/>
                        <a:t>A.Ş ŞUBE</a:t>
                      </a:r>
                    </a:p>
                  </a:txBody>
                  <a:tcPr marL="91442" marR="91442" marT="45713" marB="45713"/>
                </a:tc>
                <a:tc>
                  <a:txBody>
                    <a:bodyPr/>
                    <a:lstStyle/>
                    <a:p>
                      <a:pPr algn="ctr"/>
                      <a:r>
                        <a:rPr lang="tr-TR" sz="1000" b="1" dirty="0" smtClean="0"/>
                        <a:t>3</a:t>
                      </a:r>
                      <a:endParaRPr lang="tr-TR" sz="1000" b="1" dirty="0"/>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pPr algn="ctr"/>
                      <a:r>
                        <a:rPr lang="tr-TR" sz="1000" b="1" dirty="0" smtClean="0"/>
                        <a:t>2</a:t>
                      </a:r>
                      <a:endParaRPr lang="tr-TR" sz="1000" b="1" dirty="0"/>
                    </a:p>
                  </a:txBody>
                  <a:tcPr marL="91442" marR="91442" marT="45713" marB="45713"/>
                </a:tc>
                <a:tc>
                  <a:txBody>
                    <a:bodyPr/>
                    <a:lstStyle/>
                    <a:p>
                      <a:pPr algn="ctr"/>
                      <a:r>
                        <a:rPr lang="tr-TR" sz="1000" b="1" dirty="0" smtClean="0"/>
                        <a:t>4</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638560808"/>
                  </a:ext>
                </a:extLst>
              </a:tr>
              <a:tr h="375424">
                <a:tc>
                  <a:txBody>
                    <a:bodyPr/>
                    <a:lstStyle/>
                    <a:p>
                      <a:r>
                        <a:rPr lang="tr-TR" sz="1000" b="1" dirty="0"/>
                        <a:t>LTD.ŞTİ</a:t>
                      </a:r>
                    </a:p>
                  </a:txBody>
                  <a:tcPr marL="91442" marR="91442" marT="45713" marB="45713"/>
                </a:tc>
                <a:tc>
                  <a:txBody>
                    <a:bodyPr/>
                    <a:lstStyle/>
                    <a:p>
                      <a:pPr algn="ctr"/>
                      <a:r>
                        <a:rPr lang="tr-TR" sz="1000" b="1" dirty="0" smtClean="0"/>
                        <a:t>11</a:t>
                      </a:r>
                      <a:endParaRPr lang="tr-TR" sz="1000" b="1" dirty="0"/>
                    </a:p>
                  </a:txBody>
                  <a:tcPr marL="91442" marR="91442" marT="45713" marB="45713"/>
                </a:tc>
                <a:tc>
                  <a:txBody>
                    <a:bodyPr/>
                    <a:lstStyle/>
                    <a:p>
                      <a:pPr algn="ctr"/>
                      <a:r>
                        <a:rPr lang="tr-TR" sz="1000" b="1" dirty="0" smtClean="0"/>
                        <a:t>6</a:t>
                      </a:r>
                      <a:endParaRPr lang="tr-TR" sz="1000" b="1" dirty="0"/>
                    </a:p>
                  </a:txBody>
                  <a:tcPr marL="91442" marR="91442" marT="45713" marB="45713"/>
                </a:tc>
                <a:tc>
                  <a:txBody>
                    <a:bodyPr/>
                    <a:lstStyle/>
                    <a:p>
                      <a:pPr algn="ctr"/>
                      <a:r>
                        <a:rPr lang="tr-TR" sz="1000" b="1" dirty="0" smtClean="0"/>
                        <a:t>9</a:t>
                      </a:r>
                      <a:endParaRPr lang="tr-TR" sz="1000" b="1" dirty="0"/>
                    </a:p>
                  </a:txBody>
                  <a:tcPr marL="91442" marR="91442" marT="45713" marB="45713"/>
                </a:tc>
                <a:tc>
                  <a:txBody>
                    <a:bodyPr/>
                    <a:lstStyle/>
                    <a:p>
                      <a:pPr algn="ctr"/>
                      <a:r>
                        <a:rPr lang="tr-TR" sz="1000" b="1" dirty="0" smtClean="0"/>
                        <a:t>3</a:t>
                      </a:r>
                      <a:endParaRPr lang="tr-TR" sz="1000" b="1" dirty="0"/>
                    </a:p>
                  </a:txBody>
                  <a:tcPr marL="91442" marR="91442" marT="45713" marB="45713"/>
                </a:tc>
                <a:tc>
                  <a:txBody>
                    <a:bodyPr/>
                    <a:lstStyle/>
                    <a:p>
                      <a:pPr algn="ctr"/>
                      <a:r>
                        <a:rPr lang="tr-TR" sz="1000" b="1" dirty="0" smtClean="0"/>
                        <a:t>6</a:t>
                      </a:r>
                      <a:endParaRPr lang="tr-TR" sz="1000" b="1" dirty="0"/>
                    </a:p>
                  </a:txBody>
                  <a:tcPr marL="91442" marR="91442" marT="45713" marB="45713"/>
                </a:tc>
                <a:tc>
                  <a:txBody>
                    <a:bodyPr/>
                    <a:lstStyle/>
                    <a:p>
                      <a:pPr algn="ctr"/>
                      <a:r>
                        <a:rPr lang="tr-TR" sz="1000" b="1" dirty="0" smtClean="0"/>
                        <a:t>12</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773278235"/>
                  </a:ext>
                </a:extLst>
              </a:tr>
              <a:tr h="467605">
                <a:tc>
                  <a:txBody>
                    <a:bodyPr/>
                    <a:lstStyle/>
                    <a:p>
                      <a:r>
                        <a:rPr lang="tr-TR" sz="1000" b="1" dirty="0"/>
                        <a:t>LTD.ŞTİ. ŞUBE</a:t>
                      </a:r>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pPr algn="ctr"/>
                      <a:r>
                        <a:rPr lang="tr-TR" sz="1000" b="1" dirty="0" smtClean="0"/>
                        <a:t>2</a:t>
                      </a:r>
                      <a:endParaRPr lang="tr-TR" sz="1000" b="1" dirty="0"/>
                    </a:p>
                  </a:txBody>
                  <a:tcPr marL="91442" marR="91442" marT="45713" marB="45713"/>
                </a:tc>
                <a:tc>
                  <a:txBody>
                    <a:bodyPr/>
                    <a:lstStyle/>
                    <a:p>
                      <a:pPr algn="ctr"/>
                      <a:r>
                        <a:rPr lang="tr-TR" sz="1000" b="1" dirty="0" smtClean="0"/>
                        <a:t>6</a:t>
                      </a:r>
                      <a:endParaRPr lang="tr-TR" sz="1000" b="1" dirty="0"/>
                    </a:p>
                  </a:txBody>
                  <a:tcPr marL="91442" marR="91442" marT="45713" marB="45713"/>
                </a:tc>
                <a:tc>
                  <a:txBody>
                    <a:bodyPr/>
                    <a:lstStyle/>
                    <a:p>
                      <a:pPr algn="ctr"/>
                      <a:r>
                        <a:rPr lang="tr-TR" sz="1000" b="1" dirty="0" smtClean="0"/>
                        <a:t>2</a:t>
                      </a:r>
                      <a:endParaRPr lang="tr-TR" sz="1000" b="1" dirty="0"/>
                    </a:p>
                  </a:txBody>
                  <a:tcPr marL="91442" marR="91442" marT="45713" marB="45713"/>
                </a:tc>
                <a:tc>
                  <a:txBody>
                    <a:bodyPr/>
                    <a:lstStyle/>
                    <a:p>
                      <a:pPr algn="ctr"/>
                      <a:r>
                        <a:rPr lang="tr-TR" sz="1000" b="1" dirty="0" smtClean="0"/>
                        <a:t>3</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118638123"/>
                  </a:ext>
                </a:extLst>
              </a:tr>
              <a:tr h="375424">
                <a:tc>
                  <a:txBody>
                    <a:bodyPr/>
                    <a:lstStyle/>
                    <a:p>
                      <a:r>
                        <a:rPr lang="tr-TR" sz="1000" b="1" dirty="0"/>
                        <a:t>KOOP.ŞUBE</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446520614"/>
                  </a:ext>
                </a:extLst>
              </a:tr>
              <a:tr h="384351">
                <a:tc>
                  <a:txBody>
                    <a:bodyPr/>
                    <a:lstStyle/>
                    <a:p>
                      <a:r>
                        <a:rPr lang="tr-TR" sz="1000" b="1" dirty="0"/>
                        <a:t>İKTİSADİ İŞLETME</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157519285"/>
                  </a:ext>
                </a:extLst>
              </a:tr>
              <a:tr h="509140">
                <a:tc>
                  <a:txBody>
                    <a:bodyPr/>
                    <a:lstStyle/>
                    <a:p>
                      <a:r>
                        <a:rPr lang="tr-TR" sz="1000" b="1" dirty="0"/>
                        <a:t>SULAMA KOOPERATİFİ</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379740642"/>
                  </a:ext>
                </a:extLst>
              </a:tr>
              <a:tr h="437465">
                <a:tc>
                  <a:txBody>
                    <a:bodyPr/>
                    <a:lstStyle/>
                    <a:p>
                      <a:r>
                        <a:rPr lang="tr-TR" sz="1000" b="1" dirty="0"/>
                        <a:t>TAR.KAL.KOOP.</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b="0"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pPr marL="0" algn="l" rtl="0" eaLnBrk="1" latinLnBrk="0" hangingPunct="1"/>
                      <a:endParaRPr kumimoji="0" lang="tr-TR" sz="1000" b="1" kern="1200" dirty="0">
                        <a:solidFill>
                          <a:srgbClr val="FF0000"/>
                        </a:solidFill>
                        <a:latin typeface="+mn-lt"/>
                        <a:ea typeface="+mn-ea"/>
                        <a:cs typeface="+mn-cs"/>
                      </a:endParaRPr>
                    </a:p>
                  </a:txBody>
                  <a:tcPr marL="91442" marR="91442" marT="45713" marB="45713">
                    <a:solidFill>
                      <a:schemeClr val="bg1">
                        <a:lumMod val="95000"/>
                      </a:schemeClr>
                    </a:solidFill>
                  </a:tcPr>
                </a:tc>
                <a:extLst>
                  <a:ext uri="{0D108BD9-81ED-4DB2-BD59-A6C34878D82A}">
                    <a16:rowId xmlns:a16="http://schemas.microsoft.com/office/drawing/2014/main" xmlns="" val="4084230043"/>
                  </a:ext>
                </a:extLst>
              </a:tr>
              <a:tr h="493781">
                <a:tc>
                  <a:txBody>
                    <a:bodyPr/>
                    <a:lstStyle/>
                    <a:p>
                      <a:r>
                        <a:rPr lang="tr-TR" sz="1000" b="1" dirty="0" smtClean="0"/>
                        <a:t>SU</a:t>
                      </a:r>
                      <a:r>
                        <a:rPr lang="tr-TR" sz="1000" b="1" baseline="0" dirty="0" smtClean="0"/>
                        <a:t> ÜRÜN KOOP.</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b="0"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pPr marL="0" algn="l" rtl="0" eaLnBrk="1" latinLnBrk="0" hangingPunct="1"/>
                      <a:endParaRPr kumimoji="0" lang="tr-TR" sz="1000" b="1" kern="1200" dirty="0">
                        <a:solidFill>
                          <a:srgbClr val="FF0000"/>
                        </a:solidFill>
                        <a:latin typeface="+mn-lt"/>
                        <a:ea typeface="+mn-ea"/>
                        <a:cs typeface="+mn-cs"/>
                      </a:endParaRPr>
                    </a:p>
                  </a:txBody>
                  <a:tcPr marL="91442" marR="91442" marT="45713" marB="45713">
                    <a:solidFill>
                      <a:schemeClr val="bg1">
                        <a:lumMod val="85000"/>
                      </a:schemeClr>
                    </a:solidFill>
                  </a:tcPr>
                </a:tc>
                <a:extLst>
                  <a:ext uri="{0D108BD9-81ED-4DB2-BD59-A6C34878D82A}">
                    <a16:rowId xmlns:a16="http://schemas.microsoft.com/office/drawing/2014/main" xmlns="" val="836216517"/>
                  </a:ext>
                </a:extLst>
              </a:tr>
              <a:tr h="375424">
                <a:tc>
                  <a:txBody>
                    <a:bodyPr/>
                    <a:lstStyle/>
                    <a:p>
                      <a:r>
                        <a:rPr lang="tr-TR" sz="1000" b="1" dirty="0"/>
                        <a:t>TOPLAM</a:t>
                      </a:r>
                    </a:p>
                  </a:txBody>
                  <a:tcPr marL="91442" marR="91442" marT="45713" marB="45713"/>
                </a:tc>
                <a:tc>
                  <a:txBody>
                    <a:bodyPr/>
                    <a:lstStyle/>
                    <a:p>
                      <a:pPr algn="ctr"/>
                      <a:r>
                        <a:rPr lang="tr-TR" sz="1000" b="1" dirty="0" smtClean="0"/>
                        <a:t>20</a:t>
                      </a:r>
                      <a:endParaRPr lang="tr-TR" sz="1000" b="1" dirty="0"/>
                    </a:p>
                  </a:txBody>
                  <a:tcPr marL="91442" marR="91442" marT="45713" marB="45713"/>
                </a:tc>
                <a:tc>
                  <a:txBody>
                    <a:bodyPr/>
                    <a:lstStyle/>
                    <a:p>
                      <a:pPr algn="ctr"/>
                      <a:r>
                        <a:rPr lang="tr-TR" sz="1000" b="1" dirty="0" smtClean="0"/>
                        <a:t>13</a:t>
                      </a:r>
                      <a:endParaRPr lang="tr-TR" sz="1000" b="1" dirty="0"/>
                    </a:p>
                  </a:txBody>
                  <a:tcPr marL="91442" marR="91442" marT="45713" marB="45713"/>
                </a:tc>
                <a:tc>
                  <a:txBody>
                    <a:bodyPr/>
                    <a:lstStyle/>
                    <a:p>
                      <a:pPr algn="ctr"/>
                      <a:r>
                        <a:rPr lang="tr-TR" sz="1000" b="1" dirty="0" smtClean="0"/>
                        <a:t>12</a:t>
                      </a:r>
                      <a:endParaRPr lang="tr-TR" sz="1000" b="1" dirty="0"/>
                    </a:p>
                  </a:txBody>
                  <a:tcPr marL="91442" marR="91442" marT="45713" marB="45713"/>
                </a:tc>
                <a:tc>
                  <a:txBody>
                    <a:bodyPr/>
                    <a:lstStyle/>
                    <a:p>
                      <a:pPr algn="ctr"/>
                      <a:r>
                        <a:rPr lang="tr-TR" sz="1000" b="1" dirty="0" smtClean="0"/>
                        <a:t>18</a:t>
                      </a:r>
                      <a:endParaRPr lang="tr-TR" sz="1000" b="1" dirty="0"/>
                    </a:p>
                  </a:txBody>
                  <a:tcPr marL="91442" marR="91442" marT="45713" marB="45713"/>
                </a:tc>
                <a:tc>
                  <a:txBody>
                    <a:bodyPr/>
                    <a:lstStyle/>
                    <a:p>
                      <a:pPr algn="ctr"/>
                      <a:r>
                        <a:rPr lang="tr-TR" sz="1000" b="1" dirty="0" smtClean="0"/>
                        <a:t>14</a:t>
                      </a:r>
                      <a:endParaRPr lang="tr-TR" sz="1000" b="1" dirty="0"/>
                    </a:p>
                  </a:txBody>
                  <a:tcPr marL="91442" marR="91442" marT="45713" marB="45713"/>
                </a:tc>
                <a:tc>
                  <a:txBody>
                    <a:bodyPr/>
                    <a:lstStyle/>
                    <a:p>
                      <a:pPr algn="ctr"/>
                      <a:r>
                        <a:rPr lang="tr-TR" sz="1000" b="1" dirty="0" smtClean="0"/>
                        <a:t>21</a:t>
                      </a:r>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pPr marL="0" algn="l" rtl="0" eaLnBrk="1" latinLnBrk="0" hangingPunct="1"/>
                      <a:endParaRPr kumimoji="0" lang="tr-TR" sz="1000" b="1" kern="1200" dirty="0">
                        <a:solidFill>
                          <a:srgbClr val="FF0000"/>
                        </a:solidFill>
                        <a:latin typeface="+mn-lt"/>
                        <a:ea typeface="+mn-ea"/>
                        <a:cs typeface="+mn-cs"/>
                      </a:endParaRPr>
                    </a:p>
                  </a:txBody>
                  <a:tcPr marL="91442" marR="91442" marT="45713" marB="45713">
                    <a:solidFill>
                      <a:schemeClr val="bg1">
                        <a:lumMod val="95000"/>
                      </a:schemeClr>
                    </a:solidFill>
                  </a:tcPr>
                </a:tc>
                <a:extLst>
                  <a:ext uri="{0D108BD9-81ED-4DB2-BD59-A6C34878D82A}">
                    <a16:rowId xmlns:a16="http://schemas.microsoft.com/office/drawing/2014/main" xmlns="" val="794283965"/>
                  </a:ext>
                </a:extLst>
              </a:tr>
            </a:tbl>
          </a:graphicData>
        </a:graphic>
      </p:graphicFrame>
    </p:spTree>
    <p:extLst>
      <p:ext uri="{BB962C8B-B14F-4D97-AF65-F5344CB8AC3E}">
        <p14:creationId xmlns:p14="http://schemas.microsoft.com/office/powerpoint/2010/main" val="2170351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33346" y="114300"/>
            <a:ext cx="6418663" cy="287555"/>
          </a:xfrm>
        </p:spPr>
        <p:txBody>
          <a:bodyPr>
            <a:noAutofit/>
          </a:bodyPr>
          <a:lstStyle/>
          <a:p>
            <a:r>
              <a:rPr lang="tr-TR" sz="2000" b="1" dirty="0" smtClean="0">
                <a:solidFill>
                  <a:srgbClr val="FF0000"/>
                </a:solidFill>
              </a:rPr>
              <a:t>2022/HAZİRAN AYINDA </a:t>
            </a:r>
            <a:r>
              <a:rPr lang="tr-TR" sz="2000" b="1" dirty="0">
                <a:solidFill>
                  <a:srgbClr val="FF0000"/>
                </a:solidFill>
              </a:rPr>
              <a:t>TERK OLAN </a:t>
            </a:r>
            <a:r>
              <a:rPr lang="tr-TR" sz="2000" b="1" dirty="0" smtClean="0">
                <a:solidFill>
                  <a:srgbClr val="FF0000"/>
                </a:solidFill>
              </a:rPr>
              <a:t>ÜYELERİMİZ</a:t>
            </a:r>
            <a:endParaRPr lang="tr-TR" sz="2000" dirty="0"/>
          </a:p>
        </p:txBody>
      </p:sp>
      <p:graphicFrame>
        <p:nvGraphicFramePr>
          <p:cNvPr id="5" name="Tablo 4"/>
          <p:cNvGraphicFramePr>
            <a:graphicFrameLocks noGrp="1"/>
          </p:cNvGraphicFramePr>
          <p:nvPr>
            <p:extLst>
              <p:ext uri="{D42A27DB-BD31-4B8C-83A1-F6EECF244321}">
                <p14:modId xmlns:p14="http://schemas.microsoft.com/office/powerpoint/2010/main" val="141981027"/>
              </p:ext>
            </p:extLst>
          </p:nvPr>
        </p:nvGraphicFramePr>
        <p:xfrm>
          <a:off x="1292470" y="816095"/>
          <a:ext cx="10489222" cy="5807801"/>
        </p:xfrm>
        <a:graphic>
          <a:graphicData uri="http://schemas.openxmlformats.org/drawingml/2006/table">
            <a:tbl>
              <a:tblPr firstRow="1" bandRow="1">
                <a:tableStyleId>{5C22544A-7EE6-4342-B048-85BDC9FD1C3A}</a:tableStyleId>
              </a:tblPr>
              <a:tblGrid>
                <a:gridCol w="813201">
                  <a:extLst>
                    <a:ext uri="{9D8B030D-6E8A-4147-A177-3AD203B41FA5}">
                      <a16:colId xmlns:a16="http://schemas.microsoft.com/office/drawing/2014/main" xmlns="" val="776845157"/>
                    </a:ext>
                  </a:extLst>
                </a:gridCol>
                <a:gridCol w="4444598">
                  <a:extLst>
                    <a:ext uri="{9D8B030D-6E8A-4147-A177-3AD203B41FA5}">
                      <a16:colId xmlns:a16="http://schemas.microsoft.com/office/drawing/2014/main" xmlns="" val="2351086141"/>
                    </a:ext>
                  </a:extLst>
                </a:gridCol>
                <a:gridCol w="2609119">
                  <a:extLst>
                    <a:ext uri="{9D8B030D-6E8A-4147-A177-3AD203B41FA5}">
                      <a16:colId xmlns:a16="http://schemas.microsoft.com/office/drawing/2014/main" xmlns="" val="2872015007"/>
                    </a:ext>
                  </a:extLst>
                </a:gridCol>
                <a:gridCol w="2622304">
                  <a:extLst>
                    <a:ext uri="{9D8B030D-6E8A-4147-A177-3AD203B41FA5}">
                      <a16:colId xmlns:a16="http://schemas.microsoft.com/office/drawing/2014/main" xmlns="" val="1023349707"/>
                    </a:ext>
                  </a:extLst>
                </a:gridCol>
              </a:tblGrid>
              <a:tr h="280414">
                <a:tc>
                  <a:txBody>
                    <a:bodyPr/>
                    <a:lstStyle/>
                    <a:p>
                      <a:r>
                        <a:rPr lang="tr-TR" sz="1100" b="1" dirty="0" smtClean="0">
                          <a:solidFill>
                            <a:srgbClr val="FF0000"/>
                          </a:solidFill>
                          <a:latin typeface="Times New Roman" panose="02020603050405020304" pitchFamily="18" charset="0"/>
                          <a:cs typeface="Times New Roman" panose="02020603050405020304" pitchFamily="18" charset="0"/>
                        </a:rPr>
                        <a:t>SIRA</a:t>
                      </a:r>
                      <a:endParaRPr lang="tr-TR" sz="1100" b="1" dirty="0">
                        <a:solidFill>
                          <a:srgbClr val="FF0000"/>
                        </a:solidFill>
                        <a:latin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r>
                        <a:rPr lang="tr-TR" sz="1100" b="1" dirty="0">
                          <a:solidFill>
                            <a:srgbClr val="FF0000"/>
                          </a:solidFill>
                          <a:latin typeface="Times New Roman" panose="02020603050405020304" pitchFamily="18" charset="0"/>
                          <a:cs typeface="Times New Roman" panose="02020603050405020304" pitchFamily="18" charset="0"/>
                        </a:rPr>
                        <a:t>FİRMA</a:t>
                      </a:r>
                      <a:r>
                        <a:rPr lang="tr-TR" sz="1100" b="1" baseline="0" dirty="0">
                          <a:solidFill>
                            <a:srgbClr val="FF0000"/>
                          </a:solidFill>
                          <a:latin typeface="Times New Roman" panose="02020603050405020304" pitchFamily="18" charset="0"/>
                          <a:cs typeface="Times New Roman" panose="02020603050405020304" pitchFamily="18" charset="0"/>
                        </a:rPr>
                        <a:t> ADI</a:t>
                      </a:r>
                      <a:endParaRPr lang="tr-TR" sz="1100" b="1" dirty="0">
                        <a:solidFill>
                          <a:srgbClr val="FF0000"/>
                        </a:solidFill>
                        <a:latin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r>
                        <a:rPr lang="tr-TR" sz="1100" b="1" dirty="0">
                          <a:solidFill>
                            <a:srgbClr val="FF0000"/>
                          </a:solidFill>
                          <a:latin typeface="Times New Roman" panose="02020603050405020304" pitchFamily="18" charset="0"/>
                          <a:cs typeface="Times New Roman" panose="02020603050405020304" pitchFamily="18" charset="0"/>
                        </a:rPr>
                        <a:t>SEKTÖRÜ</a:t>
                      </a:r>
                    </a:p>
                  </a:txBody>
                  <a:tcPr>
                    <a:solidFill>
                      <a:schemeClr val="bg1">
                        <a:lumMod val="85000"/>
                      </a:schemeClr>
                    </a:solidFill>
                  </a:tcPr>
                </a:tc>
                <a:tc>
                  <a:txBody>
                    <a:bodyPr/>
                    <a:lstStyle/>
                    <a:p>
                      <a:r>
                        <a:rPr lang="tr-TR" sz="1100" b="1" dirty="0">
                          <a:solidFill>
                            <a:srgbClr val="FF0000"/>
                          </a:solidFill>
                          <a:latin typeface="Times New Roman" panose="02020603050405020304" pitchFamily="18" charset="0"/>
                          <a:cs typeface="Times New Roman" panose="02020603050405020304" pitchFamily="18" charset="0"/>
                        </a:rPr>
                        <a:t>TERK NEDENİ</a:t>
                      </a:r>
                    </a:p>
                  </a:txBody>
                  <a:tcPr>
                    <a:solidFill>
                      <a:schemeClr val="bg1">
                        <a:lumMod val="85000"/>
                      </a:schemeClr>
                    </a:solidFill>
                  </a:tcPr>
                </a:tc>
                <a:extLst>
                  <a:ext uri="{0D108BD9-81ED-4DB2-BD59-A6C34878D82A}">
                    <a16:rowId xmlns:a16="http://schemas.microsoft.com/office/drawing/2014/main" xmlns="" val="2998890043"/>
                  </a:ext>
                </a:extLst>
              </a:tr>
              <a:tr h="577166">
                <a:tc>
                  <a:txBody>
                    <a:bodyPr/>
                    <a:lstStyle/>
                    <a:p>
                      <a:r>
                        <a:rPr lang="tr-TR" sz="1100" b="0" dirty="0">
                          <a:latin typeface="Times New Roman" panose="02020603050405020304" pitchFamily="18" charset="0"/>
                          <a:cs typeface="Times New Roman" panose="02020603050405020304" pitchFamily="18" charset="0"/>
                        </a:rPr>
                        <a:t>1</a:t>
                      </a:r>
                    </a:p>
                  </a:txBody>
                  <a:tcPr/>
                </a:tc>
                <a:tc>
                  <a:txBody>
                    <a:bodyPr/>
                    <a:lstStyle/>
                    <a:p>
                      <a:pPr algn="l" fontAlgn="t"/>
                      <a:r>
                        <a:rPr lang="tr-TR" sz="1100" b="0" i="0" u="none" strike="noStrike">
                          <a:solidFill>
                            <a:srgbClr val="000000"/>
                          </a:solidFill>
                          <a:effectLst/>
                          <a:latin typeface="Calibri" panose="020F0502020204030204" pitchFamily="34" charset="0"/>
                        </a:rPr>
                        <a:t>ABDULLAH BEYDİLLİ MUTLU GOFRET</a:t>
                      </a:r>
                    </a:p>
                  </a:txBody>
                  <a:tcPr marL="9525" marR="9525" marT="9525" marB="0"/>
                </a:tc>
                <a:tc>
                  <a:txBody>
                    <a:bodyPr/>
                    <a:lstStyle/>
                    <a:p>
                      <a:pPr marL="0" algn="l" defTabSz="914400" rtl="0" eaLnBrk="1" latinLnBrk="0" hangingPunct="1"/>
                      <a:r>
                        <a:rPr lang="tr-TR" sz="1100" b="0" kern="1200" dirty="0" smtClean="0">
                          <a:solidFill>
                            <a:schemeClr val="dk1"/>
                          </a:solidFill>
                          <a:latin typeface="Times New Roman" panose="02020603050405020304" pitchFamily="18" charset="0"/>
                          <a:ea typeface="+mn-ea"/>
                          <a:cs typeface="Times New Roman" panose="02020603050405020304" pitchFamily="18" charset="0"/>
                        </a:rPr>
                        <a:t>PEKSİMET, BİSKÜVİ, GOFRET, DONDURMA KÜLAHI, KAĞIT HELVA VB. ÜRÜNLERİN İMALATI</a:t>
                      </a:r>
                      <a:endParaRPr lang="tr-TR" sz="1100" b="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tr-TR" sz="1100" b="0" dirty="0" smtClean="0">
                          <a:latin typeface="Times New Roman" panose="02020603050405020304" pitchFamily="18" charset="0"/>
                          <a:cs typeface="Times New Roman" panose="02020603050405020304" pitchFamily="18" charset="0"/>
                        </a:rPr>
                        <a:t>VERGİ TERK</a:t>
                      </a:r>
                      <a:endParaRPr lang="tr-TR"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69496799"/>
                  </a:ext>
                </a:extLst>
              </a:tr>
              <a:tr h="517355">
                <a:tc>
                  <a:txBody>
                    <a:bodyPr/>
                    <a:lstStyle/>
                    <a:p>
                      <a:r>
                        <a:rPr lang="tr-TR" sz="1100" b="0" dirty="0" smtClean="0">
                          <a:latin typeface="Times New Roman" panose="02020603050405020304" pitchFamily="18" charset="0"/>
                          <a:cs typeface="Times New Roman" panose="02020603050405020304" pitchFamily="18" charset="0"/>
                        </a:rPr>
                        <a:t>2</a:t>
                      </a:r>
                      <a:endParaRPr lang="tr-TR" sz="1100" b="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a:solidFill>
                            <a:srgbClr val="000000"/>
                          </a:solidFill>
                          <a:effectLst/>
                          <a:latin typeface="Calibri" panose="020F0502020204030204" pitchFamily="34" charset="0"/>
                        </a:rPr>
                        <a:t>ERHAN ÇETİNER ÇETİNER TİCARET</a:t>
                      </a:r>
                    </a:p>
                  </a:txBody>
                  <a:tcPr marL="9525" marR="9525" marT="9525" marB="0"/>
                </a:tc>
                <a:tc>
                  <a:txBody>
                    <a:bodyPr/>
                    <a:lstStyle/>
                    <a:p>
                      <a:pPr marL="0" algn="l" defTabSz="914400" rtl="0" eaLnBrk="1" latinLnBrk="0" hangingPunct="1"/>
                      <a:r>
                        <a:rPr lang="tr-TR" sz="1100" b="0" kern="1200" dirty="0" smtClean="0">
                          <a:solidFill>
                            <a:schemeClr val="dk1"/>
                          </a:solidFill>
                          <a:latin typeface="Times New Roman" panose="02020603050405020304" pitchFamily="18" charset="0"/>
                          <a:ea typeface="+mn-ea"/>
                          <a:cs typeface="Times New Roman" panose="02020603050405020304" pitchFamily="18" charset="0"/>
                        </a:rPr>
                        <a:t>MOTOSİKLET VE YEDEK PARÇALARI TİCARETİ</a:t>
                      </a:r>
                      <a:endParaRPr lang="tr-TR" sz="1100" b="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tr-TR" sz="1100" b="0" dirty="0" smtClean="0">
                          <a:latin typeface="Times New Roman" panose="02020603050405020304" pitchFamily="18" charset="0"/>
                          <a:cs typeface="Times New Roman" panose="02020603050405020304" pitchFamily="18" charset="0"/>
                        </a:rPr>
                        <a:t>VERGİ TERK</a:t>
                      </a:r>
                      <a:endParaRPr lang="tr-TR"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66577853"/>
                  </a:ext>
                </a:extLst>
              </a:tr>
              <a:tr h="394276">
                <a:tc>
                  <a:txBody>
                    <a:bodyPr/>
                    <a:lstStyle/>
                    <a:p>
                      <a:r>
                        <a:rPr lang="tr-TR" sz="1100" b="0" dirty="0" smtClean="0">
                          <a:latin typeface="Times New Roman" panose="02020603050405020304" pitchFamily="18" charset="0"/>
                          <a:cs typeface="Times New Roman" panose="02020603050405020304" pitchFamily="18" charset="0"/>
                        </a:rPr>
                        <a:t>3</a:t>
                      </a:r>
                      <a:endParaRPr lang="tr-TR" sz="1100" b="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dirty="0">
                          <a:solidFill>
                            <a:srgbClr val="000000"/>
                          </a:solidFill>
                          <a:effectLst/>
                          <a:latin typeface="Calibri" panose="020F0502020204030204" pitchFamily="34" charset="0"/>
                        </a:rPr>
                        <a:t>HASAN HÜSEYİN KARAGÖZLER</a:t>
                      </a:r>
                    </a:p>
                  </a:txBody>
                  <a:tcPr marL="9525" marR="9525" marT="9525" marB="0"/>
                </a:tc>
                <a:tc>
                  <a:txBody>
                    <a:bodyPr/>
                    <a:lstStyle/>
                    <a:p>
                      <a:pPr marL="0" algn="l" defTabSz="914400" rtl="0" eaLnBrk="1" latinLnBrk="0" hangingPunct="1"/>
                      <a:r>
                        <a:rPr lang="tr-TR" sz="1100" b="0" kern="1200" dirty="0" smtClean="0">
                          <a:solidFill>
                            <a:schemeClr val="dk1"/>
                          </a:solidFill>
                          <a:latin typeface="Times New Roman" panose="02020603050405020304" pitchFamily="18" charset="0"/>
                          <a:ea typeface="+mn-ea"/>
                          <a:cs typeface="Times New Roman" panose="02020603050405020304" pitchFamily="18" charset="0"/>
                        </a:rPr>
                        <a:t>SARRAFLIK VE KUYUMCULUK İŞLERİ.</a:t>
                      </a:r>
                      <a:endParaRPr lang="tr-TR" sz="1100" b="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tr-TR" sz="1100" b="0" dirty="0" smtClean="0">
                          <a:latin typeface="Times New Roman" panose="02020603050405020304" pitchFamily="18" charset="0"/>
                          <a:cs typeface="Times New Roman" panose="02020603050405020304" pitchFamily="18" charset="0"/>
                        </a:rPr>
                        <a:t>VERGİ TERK(VEFAT)</a:t>
                      </a:r>
                      <a:endParaRPr lang="tr-TR"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05231823"/>
                  </a:ext>
                </a:extLst>
              </a:tr>
              <a:tr h="394276">
                <a:tc>
                  <a:txBody>
                    <a:bodyPr/>
                    <a:lstStyle/>
                    <a:p>
                      <a:r>
                        <a:rPr lang="tr-TR" sz="1100" b="0" dirty="0" smtClean="0">
                          <a:latin typeface="Times New Roman" panose="02020603050405020304" pitchFamily="18" charset="0"/>
                          <a:cs typeface="Times New Roman" panose="02020603050405020304" pitchFamily="18" charset="0"/>
                        </a:rPr>
                        <a:t>4</a:t>
                      </a:r>
                      <a:endParaRPr lang="tr-TR" sz="1100" b="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dirty="0">
                          <a:solidFill>
                            <a:srgbClr val="000000"/>
                          </a:solidFill>
                          <a:effectLst/>
                          <a:latin typeface="Calibri" panose="020F0502020204030204" pitchFamily="34" charset="0"/>
                        </a:rPr>
                        <a:t>KUDDUSİ DUMAN</a:t>
                      </a:r>
                    </a:p>
                  </a:txBody>
                  <a:tcPr marL="9525" marR="9525" marT="9525" marB="0"/>
                </a:tc>
                <a:tc>
                  <a:txBody>
                    <a:bodyPr/>
                    <a:lstStyle/>
                    <a:p>
                      <a:pPr marL="0" algn="l" defTabSz="914400" rtl="0" eaLnBrk="1" latinLnBrk="0" hangingPunct="1"/>
                      <a:r>
                        <a:rPr lang="tr-TR" sz="1100" b="0" kern="1200" dirty="0" smtClean="0">
                          <a:solidFill>
                            <a:schemeClr val="dk1"/>
                          </a:solidFill>
                          <a:latin typeface="Times New Roman" panose="02020603050405020304" pitchFamily="18" charset="0"/>
                          <a:ea typeface="+mn-ea"/>
                          <a:cs typeface="Times New Roman" panose="02020603050405020304" pitchFamily="18" charset="0"/>
                        </a:rPr>
                        <a:t>HALI - MOBİLYA TİCARETİ VE İKAMET AMAÇLI BİNALARIN İNŞAATI</a:t>
                      </a:r>
                      <a:endParaRPr lang="tr-TR" sz="1100" b="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tr-TR" sz="1100" b="0" dirty="0" smtClean="0">
                          <a:latin typeface="Times New Roman" panose="02020603050405020304" pitchFamily="18" charset="0"/>
                          <a:cs typeface="Times New Roman" panose="02020603050405020304" pitchFamily="18" charset="0"/>
                        </a:rPr>
                        <a:t>VERGİ TERK</a:t>
                      </a:r>
                      <a:endParaRPr lang="tr-TR"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16530313"/>
                  </a:ext>
                </a:extLst>
              </a:tr>
              <a:tr h="394276">
                <a:tc>
                  <a:txBody>
                    <a:bodyPr/>
                    <a:lstStyle/>
                    <a:p>
                      <a:r>
                        <a:rPr lang="tr-TR" sz="1100" b="0" dirty="0" smtClean="0">
                          <a:latin typeface="Times New Roman" panose="02020603050405020304" pitchFamily="18" charset="0"/>
                          <a:cs typeface="Times New Roman" panose="02020603050405020304" pitchFamily="18" charset="0"/>
                        </a:rPr>
                        <a:t>5</a:t>
                      </a:r>
                      <a:endParaRPr lang="tr-TR" sz="1100" b="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dirty="0">
                          <a:solidFill>
                            <a:srgbClr val="000000"/>
                          </a:solidFill>
                          <a:effectLst/>
                          <a:latin typeface="Calibri" panose="020F0502020204030204" pitchFamily="34" charset="0"/>
                        </a:rPr>
                        <a:t>MERYEM ÇÖLMEKCİ MYSTİL ESTETİK VE GÜZELLİK SALONU</a:t>
                      </a:r>
                    </a:p>
                  </a:txBody>
                  <a:tcPr marL="9525" marR="9525" marT="9525" marB="0"/>
                </a:tc>
                <a:tc>
                  <a:txBody>
                    <a:bodyPr/>
                    <a:lstStyle/>
                    <a:p>
                      <a:pPr marL="0" algn="l" defTabSz="914400" rtl="0" eaLnBrk="1" latinLnBrk="0" hangingPunct="1"/>
                      <a:r>
                        <a:rPr lang="tr-TR" sz="1100" b="0" kern="1200" dirty="0" smtClean="0">
                          <a:solidFill>
                            <a:schemeClr val="dk1"/>
                          </a:solidFill>
                          <a:latin typeface="Times New Roman" panose="02020603050405020304" pitchFamily="18" charset="0"/>
                          <a:ea typeface="+mn-ea"/>
                          <a:cs typeface="Times New Roman" panose="02020603050405020304" pitchFamily="18" charset="0"/>
                        </a:rPr>
                        <a:t>GÜZELLİK SALONLARININ FAALİYETLERİ</a:t>
                      </a:r>
                      <a:endParaRPr lang="tr-TR" sz="1100" b="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tr-TR" sz="1100" b="0" dirty="0" smtClean="0">
                          <a:latin typeface="Times New Roman" panose="02020603050405020304" pitchFamily="18" charset="0"/>
                          <a:cs typeface="Times New Roman" panose="02020603050405020304" pitchFamily="18" charset="0"/>
                        </a:rPr>
                        <a:t>MESLEK KOMİTE KARARI</a:t>
                      </a:r>
                      <a:endParaRPr lang="tr-TR"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54834431"/>
                  </a:ext>
                </a:extLst>
              </a:tr>
              <a:tr h="394276">
                <a:tc>
                  <a:txBody>
                    <a:bodyPr/>
                    <a:lstStyle/>
                    <a:p>
                      <a:r>
                        <a:rPr lang="tr-TR" sz="1100" b="0" dirty="0" smtClean="0">
                          <a:latin typeface="Times New Roman" panose="02020603050405020304" pitchFamily="18" charset="0"/>
                          <a:cs typeface="Times New Roman" panose="02020603050405020304" pitchFamily="18" charset="0"/>
                        </a:rPr>
                        <a:t>6</a:t>
                      </a:r>
                      <a:endParaRPr lang="tr-TR" sz="1100" b="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dirty="0">
                          <a:solidFill>
                            <a:srgbClr val="000000"/>
                          </a:solidFill>
                          <a:effectLst/>
                          <a:latin typeface="Calibri" panose="020F0502020204030204" pitchFamily="34" charset="0"/>
                        </a:rPr>
                        <a:t>NÜSRET </a:t>
                      </a:r>
                      <a:r>
                        <a:rPr lang="tr-TR" sz="1100" b="0" i="0" u="none" strike="noStrike" dirty="0" smtClean="0">
                          <a:solidFill>
                            <a:srgbClr val="000000"/>
                          </a:solidFill>
                          <a:effectLst/>
                          <a:latin typeface="Calibri" panose="020F0502020204030204" pitchFamily="34" charset="0"/>
                        </a:rPr>
                        <a:t>YÜCEL GÜVEN </a:t>
                      </a:r>
                      <a:r>
                        <a:rPr lang="tr-TR" sz="1100" b="0" i="0" u="none" strike="noStrike" dirty="0">
                          <a:solidFill>
                            <a:srgbClr val="000000"/>
                          </a:solidFill>
                          <a:effectLst/>
                          <a:latin typeface="Calibri" panose="020F0502020204030204" pitchFamily="34" charset="0"/>
                        </a:rPr>
                        <a:t>NAKLİYAT</a:t>
                      </a:r>
                    </a:p>
                  </a:txBody>
                  <a:tcPr marL="9525" marR="9525" marT="9525" marB="0"/>
                </a:tc>
                <a:tc>
                  <a:txBody>
                    <a:bodyPr/>
                    <a:lstStyle/>
                    <a:p>
                      <a:pPr marL="0" algn="l" defTabSz="914400" rtl="0" eaLnBrk="1" latinLnBrk="0" hangingPunct="1"/>
                      <a:r>
                        <a:rPr lang="tr-TR" sz="1100" b="0" kern="1200" dirty="0" smtClean="0">
                          <a:solidFill>
                            <a:schemeClr val="dk1"/>
                          </a:solidFill>
                          <a:latin typeface="Times New Roman" panose="02020603050405020304" pitchFamily="18" charset="0"/>
                          <a:ea typeface="+mn-ea"/>
                          <a:cs typeface="Times New Roman" panose="02020603050405020304" pitchFamily="18" charset="0"/>
                        </a:rPr>
                        <a:t>NAKLİYE İŞİ</a:t>
                      </a:r>
                      <a:endParaRPr lang="tr-TR" sz="1100" b="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tr-TR" sz="1100" b="0" dirty="0" smtClean="0">
                          <a:latin typeface="Times New Roman" panose="02020603050405020304" pitchFamily="18" charset="0"/>
                          <a:cs typeface="Times New Roman" panose="02020603050405020304" pitchFamily="18" charset="0"/>
                        </a:rPr>
                        <a:t>MESLEK KOMİTE KARARI</a:t>
                      </a:r>
                      <a:endParaRPr lang="tr-TR"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27506105"/>
                  </a:ext>
                </a:extLst>
              </a:tr>
              <a:tr h="394276">
                <a:tc>
                  <a:txBody>
                    <a:bodyPr/>
                    <a:lstStyle/>
                    <a:p>
                      <a:r>
                        <a:rPr lang="tr-TR" sz="1100" b="0" dirty="0" smtClean="0">
                          <a:latin typeface="Times New Roman" panose="02020603050405020304" pitchFamily="18" charset="0"/>
                          <a:cs typeface="Times New Roman" panose="02020603050405020304" pitchFamily="18" charset="0"/>
                        </a:rPr>
                        <a:t>7</a:t>
                      </a:r>
                      <a:endParaRPr lang="tr-TR" sz="1100" b="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a:solidFill>
                            <a:srgbClr val="000000"/>
                          </a:solidFill>
                          <a:effectLst/>
                          <a:latin typeface="Calibri" panose="020F0502020204030204" pitchFamily="34" charset="0"/>
                        </a:rPr>
                        <a:t>SEPET TESLİM ELEKTRONİK TİCARET SANAYİ ANONİM ŞİRKETİ EREĞLİ ŞUBESİ</a:t>
                      </a:r>
                    </a:p>
                  </a:txBody>
                  <a:tcPr marL="9525" marR="9525" marT="9525" marB="0"/>
                </a:tc>
                <a:tc>
                  <a:txBody>
                    <a:bodyPr/>
                    <a:lstStyle/>
                    <a:p>
                      <a:pPr marL="0" algn="l" defTabSz="914400" rtl="0" eaLnBrk="1" latinLnBrk="0" hangingPunct="1"/>
                      <a:r>
                        <a:rPr lang="tr-TR" sz="1000" b="0" kern="1200" dirty="0" smtClean="0">
                          <a:solidFill>
                            <a:schemeClr val="dk1"/>
                          </a:solidFill>
                          <a:latin typeface="Times New Roman" panose="02020603050405020304" pitchFamily="18" charset="0"/>
                          <a:ea typeface="+mn-ea"/>
                          <a:cs typeface="Times New Roman" panose="02020603050405020304" pitchFamily="18" charset="0"/>
                        </a:rPr>
                        <a:t>OTURACAK YERİ OLMAYAN FAST-FOOD  SATIŞ YERLERİ , AL GÖTÜR TESİSLERİ VE BENZERLERİ TARAFINDAN SAĞLANAN DİĞER YEMEK HAZIRLAMA VE SUNUM FAALİYETLERİ</a:t>
                      </a:r>
                      <a:endParaRPr lang="tr-TR" sz="1000" b="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tr-TR" sz="1100" b="0" dirty="0" smtClean="0">
                          <a:latin typeface="Times New Roman" panose="02020603050405020304" pitchFamily="18" charset="0"/>
                          <a:cs typeface="Times New Roman" panose="02020603050405020304" pitchFamily="18" charset="0"/>
                        </a:rPr>
                        <a:t>ŞUBE KAPANIŞ KARARI</a:t>
                      </a:r>
                      <a:endParaRPr lang="tr-TR"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3247467"/>
                  </a:ext>
                </a:extLst>
              </a:tr>
              <a:tr h="1053715">
                <a:tc>
                  <a:txBody>
                    <a:bodyPr/>
                    <a:lstStyle/>
                    <a:p>
                      <a:r>
                        <a:rPr lang="tr-TR" sz="1100" b="0" dirty="0" smtClean="0">
                          <a:latin typeface="Times New Roman" panose="02020603050405020304" pitchFamily="18" charset="0"/>
                          <a:cs typeface="Times New Roman" panose="02020603050405020304" pitchFamily="18" charset="0"/>
                        </a:rPr>
                        <a:t>8</a:t>
                      </a:r>
                      <a:endParaRPr lang="tr-TR" sz="1100" b="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a:solidFill>
                            <a:srgbClr val="000000"/>
                          </a:solidFill>
                          <a:effectLst/>
                          <a:latin typeface="Calibri" panose="020F0502020204030204" pitchFamily="34" charset="0"/>
                        </a:rPr>
                        <a:t>SEPET TESLİM KURYE LOJİSTİK VE TİCARET LİMİTED ŞİRKETİ KONYA EREĞLİ ŞUBESİ</a:t>
                      </a:r>
                    </a:p>
                  </a:txBody>
                  <a:tcPr marL="9525" marR="9525" marT="952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0" kern="1200" dirty="0" smtClean="0">
                          <a:solidFill>
                            <a:schemeClr val="dk1"/>
                          </a:solidFill>
                          <a:latin typeface="Times New Roman" panose="02020603050405020304" pitchFamily="18" charset="0"/>
                          <a:ea typeface="+mn-ea"/>
                          <a:cs typeface="Times New Roman" panose="02020603050405020304" pitchFamily="18" charset="0"/>
                        </a:rPr>
                        <a:t>OTURACAK YERİ OLMAYAN FAST-FOOD  SATIŞ YERLERİ , AL GÖTÜR TESİSLERİ VE BENZERLERİ TARAFINDAN SAĞLANAN DİĞER YEMEK HAZIRLAMA VE SUNUM FAALİYETLERİ</a:t>
                      </a:r>
                    </a:p>
                    <a:p>
                      <a:pPr marL="0" algn="l" defTabSz="914400" rtl="0" eaLnBrk="1" latinLnBrk="0" hangingPunct="1"/>
                      <a:endParaRPr lang="tr-TR" sz="1100" b="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tr-TR" sz="1100" b="0" dirty="0" smtClean="0">
                          <a:latin typeface="Times New Roman" panose="02020603050405020304" pitchFamily="18" charset="0"/>
                          <a:cs typeface="Times New Roman" panose="02020603050405020304" pitchFamily="18" charset="0"/>
                        </a:rPr>
                        <a:t>ŞUBE KAPANIŞ KARARI</a:t>
                      </a:r>
                      <a:endParaRPr lang="tr-TR"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74862884"/>
                  </a:ext>
                </a:extLst>
              </a:tr>
              <a:tr h="394276">
                <a:tc>
                  <a:txBody>
                    <a:bodyPr/>
                    <a:lstStyle/>
                    <a:p>
                      <a:r>
                        <a:rPr lang="tr-TR" sz="1100" b="0" dirty="0" smtClean="0">
                          <a:latin typeface="Times New Roman" panose="02020603050405020304" pitchFamily="18" charset="0"/>
                          <a:cs typeface="Times New Roman" panose="02020603050405020304" pitchFamily="18" charset="0"/>
                        </a:rPr>
                        <a:t>9</a:t>
                      </a:r>
                      <a:endParaRPr lang="tr-TR" sz="1100" b="0" dirty="0">
                        <a:latin typeface="Times New Roman" panose="02020603050405020304" pitchFamily="18" charset="0"/>
                        <a:cs typeface="Times New Roman" panose="02020603050405020304" pitchFamily="18" charset="0"/>
                      </a:endParaRPr>
                    </a:p>
                  </a:txBody>
                  <a:tcPr/>
                </a:tc>
                <a:tc>
                  <a:txBody>
                    <a:bodyPr/>
                    <a:lstStyle/>
                    <a:p>
                      <a:pPr algn="l" fontAlgn="t"/>
                      <a:r>
                        <a:rPr lang="tr-TR" sz="1100" b="0" i="0" u="none" strike="noStrike" dirty="0">
                          <a:solidFill>
                            <a:srgbClr val="000000"/>
                          </a:solidFill>
                          <a:effectLst/>
                          <a:latin typeface="Calibri" panose="020F0502020204030204" pitchFamily="34" charset="0"/>
                        </a:rPr>
                        <a:t>TASFİYE HALİNDE NAKİPET AKARYAKIT TARIM ÜRÜNLERİ VE NAKLİYE SANAYİ TİCARET LİMİTED ŞİRKETİ</a:t>
                      </a:r>
                    </a:p>
                  </a:txBody>
                  <a:tcPr marL="9525" marR="9525" marT="9525" marB="0"/>
                </a:tc>
                <a:tc>
                  <a:txBody>
                    <a:bodyPr/>
                    <a:lstStyle/>
                    <a:p>
                      <a:pPr marL="0" algn="l" defTabSz="914400" rtl="0" eaLnBrk="1" latinLnBrk="0" hangingPunct="1"/>
                      <a:r>
                        <a:rPr lang="tr-TR" sz="1100" b="0" kern="1200" dirty="0" smtClean="0">
                          <a:solidFill>
                            <a:schemeClr val="dk1"/>
                          </a:solidFill>
                          <a:latin typeface="Times New Roman" panose="02020603050405020304" pitchFamily="18" charset="0"/>
                          <a:ea typeface="+mn-ea"/>
                          <a:cs typeface="Times New Roman" panose="02020603050405020304" pitchFamily="18" charset="0"/>
                        </a:rPr>
                        <a:t>AKARYAKIT</a:t>
                      </a:r>
                      <a:endParaRPr lang="tr-TR" sz="1100" b="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tr-TR" sz="1100" b="0" dirty="0" smtClean="0">
                          <a:latin typeface="Times New Roman" panose="02020603050405020304" pitchFamily="18" charset="0"/>
                          <a:cs typeface="Times New Roman" panose="02020603050405020304" pitchFamily="18" charset="0"/>
                        </a:rPr>
                        <a:t>VERGİ TERK</a:t>
                      </a:r>
                      <a:endParaRPr lang="tr-TR"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87900262"/>
                  </a:ext>
                </a:extLst>
              </a:tr>
            </a:tbl>
          </a:graphicData>
        </a:graphic>
      </p:graphicFrame>
    </p:spTree>
    <p:extLst>
      <p:ext uri="{BB962C8B-B14F-4D97-AF65-F5344CB8AC3E}">
        <p14:creationId xmlns:p14="http://schemas.microsoft.com/office/powerpoint/2010/main" val="3333138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03589" y="129097"/>
            <a:ext cx="5568779" cy="414600"/>
          </a:xfrm>
        </p:spPr>
        <p:txBody>
          <a:bodyPr>
            <a:normAutofit/>
          </a:bodyPr>
          <a:lstStyle/>
          <a:p>
            <a:pPr algn="ctr"/>
            <a:r>
              <a:rPr lang="tr-TR" sz="2000" b="1" dirty="0" smtClean="0">
                <a:solidFill>
                  <a:srgbClr val="FF0000"/>
                </a:solidFill>
              </a:rPr>
              <a:t>2022 </a:t>
            </a:r>
            <a:r>
              <a:rPr lang="tr-TR" sz="2000" b="1" dirty="0">
                <a:solidFill>
                  <a:srgbClr val="FF0000"/>
                </a:solidFill>
              </a:rPr>
              <a:t>YILI TERK EDEN </a:t>
            </a:r>
            <a:r>
              <a:rPr lang="tr-TR" sz="2000" b="1" dirty="0" smtClean="0">
                <a:solidFill>
                  <a:srgbClr val="FF0000"/>
                </a:solidFill>
              </a:rPr>
              <a:t>ÜYE İSTATİSTİĞİ</a:t>
            </a:r>
            <a:endParaRPr lang="tr-TR" sz="2000" dirty="0"/>
          </a:p>
        </p:txBody>
      </p:sp>
      <p:graphicFrame>
        <p:nvGraphicFramePr>
          <p:cNvPr id="4" name="3 Tablo"/>
          <p:cNvGraphicFramePr>
            <a:graphicFrameLocks noGrp="1"/>
          </p:cNvGraphicFramePr>
          <p:nvPr>
            <p:extLst>
              <p:ext uri="{D42A27DB-BD31-4B8C-83A1-F6EECF244321}">
                <p14:modId xmlns:p14="http://schemas.microsoft.com/office/powerpoint/2010/main" val="2763684267"/>
              </p:ext>
            </p:extLst>
          </p:nvPr>
        </p:nvGraphicFramePr>
        <p:xfrm>
          <a:off x="1232037" y="644893"/>
          <a:ext cx="10491534" cy="5894279"/>
        </p:xfrm>
        <a:graphic>
          <a:graphicData uri="http://schemas.openxmlformats.org/drawingml/2006/table">
            <a:tbl>
              <a:tblPr/>
              <a:tblGrid>
                <a:gridCol w="970781">
                  <a:extLst>
                    <a:ext uri="{9D8B030D-6E8A-4147-A177-3AD203B41FA5}">
                      <a16:colId xmlns:a16="http://schemas.microsoft.com/office/drawing/2014/main" xmlns="" val="20000"/>
                    </a:ext>
                  </a:extLst>
                </a:gridCol>
                <a:gridCol w="527727">
                  <a:extLst>
                    <a:ext uri="{9D8B030D-6E8A-4147-A177-3AD203B41FA5}">
                      <a16:colId xmlns:a16="http://schemas.microsoft.com/office/drawing/2014/main" xmlns="" val="20001"/>
                    </a:ext>
                  </a:extLst>
                </a:gridCol>
                <a:gridCol w="750239">
                  <a:extLst>
                    <a:ext uri="{9D8B030D-6E8A-4147-A177-3AD203B41FA5}">
                      <a16:colId xmlns:a16="http://schemas.microsoft.com/office/drawing/2014/main" xmlns="" val="20002"/>
                    </a:ext>
                  </a:extLst>
                </a:gridCol>
                <a:gridCol w="748270">
                  <a:extLst>
                    <a:ext uri="{9D8B030D-6E8A-4147-A177-3AD203B41FA5}">
                      <a16:colId xmlns:a16="http://schemas.microsoft.com/office/drawing/2014/main" xmlns="" val="20003"/>
                    </a:ext>
                  </a:extLst>
                </a:gridCol>
                <a:gridCol w="750240">
                  <a:extLst>
                    <a:ext uri="{9D8B030D-6E8A-4147-A177-3AD203B41FA5}">
                      <a16:colId xmlns:a16="http://schemas.microsoft.com/office/drawing/2014/main" xmlns="" val="20004"/>
                    </a:ext>
                  </a:extLst>
                </a:gridCol>
                <a:gridCol w="748270">
                  <a:extLst>
                    <a:ext uri="{9D8B030D-6E8A-4147-A177-3AD203B41FA5}">
                      <a16:colId xmlns:a16="http://schemas.microsoft.com/office/drawing/2014/main" xmlns="" val="20005"/>
                    </a:ext>
                  </a:extLst>
                </a:gridCol>
                <a:gridCol w="750239">
                  <a:extLst>
                    <a:ext uri="{9D8B030D-6E8A-4147-A177-3AD203B41FA5}">
                      <a16:colId xmlns:a16="http://schemas.microsoft.com/office/drawing/2014/main" xmlns="" val="20006"/>
                    </a:ext>
                  </a:extLst>
                </a:gridCol>
                <a:gridCol w="750240">
                  <a:extLst>
                    <a:ext uri="{9D8B030D-6E8A-4147-A177-3AD203B41FA5}">
                      <a16:colId xmlns:a16="http://schemas.microsoft.com/office/drawing/2014/main" xmlns="" val="20007"/>
                    </a:ext>
                  </a:extLst>
                </a:gridCol>
                <a:gridCol w="748270">
                  <a:extLst>
                    <a:ext uri="{9D8B030D-6E8A-4147-A177-3AD203B41FA5}">
                      <a16:colId xmlns:a16="http://schemas.microsoft.com/office/drawing/2014/main" xmlns="" val="20008"/>
                    </a:ext>
                  </a:extLst>
                </a:gridCol>
                <a:gridCol w="750239">
                  <a:extLst>
                    <a:ext uri="{9D8B030D-6E8A-4147-A177-3AD203B41FA5}">
                      <a16:colId xmlns:a16="http://schemas.microsoft.com/office/drawing/2014/main" xmlns="" val="20009"/>
                    </a:ext>
                  </a:extLst>
                </a:gridCol>
                <a:gridCol w="748270">
                  <a:extLst>
                    <a:ext uri="{9D8B030D-6E8A-4147-A177-3AD203B41FA5}">
                      <a16:colId xmlns:a16="http://schemas.microsoft.com/office/drawing/2014/main" xmlns="" val="20010"/>
                    </a:ext>
                  </a:extLst>
                </a:gridCol>
                <a:gridCol w="750240">
                  <a:extLst>
                    <a:ext uri="{9D8B030D-6E8A-4147-A177-3AD203B41FA5}">
                      <a16:colId xmlns:a16="http://schemas.microsoft.com/office/drawing/2014/main" xmlns="" val="20011"/>
                    </a:ext>
                  </a:extLst>
                </a:gridCol>
                <a:gridCol w="742363">
                  <a:extLst>
                    <a:ext uri="{9D8B030D-6E8A-4147-A177-3AD203B41FA5}">
                      <a16:colId xmlns:a16="http://schemas.microsoft.com/office/drawing/2014/main" xmlns="" val="20012"/>
                    </a:ext>
                  </a:extLst>
                </a:gridCol>
                <a:gridCol w="756146">
                  <a:extLst>
                    <a:ext uri="{9D8B030D-6E8A-4147-A177-3AD203B41FA5}">
                      <a16:colId xmlns:a16="http://schemas.microsoft.com/office/drawing/2014/main" xmlns="" val="20013"/>
                    </a:ext>
                  </a:extLst>
                </a:gridCol>
              </a:tblGrid>
              <a:tr h="5373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NEVİ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OCAK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gency FB" pitchFamily="34" charset="0"/>
                          <a:cs typeface="Times New Roman" pitchFamily="18" charset="0"/>
                        </a:rPr>
                        <a:t>2022</a:t>
                      </a:r>
                      <a:endParaRPr kumimoji="0" lang="tr-TR" sz="900" b="1" i="0" u="none" strike="noStrike" cap="none" normalizeH="0" baseline="0" dirty="0">
                        <a:ln>
                          <a:noFill/>
                        </a:ln>
                        <a:solidFill>
                          <a:schemeClr val="tx1"/>
                        </a:solidFill>
                        <a:effectLst/>
                        <a:latin typeface="Agency FB" pitchFamily="34" charset="0"/>
                        <a:cs typeface="Times New Roman"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ŞUBAT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gency FB" pitchFamily="34" charset="0"/>
                          <a:cs typeface="Times New Roman" pitchFamily="18" charset="0"/>
                        </a:rPr>
                        <a:t>2022</a:t>
                      </a:r>
                      <a:endParaRPr kumimoji="0" lang="tr-TR" sz="900" b="1" i="0" u="none" strike="noStrike" cap="none" normalizeH="0" baseline="0" dirty="0">
                        <a:ln>
                          <a:noFill/>
                        </a:ln>
                        <a:solidFill>
                          <a:schemeClr val="tx1"/>
                        </a:solidFill>
                        <a:effectLst/>
                        <a:latin typeface="Agency FB" pitchFamily="34" charset="0"/>
                        <a:cs typeface="Times New Roman"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MART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gency FB" pitchFamily="34" charset="0"/>
                          <a:cs typeface="Times New Roman" pitchFamily="18" charset="0"/>
                        </a:rPr>
                        <a:t>2022</a:t>
                      </a:r>
                      <a:endParaRPr kumimoji="0" lang="tr-TR" sz="900" b="1" i="0" u="none" strike="noStrike" cap="none" normalizeH="0" baseline="0" dirty="0">
                        <a:ln>
                          <a:noFill/>
                        </a:ln>
                        <a:solidFill>
                          <a:schemeClr val="tx1"/>
                        </a:solidFill>
                        <a:effectLst/>
                        <a:latin typeface="Agency FB" pitchFamily="34" charset="0"/>
                        <a:cs typeface="Times New Roman"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NİSAN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gency FB" pitchFamily="34" charset="0"/>
                          <a:cs typeface="Times New Roman" pitchFamily="18" charset="0"/>
                        </a:rPr>
                        <a:t>2022</a:t>
                      </a:r>
                      <a:endParaRPr kumimoji="0" lang="tr-TR" sz="900" b="1" i="0" u="none" strike="noStrike" cap="none" normalizeH="0" baseline="0" dirty="0">
                        <a:ln>
                          <a:noFill/>
                        </a:ln>
                        <a:solidFill>
                          <a:schemeClr val="tx1"/>
                        </a:solidFill>
                        <a:effectLst/>
                        <a:latin typeface="Agency FB" pitchFamily="34" charset="0"/>
                        <a:cs typeface="Times New Roman"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MAYIS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gency FB" pitchFamily="34" charset="0"/>
                          <a:cs typeface="Times New Roman" pitchFamily="18" charset="0"/>
                        </a:rPr>
                        <a:t>2022</a:t>
                      </a:r>
                      <a:endParaRPr kumimoji="0" lang="tr-TR" sz="900" b="1" i="0" u="none" strike="noStrike" cap="none" normalizeH="0" baseline="0" dirty="0">
                        <a:ln>
                          <a:noFill/>
                        </a:ln>
                        <a:solidFill>
                          <a:schemeClr val="tx1"/>
                        </a:solidFill>
                        <a:effectLst/>
                        <a:latin typeface="Agency FB" pitchFamily="34" charset="0"/>
                        <a:cs typeface="Times New Roman"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HAZİRAN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gency FB" pitchFamily="34" charset="0"/>
                          <a:cs typeface="Times New Roman" pitchFamily="18" charset="0"/>
                        </a:rPr>
                        <a:t>2022</a:t>
                      </a:r>
                      <a:endParaRPr kumimoji="0" lang="tr-TR" sz="900" b="1" i="0" u="none" strike="noStrike" cap="none" normalizeH="0" baseline="0" dirty="0">
                        <a:ln>
                          <a:noFill/>
                        </a:ln>
                        <a:solidFill>
                          <a:schemeClr val="tx1"/>
                        </a:solidFill>
                        <a:effectLst/>
                        <a:latin typeface="Agency FB" pitchFamily="34" charset="0"/>
                        <a:cs typeface="Times New Roman"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TEMMUZ</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gency FB" pitchFamily="34" charset="0"/>
                          <a:cs typeface="Times New Roman" pitchFamily="18" charset="0"/>
                        </a:rPr>
                        <a:t>2022</a:t>
                      </a:r>
                      <a:endParaRPr kumimoji="0" lang="tr-TR" sz="900" b="1" i="0" u="none" strike="noStrike" cap="none" normalizeH="0" baseline="0" dirty="0">
                        <a:ln>
                          <a:noFill/>
                        </a:ln>
                        <a:solidFill>
                          <a:schemeClr val="tx1"/>
                        </a:solidFill>
                        <a:effectLst/>
                        <a:latin typeface="Agency FB" pitchFamily="34" charset="0"/>
                        <a:cs typeface="Times New Roman"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AĞUSTOS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gency FB" pitchFamily="34" charset="0"/>
                          <a:cs typeface="Times New Roman" pitchFamily="18" charset="0"/>
                        </a:rPr>
                        <a:t>2022</a:t>
                      </a:r>
                      <a:endParaRPr kumimoji="0" lang="tr-TR" sz="900" b="1" i="0" u="none" strike="noStrike" cap="none" normalizeH="0" baseline="0" dirty="0">
                        <a:ln>
                          <a:noFill/>
                        </a:ln>
                        <a:solidFill>
                          <a:schemeClr val="tx1"/>
                        </a:solidFill>
                        <a:effectLst/>
                        <a:latin typeface="Agency FB" pitchFamily="34" charset="0"/>
                        <a:cs typeface="Times New Roman"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EYLÜL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gency FB" pitchFamily="34" charset="0"/>
                          <a:cs typeface="Times New Roman" pitchFamily="18" charset="0"/>
                        </a:rPr>
                        <a:t>2022</a:t>
                      </a:r>
                      <a:endParaRPr kumimoji="0" lang="tr-TR" sz="900" b="1" i="0" u="none" strike="noStrike" cap="none" normalizeH="0" baseline="0" dirty="0">
                        <a:ln>
                          <a:noFill/>
                        </a:ln>
                        <a:solidFill>
                          <a:schemeClr val="tx1"/>
                        </a:solidFill>
                        <a:effectLst/>
                        <a:latin typeface="Agency FB" pitchFamily="34" charset="0"/>
                        <a:cs typeface="Times New Roman"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EKİM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gency FB" pitchFamily="34" charset="0"/>
                          <a:cs typeface="Times New Roman" pitchFamily="18" charset="0"/>
                        </a:rPr>
                        <a:t>2022</a:t>
                      </a:r>
                      <a:endParaRPr kumimoji="0" lang="tr-TR" sz="900" b="1" i="0" u="none" strike="noStrike" cap="none" normalizeH="0" baseline="0" dirty="0">
                        <a:ln>
                          <a:noFill/>
                        </a:ln>
                        <a:solidFill>
                          <a:schemeClr val="tx1"/>
                        </a:solidFill>
                        <a:effectLst/>
                        <a:latin typeface="Agency FB" pitchFamily="34" charset="0"/>
                        <a:cs typeface="Times New Roman"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KASIM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gency FB" pitchFamily="34" charset="0"/>
                          <a:cs typeface="Times New Roman" pitchFamily="18" charset="0"/>
                        </a:rPr>
                        <a:t>2022</a:t>
                      </a:r>
                      <a:endParaRPr kumimoji="0" lang="tr-TR" sz="900" b="1" i="0" u="none" strike="noStrike" cap="none" normalizeH="0" baseline="0" dirty="0">
                        <a:ln>
                          <a:noFill/>
                        </a:ln>
                        <a:solidFill>
                          <a:schemeClr val="tx1"/>
                        </a:solidFill>
                        <a:effectLst/>
                        <a:latin typeface="Agency FB" pitchFamily="34" charset="0"/>
                        <a:cs typeface="Times New Roman"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ARALIK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gency FB" pitchFamily="34" charset="0"/>
                          <a:cs typeface="Times New Roman" pitchFamily="18" charset="0"/>
                        </a:rPr>
                        <a:t>2022</a:t>
                      </a:r>
                      <a:endParaRPr kumimoji="0" lang="tr-TR" sz="900" b="1" i="0" u="none" strike="noStrike" cap="none" normalizeH="0" baseline="0" dirty="0">
                        <a:ln>
                          <a:noFill/>
                        </a:ln>
                        <a:solidFill>
                          <a:schemeClr val="tx1"/>
                        </a:solidFill>
                        <a:effectLst/>
                        <a:latin typeface="Agency FB" pitchFamily="34" charset="0"/>
                        <a:cs typeface="Times New Roman"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FF0000"/>
                          </a:solidFill>
                          <a:effectLst/>
                          <a:latin typeface="Agency FB" pitchFamily="34" charset="0"/>
                          <a:cs typeface="Times New Roman" pitchFamily="18" charset="0"/>
                        </a:rPr>
                        <a:t>TOPLAM</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0"/>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LTD.ŞTİ.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2</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1</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1</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1</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ŞAHIS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15</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3</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4</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4</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2</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6</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2"/>
                  </a:ext>
                </a:extLst>
              </a:tr>
              <a:tr h="332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LTD.ŞTİ ŞUBE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3</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2</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1</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3"/>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A.Ş ŞUBE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1</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1</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1</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4"/>
                  </a:ext>
                </a:extLst>
              </a:tr>
              <a:tr h="332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A.Ş TASFİYE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5"/>
                  </a:ext>
                </a:extLst>
              </a:tr>
              <a:tr h="460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TAS.HAL.KONUT YAPI.KOOP.</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6"/>
                  </a:ext>
                </a:extLst>
              </a:tr>
              <a:tr h="332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SULAMA KOOP.</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7"/>
                  </a:ext>
                </a:extLst>
              </a:tr>
              <a:tr h="460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TARIMSAL </a:t>
                      </a:r>
                      <a:r>
                        <a:rPr kumimoji="0" lang="tr-TR" sz="1000" b="0" i="0" u="none" strike="noStrike" cap="none" normalizeH="0" baseline="0" dirty="0" smtClean="0">
                          <a:ln>
                            <a:noFill/>
                          </a:ln>
                          <a:solidFill>
                            <a:srgbClr val="000000"/>
                          </a:solidFill>
                          <a:effectLst/>
                          <a:latin typeface="Agency FB" pitchFamily="34" charset="0"/>
                          <a:ea typeface="Angsana New"/>
                          <a:cs typeface="Angsana New"/>
                        </a:rPr>
                        <a:t>KAL.KOOP</a:t>
                      </a:r>
                      <a:r>
                        <a:rPr kumimoji="0" lang="tr-TR" sz="1000" b="0" i="0" u="none" strike="noStrike" cap="none" normalizeH="0" baseline="0" dirty="0">
                          <a:ln>
                            <a:noFill/>
                          </a:ln>
                          <a:solidFill>
                            <a:srgbClr val="000000"/>
                          </a:solidFill>
                          <a:effectLst/>
                          <a:latin typeface="Agency FB" pitchFamily="34" charset="0"/>
                          <a:ea typeface="Angsana New"/>
                          <a:cs typeface="Angsana New"/>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8"/>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Agency FB" pitchFamily="34" charset="0"/>
                          <a:ea typeface="Angsana New"/>
                          <a:cs typeface="Angsana New"/>
                        </a:rPr>
                        <a:t>A.Ş</a:t>
                      </a:r>
                      <a:endParaRPr kumimoji="0" lang="tr-TR" sz="1000" b="0" i="0" u="none" strike="noStrike" cap="none" normalizeH="0" baseline="0" dirty="0">
                        <a:ln>
                          <a:noFill/>
                        </a:ln>
                        <a:solidFill>
                          <a:srgbClr val="000000"/>
                        </a:solidFill>
                        <a:effectLst/>
                        <a:latin typeface="Agency FB" pitchFamily="34" charset="0"/>
                        <a:ea typeface="Angsana New"/>
                        <a:cs typeface="Angsana New"/>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1</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1</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9"/>
                  </a:ext>
                </a:extLst>
              </a:tr>
              <a:tr h="3831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TA.HAL.LTD.ŞT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0"/>
                  </a:ext>
                </a:extLst>
              </a:tr>
              <a:tr h="332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İKTİASADİ İŞL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11"/>
                  </a:ext>
                </a:extLst>
              </a:tr>
              <a:tr h="388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DESTEK HİZ. KOOP.</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2"/>
                  </a:ext>
                </a:extLst>
              </a:tr>
              <a:tr h="3743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gency FB" pitchFamily="34" charset="0"/>
                          <a:ea typeface="Angsana New"/>
                          <a:cs typeface="Angsana New"/>
                        </a:rPr>
                        <a:t>TAS.HAL.MİN.KOOP</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13"/>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gency FB" pitchFamily="34" charset="0"/>
                          <a:ea typeface="Angsana New"/>
                          <a:cs typeface="Angsana New"/>
                        </a:rPr>
                        <a:t>TAS.LTD.ŞTİ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4"/>
                  </a:ext>
                </a:extLst>
              </a:tr>
              <a:tr h="435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a:ln>
                            <a:noFill/>
                          </a:ln>
                          <a:solidFill>
                            <a:srgbClr val="000000"/>
                          </a:solidFill>
                          <a:effectLst/>
                          <a:latin typeface="Agency FB" pitchFamily="34" charset="0"/>
                          <a:ea typeface="Angsana New"/>
                          <a:cs typeface="Angsana New"/>
                        </a:rPr>
                        <a:t>TOPLAM</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onstantia" pitchFamily="18" charset="0"/>
                          <a:cs typeface="Arial" pitchFamily="34" charset="0"/>
                        </a:rPr>
                        <a:t>21</a:t>
                      </a: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onstantia" pitchFamily="18" charset="0"/>
                          <a:cs typeface="Arial" pitchFamily="34" charset="0"/>
                        </a:rPr>
                        <a:t>5</a:t>
                      </a: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onstantia" pitchFamily="18" charset="0"/>
                          <a:cs typeface="Arial" pitchFamily="34" charset="0"/>
                        </a:rPr>
                        <a:t>7</a:t>
                      </a: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onstantia" pitchFamily="18" charset="0"/>
                          <a:cs typeface="Arial" pitchFamily="34" charset="0"/>
                        </a:rPr>
                        <a:t>5</a:t>
                      </a: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onstantia" pitchFamily="18" charset="0"/>
                          <a:cs typeface="Arial" pitchFamily="34" charset="0"/>
                        </a:rPr>
                        <a:t>3</a:t>
                      </a: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onstantia" pitchFamily="18" charset="0"/>
                          <a:cs typeface="Arial" pitchFamily="34" charset="0"/>
                        </a:rPr>
                        <a:t>9</a:t>
                      </a: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tx1"/>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3831403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val="1822543859"/>
              </p:ext>
            </p:extLst>
          </p:nvPr>
        </p:nvGraphicFramePr>
        <p:xfrm>
          <a:off x="1186768" y="455959"/>
          <a:ext cx="10582328" cy="6214062"/>
        </p:xfrm>
        <a:graphic>
          <a:graphicData uri="http://schemas.openxmlformats.org/drawingml/2006/table">
            <a:tbl>
              <a:tblPr firstRow="1" bandRow="1">
                <a:tableStyleId>{5C22544A-7EE6-4342-B048-85BDC9FD1C3A}</a:tableStyleId>
              </a:tblPr>
              <a:tblGrid>
                <a:gridCol w="1017532">
                  <a:extLst>
                    <a:ext uri="{9D8B030D-6E8A-4147-A177-3AD203B41FA5}">
                      <a16:colId xmlns:a16="http://schemas.microsoft.com/office/drawing/2014/main" xmlns="" val="20000"/>
                    </a:ext>
                  </a:extLst>
                </a:gridCol>
                <a:gridCol w="552375">
                  <a:extLst>
                    <a:ext uri="{9D8B030D-6E8A-4147-A177-3AD203B41FA5}">
                      <a16:colId xmlns:a16="http://schemas.microsoft.com/office/drawing/2014/main" xmlns="" val="20001"/>
                    </a:ext>
                  </a:extLst>
                </a:gridCol>
                <a:gridCol w="814025">
                  <a:extLst>
                    <a:ext uri="{9D8B030D-6E8A-4147-A177-3AD203B41FA5}">
                      <a16:colId xmlns:a16="http://schemas.microsoft.com/office/drawing/2014/main" xmlns="" val="20002"/>
                    </a:ext>
                  </a:extLst>
                </a:gridCol>
                <a:gridCol w="872169">
                  <a:extLst>
                    <a:ext uri="{9D8B030D-6E8A-4147-A177-3AD203B41FA5}">
                      <a16:colId xmlns:a16="http://schemas.microsoft.com/office/drawing/2014/main" xmlns="" val="20003"/>
                    </a:ext>
                  </a:extLst>
                </a:gridCol>
                <a:gridCol w="1002887">
                  <a:extLst>
                    <a:ext uri="{9D8B030D-6E8A-4147-A177-3AD203B41FA5}">
                      <a16:colId xmlns:a16="http://schemas.microsoft.com/office/drawing/2014/main" xmlns="" val="20004"/>
                    </a:ext>
                  </a:extLst>
                </a:gridCol>
                <a:gridCol w="625166">
                  <a:extLst>
                    <a:ext uri="{9D8B030D-6E8A-4147-A177-3AD203B41FA5}">
                      <a16:colId xmlns:a16="http://schemas.microsoft.com/office/drawing/2014/main" xmlns="" val="20005"/>
                    </a:ext>
                  </a:extLst>
                </a:gridCol>
                <a:gridCol w="814025">
                  <a:extLst>
                    <a:ext uri="{9D8B030D-6E8A-4147-A177-3AD203B41FA5}">
                      <a16:colId xmlns:a16="http://schemas.microsoft.com/office/drawing/2014/main" xmlns="" val="20006"/>
                    </a:ext>
                  </a:extLst>
                </a:gridCol>
                <a:gridCol w="814025">
                  <a:extLst>
                    <a:ext uri="{9D8B030D-6E8A-4147-A177-3AD203B41FA5}">
                      <a16:colId xmlns:a16="http://schemas.microsoft.com/office/drawing/2014/main" xmlns="" val="20007"/>
                    </a:ext>
                  </a:extLst>
                </a:gridCol>
                <a:gridCol w="915779">
                  <a:extLst>
                    <a:ext uri="{9D8B030D-6E8A-4147-A177-3AD203B41FA5}">
                      <a16:colId xmlns:a16="http://schemas.microsoft.com/office/drawing/2014/main" xmlns="" val="20008"/>
                    </a:ext>
                  </a:extLst>
                </a:gridCol>
                <a:gridCol w="712270">
                  <a:extLst>
                    <a:ext uri="{9D8B030D-6E8A-4147-A177-3AD203B41FA5}">
                      <a16:colId xmlns:a16="http://schemas.microsoft.com/office/drawing/2014/main" xmlns="" val="20009"/>
                    </a:ext>
                  </a:extLst>
                </a:gridCol>
                <a:gridCol w="814025">
                  <a:extLst>
                    <a:ext uri="{9D8B030D-6E8A-4147-A177-3AD203B41FA5}">
                      <a16:colId xmlns:a16="http://schemas.microsoft.com/office/drawing/2014/main" xmlns="" val="20010"/>
                    </a:ext>
                  </a:extLst>
                </a:gridCol>
                <a:gridCol w="814025">
                  <a:extLst>
                    <a:ext uri="{9D8B030D-6E8A-4147-A177-3AD203B41FA5}">
                      <a16:colId xmlns:a16="http://schemas.microsoft.com/office/drawing/2014/main" xmlns="" val="20011"/>
                    </a:ext>
                  </a:extLst>
                </a:gridCol>
                <a:gridCol w="814025">
                  <a:extLst>
                    <a:ext uri="{9D8B030D-6E8A-4147-A177-3AD203B41FA5}">
                      <a16:colId xmlns:a16="http://schemas.microsoft.com/office/drawing/2014/main" xmlns="" val="20012"/>
                    </a:ext>
                  </a:extLst>
                </a:gridCol>
              </a:tblGrid>
              <a:tr h="270381">
                <a:tc>
                  <a:txBody>
                    <a:bodyPr/>
                    <a:lstStyle/>
                    <a:p>
                      <a:pPr algn="l" fontAlgn="b"/>
                      <a:r>
                        <a:rPr lang="tr-TR" sz="1100" b="0" i="0" u="none" strike="noStrike" dirty="0">
                          <a:solidFill>
                            <a:srgbClr val="000000"/>
                          </a:solidFill>
                          <a:latin typeface="Calibri"/>
                        </a:rPr>
                        <a:t> </a:t>
                      </a:r>
                    </a:p>
                  </a:txBody>
                  <a:tcPr marL="9525" marR="9525" marT="9521" marB="0" anchor="b"/>
                </a:tc>
                <a:tc>
                  <a:txBody>
                    <a:bodyPr/>
                    <a:lstStyle/>
                    <a:p>
                      <a:pPr algn="ctr" fontAlgn="b"/>
                      <a:r>
                        <a:rPr lang="tr-TR" sz="1200" b="1" i="0" u="none" strike="noStrike" dirty="0">
                          <a:solidFill>
                            <a:srgbClr val="000000"/>
                          </a:solidFill>
                          <a:latin typeface="Calibri"/>
                        </a:rPr>
                        <a:t>OCAK</a:t>
                      </a:r>
                    </a:p>
                  </a:txBody>
                  <a:tcPr marL="9525" marR="9525" marT="9521" marB="0" anchor="b"/>
                </a:tc>
                <a:tc>
                  <a:txBody>
                    <a:bodyPr/>
                    <a:lstStyle/>
                    <a:p>
                      <a:pPr algn="ctr" fontAlgn="b"/>
                      <a:r>
                        <a:rPr lang="tr-TR" sz="1200" b="1" i="0" u="none" strike="noStrike" dirty="0">
                          <a:solidFill>
                            <a:srgbClr val="000000"/>
                          </a:solidFill>
                          <a:latin typeface="Calibri"/>
                        </a:rPr>
                        <a:t>ŞUBAT</a:t>
                      </a:r>
                    </a:p>
                  </a:txBody>
                  <a:tcPr marL="9525" marR="9525" marT="9521" marB="0" anchor="b"/>
                </a:tc>
                <a:tc>
                  <a:txBody>
                    <a:bodyPr/>
                    <a:lstStyle/>
                    <a:p>
                      <a:pPr algn="ctr" fontAlgn="b"/>
                      <a:r>
                        <a:rPr lang="tr-TR" sz="1200" b="1" i="0" u="none" strike="noStrike" dirty="0">
                          <a:solidFill>
                            <a:srgbClr val="000000"/>
                          </a:solidFill>
                          <a:latin typeface="Calibri"/>
                        </a:rPr>
                        <a:t>MART</a:t>
                      </a:r>
                    </a:p>
                  </a:txBody>
                  <a:tcPr marL="9525" marR="9525" marT="9521" marB="0" anchor="b"/>
                </a:tc>
                <a:tc>
                  <a:txBody>
                    <a:bodyPr/>
                    <a:lstStyle/>
                    <a:p>
                      <a:pPr algn="ctr" fontAlgn="b"/>
                      <a:r>
                        <a:rPr lang="tr-TR" sz="1200" b="1" i="0" u="none" strike="noStrike" dirty="0">
                          <a:solidFill>
                            <a:srgbClr val="000000"/>
                          </a:solidFill>
                          <a:latin typeface="Calibri"/>
                        </a:rPr>
                        <a:t>NİSAN</a:t>
                      </a:r>
                    </a:p>
                  </a:txBody>
                  <a:tcPr marL="9525" marR="9525" marT="9521" marB="0" anchor="b"/>
                </a:tc>
                <a:tc>
                  <a:txBody>
                    <a:bodyPr/>
                    <a:lstStyle/>
                    <a:p>
                      <a:pPr algn="ctr" fontAlgn="b"/>
                      <a:r>
                        <a:rPr lang="tr-TR" sz="1200" b="1" i="0" u="none" strike="noStrike" dirty="0">
                          <a:solidFill>
                            <a:srgbClr val="000000"/>
                          </a:solidFill>
                          <a:latin typeface="Calibri"/>
                        </a:rPr>
                        <a:t>MAYIS</a:t>
                      </a:r>
                    </a:p>
                  </a:txBody>
                  <a:tcPr marL="9525" marR="9525" marT="9521" marB="0" anchor="b"/>
                </a:tc>
                <a:tc>
                  <a:txBody>
                    <a:bodyPr/>
                    <a:lstStyle/>
                    <a:p>
                      <a:pPr algn="ctr" fontAlgn="b"/>
                      <a:r>
                        <a:rPr lang="tr-TR" sz="1200" b="1" i="0" u="none" strike="noStrike" dirty="0">
                          <a:solidFill>
                            <a:srgbClr val="000000"/>
                          </a:solidFill>
                          <a:latin typeface="Calibri"/>
                        </a:rPr>
                        <a:t>HAZİRAN</a:t>
                      </a:r>
                      <a:r>
                        <a:rPr lang="tr-TR" sz="1200" b="1" i="0" u="none" strike="noStrike" baseline="0" dirty="0">
                          <a:solidFill>
                            <a:srgbClr val="000000"/>
                          </a:solidFill>
                          <a:latin typeface="Calibri"/>
                        </a:rPr>
                        <a:t> </a:t>
                      </a:r>
                      <a:endParaRPr lang="tr-TR" sz="1200" b="1" i="0" u="none" strike="noStrike" dirty="0">
                        <a:solidFill>
                          <a:srgbClr val="000000"/>
                        </a:solidFill>
                        <a:latin typeface="Calibri"/>
                      </a:endParaRPr>
                    </a:p>
                  </a:txBody>
                  <a:tcPr marL="9525" marR="9525" marT="9521" marB="0" anchor="b"/>
                </a:tc>
                <a:tc>
                  <a:txBody>
                    <a:bodyPr/>
                    <a:lstStyle/>
                    <a:p>
                      <a:pPr algn="ctr" fontAlgn="b"/>
                      <a:r>
                        <a:rPr lang="tr-TR" sz="1200" b="1" i="0" u="none" strike="noStrike" dirty="0">
                          <a:solidFill>
                            <a:srgbClr val="000000"/>
                          </a:solidFill>
                          <a:latin typeface="Calibri"/>
                        </a:rPr>
                        <a:t>TEMMUZ </a:t>
                      </a:r>
                    </a:p>
                  </a:txBody>
                  <a:tcPr marL="9525" marR="9525" marT="9521" marB="0" anchor="b"/>
                </a:tc>
                <a:tc>
                  <a:txBody>
                    <a:bodyPr/>
                    <a:lstStyle/>
                    <a:p>
                      <a:pPr algn="ctr" fontAlgn="b"/>
                      <a:r>
                        <a:rPr lang="tr-TR" sz="1200" b="1" i="0" u="none" strike="noStrike" dirty="0" smtClean="0">
                          <a:solidFill>
                            <a:srgbClr val="000000"/>
                          </a:solidFill>
                          <a:latin typeface="Calibri"/>
                        </a:rPr>
                        <a:t>AĞUSTOS</a:t>
                      </a:r>
                      <a:r>
                        <a:rPr lang="tr-TR" sz="1200" b="1" i="0" u="none" strike="noStrike" baseline="0" dirty="0" smtClean="0">
                          <a:solidFill>
                            <a:srgbClr val="000000"/>
                          </a:solidFill>
                          <a:latin typeface="Calibri"/>
                        </a:rPr>
                        <a:t> </a:t>
                      </a:r>
                      <a:endParaRPr lang="tr-TR" sz="1200" b="1" i="0" u="none" strike="noStrike" dirty="0">
                        <a:solidFill>
                          <a:srgbClr val="000000"/>
                        </a:solidFill>
                        <a:latin typeface="Calibri"/>
                      </a:endParaRPr>
                    </a:p>
                  </a:txBody>
                  <a:tcPr marL="9525" marR="9525" marT="9521" marB="0" anchor="b"/>
                </a:tc>
                <a:tc>
                  <a:txBody>
                    <a:bodyPr/>
                    <a:lstStyle/>
                    <a:p>
                      <a:pPr algn="ctr" fontAlgn="b"/>
                      <a:r>
                        <a:rPr lang="tr-TR" sz="1200" b="1" i="0" u="none" strike="noStrike" dirty="0">
                          <a:solidFill>
                            <a:srgbClr val="000000"/>
                          </a:solidFill>
                          <a:latin typeface="Calibri"/>
                        </a:rPr>
                        <a:t>EYLÜL</a:t>
                      </a:r>
                    </a:p>
                  </a:txBody>
                  <a:tcPr marL="9525" marR="9525" marT="9521" marB="0" anchor="b"/>
                </a:tc>
                <a:tc>
                  <a:txBody>
                    <a:bodyPr/>
                    <a:lstStyle/>
                    <a:p>
                      <a:pPr algn="ctr" fontAlgn="b"/>
                      <a:r>
                        <a:rPr lang="tr-TR" sz="1200" b="1" i="0" u="none" strike="noStrike" dirty="0">
                          <a:solidFill>
                            <a:srgbClr val="000000"/>
                          </a:solidFill>
                          <a:latin typeface="Calibri"/>
                        </a:rPr>
                        <a:t>EKİM</a:t>
                      </a:r>
                    </a:p>
                  </a:txBody>
                  <a:tcPr marL="9525" marR="9525" marT="9521" marB="0" anchor="b"/>
                </a:tc>
                <a:tc>
                  <a:txBody>
                    <a:bodyPr/>
                    <a:lstStyle/>
                    <a:p>
                      <a:pPr algn="ctr" fontAlgn="b"/>
                      <a:r>
                        <a:rPr lang="tr-TR" sz="1200" b="1" i="0" u="none" strike="noStrike" dirty="0">
                          <a:solidFill>
                            <a:srgbClr val="000000"/>
                          </a:solidFill>
                          <a:latin typeface="Calibri"/>
                        </a:rPr>
                        <a:t>KASIM </a:t>
                      </a:r>
                    </a:p>
                  </a:txBody>
                  <a:tcPr marL="9525" marR="9525" marT="9521" marB="0" anchor="b"/>
                </a:tc>
                <a:tc>
                  <a:txBody>
                    <a:bodyPr/>
                    <a:lstStyle/>
                    <a:p>
                      <a:pPr algn="ctr" fontAlgn="b"/>
                      <a:r>
                        <a:rPr lang="tr-TR" sz="1200" b="1" i="0" u="none" strike="noStrike" dirty="0">
                          <a:solidFill>
                            <a:srgbClr val="000000"/>
                          </a:solidFill>
                          <a:latin typeface="Calibri"/>
                        </a:rPr>
                        <a:t>ARALIK </a:t>
                      </a:r>
                    </a:p>
                  </a:txBody>
                  <a:tcPr marL="9525" marR="9525" marT="9521" marB="0" anchor="b"/>
                </a:tc>
                <a:extLst>
                  <a:ext uri="{0D108BD9-81ED-4DB2-BD59-A6C34878D82A}">
                    <a16:rowId xmlns:a16="http://schemas.microsoft.com/office/drawing/2014/main" xmlns="" val="10001"/>
                  </a:ext>
                </a:extLst>
              </a:tr>
              <a:tr h="210412">
                <a:tc>
                  <a:txBody>
                    <a:bodyPr/>
                    <a:lstStyle/>
                    <a:p>
                      <a:pPr algn="l" fontAlgn="b"/>
                      <a:r>
                        <a:rPr lang="tr-TR" sz="1100" b="0" i="0" u="none" strike="noStrike" dirty="0">
                          <a:solidFill>
                            <a:srgbClr val="000000"/>
                          </a:solidFill>
                          <a:latin typeface="Calibri"/>
                        </a:rPr>
                        <a:t>HİSSE DEVRİ</a:t>
                      </a:r>
                    </a:p>
                  </a:txBody>
                  <a:tcPr marL="9525" marR="9525" marT="9521" marB="0" anchor="b"/>
                </a:tc>
                <a:tc>
                  <a:txBody>
                    <a:bodyPr/>
                    <a:lstStyle/>
                    <a:p>
                      <a:pPr algn="ctr" fontAlgn="b"/>
                      <a:r>
                        <a:rPr lang="tr-TR" sz="1400" b="0" i="0" u="none" strike="noStrike" dirty="0" smtClean="0">
                          <a:solidFill>
                            <a:srgbClr val="000000"/>
                          </a:solidFill>
                          <a:latin typeface="Calibri"/>
                        </a:rPr>
                        <a:t>4</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6</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6</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12</a:t>
                      </a:r>
                    </a:p>
                  </a:txBody>
                  <a:tcPr marL="9525" marR="9525" marT="9521" marB="0" anchor="b"/>
                </a:tc>
                <a:tc>
                  <a:txBody>
                    <a:bodyPr/>
                    <a:lstStyle/>
                    <a:p>
                      <a:pPr algn="ctr" fontAlgn="b"/>
                      <a:r>
                        <a:rPr lang="tr-TR" sz="1400" b="0" i="0" u="none" strike="noStrike" dirty="0" smtClean="0">
                          <a:solidFill>
                            <a:srgbClr val="000000"/>
                          </a:solidFill>
                          <a:latin typeface="Calibri"/>
                        </a:rPr>
                        <a:t>7</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7</a:t>
                      </a:r>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2"/>
                  </a:ext>
                </a:extLst>
              </a:tr>
              <a:tr h="210412">
                <a:tc>
                  <a:txBody>
                    <a:bodyPr/>
                    <a:lstStyle/>
                    <a:p>
                      <a:pPr algn="l" fontAlgn="b"/>
                      <a:r>
                        <a:rPr lang="tr-TR" sz="1100" b="0" i="0" u="none" strike="noStrike" dirty="0">
                          <a:solidFill>
                            <a:srgbClr val="000000"/>
                          </a:solidFill>
                          <a:latin typeface="Calibri"/>
                        </a:rPr>
                        <a:t>ADRES DEĞ.</a:t>
                      </a:r>
                    </a:p>
                  </a:txBody>
                  <a:tcPr marL="9525" marR="9525" marT="9521" marB="0" anchor="b"/>
                </a:tc>
                <a:tc>
                  <a:txBody>
                    <a:bodyPr/>
                    <a:lstStyle/>
                    <a:p>
                      <a:pPr algn="ctr" fontAlgn="b"/>
                      <a:r>
                        <a:rPr lang="tr-TR" sz="1400" b="0" i="0" u="none" strike="noStrike" dirty="0" smtClean="0">
                          <a:solidFill>
                            <a:srgbClr val="000000"/>
                          </a:solidFill>
                          <a:latin typeface="Calibri"/>
                        </a:rPr>
                        <a:t>4</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4</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4</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5</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4</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11</a:t>
                      </a:r>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3"/>
                  </a:ext>
                </a:extLst>
              </a:tr>
              <a:tr h="210412">
                <a:tc>
                  <a:txBody>
                    <a:bodyPr/>
                    <a:lstStyle/>
                    <a:p>
                      <a:pPr algn="l" fontAlgn="b"/>
                      <a:r>
                        <a:rPr lang="tr-TR" sz="1100" b="0" i="0" u="none" strike="noStrike" dirty="0">
                          <a:solidFill>
                            <a:srgbClr val="000000"/>
                          </a:solidFill>
                          <a:latin typeface="Calibri"/>
                        </a:rPr>
                        <a:t>AMAÇ DEĞ.</a:t>
                      </a:r>
                    </a:p>
                  </a:txBody>
                  <a:tcPr marL="9525" marR="9525" marT="9521" marB="0" anchor="b"/>
                </a:tc>
                <a:tc>
                  <a:txBody>
                    <a:bodyPr/>
                    <a:lstStyle/>
                    <a:p>
                      <a:pPr algn="ctr" fontAlgn="b"/>
                      <a:r>
                        <a:rPr lang="tr-TR" sz="1400" b="0" i="0" u="none" strike="noStrike" dirty="0" smtClean="0">
                          <a:solidFill>
                            <a:srgbClr val="000000"/>
                          </a:solidFill>
                          <a:latin typeface="Calibri"/>
                        </a:rPr>
                        <a:t>2</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13</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4</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2</a:t>
                      </a:r>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4"/>
                  </a:ext>
                </a:extLst>
              </a:tr>
              <a:tr h="308779">
                <a:tc>
                  <a:txBody>
                    <a:bodyPr/>
                    <a:lstStyle/>
                    <a:p>
                      <a:pPr algn="l" fontAlgn="b"/>
                      <a:r>
                        <a:rPr lang="tr-TR" sz="1100" b="0" i="0" u="none" strike="noStrike" dirty="0">
                          <a:solidFill>
                            <a:srgbClr val="000000"/>
                          </a:solidFill>
                          <a:latin typeface="Calibri"/>
                        </a:rPr>
                        <a:t>SERMAYE ARTIŞI</a:t>
                      </a:r>
                    </a:p>
                  </a:txBody>
                  <a:tcPr marL="9525" marR="9525" marT="9521" marB="0" anchor="b"/>
                </a:tc>
                <a:tc>
                  <a:txBody>
                    <a:bodyPr/>
                    <a:lstStyle/>
                    <a:p>
                      <a:pPr algn="ctr" fontAlgn="b"/>
                      <a:r>
                        <a:rPr lang="tr-TR" sz="1400" b="0" i="0" u="none" strike="noStrike" dirty="0" smtClean="0">
                          <a:solidFill>
                            <a:srgbClr val="000000"/>
                          </a:solidFill>
                          <a:latin typeface="Calibri"/>
                        </a:rPr>
                        <a:t>2</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4</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11</a:t>
                      </a:r>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5"/>
                  </a:ext>
                </a:extLst>
              </a:tr>
              <a:tr h="325511">
                <a:tc>
                  <a:txBody>
                    <a:bodyPr/>
                    <a:lstStyle/>
                    <a:p>
                      <a:pPr algn="l" fontAlgn="b"/>
                      <a:r>
                        <a:rPr lang="tr-TR" sz="1100" b="0" i="0" u="none" strike="noStrike" dirty="0">
                          <a:solidFill>
                            <a:srgbClr val="000000"/>
                          </a:solidFill>
                          <a:latin typeface="Calibri"/>
                        </a:rPr>
                        <a:t>İMZA TESCİLİ-VAZİFE tak</a:t>
                      </a:r>
                    </a:p>
                  </a:txBody>
                  <a:tcPr marL="9525" marR="9525" marT="9521" marB="0" anchor="b"/>
                </a:tc>
                <a:tc>
                  <a:txBody>
                    <a:bodyPr/>
                    <a:lstStyle/>
                    <a:p>
                      <a:pPr algn="ctr" fontAlgn="b"/>
                      <a:r>
                        <a:rPr lang="tr-TR" sz="1400" b="0" i="0" u="none" strike="noStrike" dirty="0" smtClean="0">
                          <a:solidFill>
                            <a:srgbClr val="000000"/>
                          </a:solidFill>
                          <a:latin typeface="Calibri"/>
                        </a:rPr>
                        <a:t>7</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13</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23</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26</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17</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extLst>
                  <a:ext uri="{0D108BD9-81ED-4DB2-BD59-A6C34878D82A}">
                    <a16:rowId xmlns:a16="http://schemas.microsoft.com/office/drawing/2014/main" xmlns="" val="10006"/>
                  </a:ext>
                </a:extLst>
              </a:tr>
              <a:tr h="210412">
                <a:tc>
                  <a:txBody>
                    <a:bodyPr/>
                    <a:lstStyle/>
                    <a:p>
                      <a:pPr algn="l" fontAlgn="b"/>
                      <a:r>
                        <a:rPr lang="tr-TR" sz="1100" b="0" i="0" u="none" strike="noStrike" dirty="0">
                          <a:solidFill>
                            <a:srgbClr val="000000"/>
                          </a:solidFill>
                          <a:latin typeface="Calibri"/>
                        </a:rPr>
                        <a:t>UNVAN DEĞ.</a:t>
                      </a:r>
                    </a:p>
                  </a:txBody>
                  <a:tcPr marL="9525" marR="9525" marT="9521" marB="0" anchor="b"/>
                </a:tc>
                <a:tc>
                  <a:txBody>
                    <a:bodyPr/>
                    <a:lstStyle/>
                    <a:p>
                      <a:pPr algn="ctr" fontAlgn="b"/>
                      <a:r>
                        <a:rPr lang="tr-TR" sz="1400" b="0" i="0" u="none" strike="noStrike" dirty="0" smtClean="0">
                          <a:solidFill>
                            <a:srgbClr val="000000"/>
                          </a:solidFill>
                          <a:latin typeface="Calibri"/>
                        </a:rPr>
                        <a:t>3</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2</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7"/>
                  </a:ext>
                </a:extLst>
              </a:tr>
              <a:tr h="210412">
                <a:tc>
                  <a:txBody>
                    <a:bodyPr/>
                    <a:lstStyle/>
                    <a:p>
                      <a:pPr algn="l" fontAlgn="b"/>
                      <a:r>
                        <a:rPr lang="tr-TR" sz="1100" b="0" i="0" u="none" strike="noStrike" dirty="0">
                          <a:solidFill>
                            <a:srgbClr val="000000"/>
                          </a:solidFill>
                          <a:latin typeface="Calibri"/>
                        </a:rPr>
                        <a:t>ANA SÖZ.DEĞ.</a:t>
                      </a: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0</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8"/>
                  </a:ext>
                </a:extLst>
              </a:tr>
              <a:tr h="325511">
                <a:tc>
                  <a:txBody>
                    <a:bodyPr/>
                    <a:lstStyle/>
                    <a:p>
                      <a:pPr algn="l" fontAlgn="b"/>
                      <a:r>
                        <a:rPr lang="tr-TR" sz="1100" b="0" i="0" u="none" strike="noStrike" dirty="0">
                          <a:solidFill>
                            <a:srgbClr val="000000"/>
                          </a:solidFill>
                          <a:latin typeface="Calibri"/>
                        </a:rPr>
                        <a:t>KOOPERATİF</a:t>
                      </a:r>
                    </a:p>
                    <a:p>
                      <a:pPr algn="l" fontAlgn="b"/>
                      <a:r>
                        <a:rPr lang="tr-TR" sz="1100" b="0" i="0" u="none" strike="noStrike" dirty="0">
                          <a:solidFill>
                            <a:srgbClr val="000000"/>
                          </a:solidFill>
                          <a:latin typeface="Calibri"/>
                        </a:rPr>
                        <a:t>TASFİYE</a:t>
                      </a: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2</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0</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9"/>
                  </a:ext>
                </a:extLst>
              </a:tr>
              <a:tr h="220793">
                <a:tc>
                  <a:txBody>
                    <a:bodyPr/>
                    <a:lstStyle/>
                    <a:p>
                      <a:pPr algn="l" fontAlgn="b"/>
                      <a:r>
                        <a:rPr lang="tr-TR" sz="1100" b="0" i="0" u="none" strike="noStrike" dirty="0" smtClean="0">
                          <a:solidFill>
                            <a:srgbClr val="000000"/>
                          </a:solidFill>
                          <a:latin typeface="Calibri"/>
                        </a:rPr>
                        <a:t>ŞİRKET</a:t>
                      </a:r>
                      <a:r>
                        <a:rPr lang="tr-TR" sz="1100" b="0" i="0" u="none" strike="noStrike" baseline="0" dirty="0" smtClean="0">
                          <a:solidFill>
                            <a:srgbClr val="000000"/>
                          </a:solidFill>
                          <a:latin typeface="Calibri"/>
                        </a:rPr>
                        <a:t> TASFİYESİ</a:t>
                      </a:r>
                      <a:endParaRPr lang="tr-TR" sz="11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2</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2</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0"/>
                  </a:ext>
                </a:extLst>
              </a:tr>
              <a:tr h="210412">
                <a:tc>
                  <a:txBody>
                    <a:bodyPr/>
                    <a:lstStyle/>
                    <a:p>
                      <a:pPr algn="l" fontAlgn="b"/>
                      <a:r>
                        <a:rPr lang="tr-TR" sz="1100" b="0" i="0" u="none" strike="noStrike" dirty="0">
                          <a:solidFill>
                            <a:schemeClr val="tx1"/>
                          </a:solidFill>
                          <a:latin typeface="Calibri"/>
                        </a:rPr>
                        <a:t>GENEL KURUL</a:t>
                      </a:r>
                    </a:p>
                  </a:txBody>
                  <a:tcPr marL="9525" marR="9525" marT="9521" marB="0" anchor="b"/>
                </a:tc>
                <a:tc>
                  <a:txBody>
                    <a:bodyPr/>
                    <a:lstStyle/>
                    <a:p>
                      <a:pPr algn="ctr" fontAlgn="b"/>
                      <a:r>
                        <a:rPr lang="tr-TR" sz="1400" b="0" i="0" u="none" strike="noStrike" dirty="0" smtClean="0">
                          <a:solidFill>
                            <a:schemeClr val="tx1"/>
                          </a:solidFill>
                          <a:latin typeface="Calibri"/>
                        </a:rPr>
                        <a:t>5</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8</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15</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15</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16</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10</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extLst>
                  <a:ext uri="{0D108BD9-81ED-4DB2-BD59-A6C34878D82A}">
                    <a16:rowId xmlns:a16="http://schemas.microsoft.com/office/drawing/2014/main" xmlns="" val="10011"/>
                  </a:ext>
                </a:extLst>
              </a:tr>
              <a:tr h="210412">
                <a:tc>
                  <a:txBody>
                    <a:bodyPr/>
                    <a:lstStyle/>
                    <a:p>
                      <a:pPr algn="l" fontAlgn="b"/>
                      <a:r>
                        <a:rPr lang="tr-TR" sz="1100" b="0" i="0" u="none" strike="noStrike" dirty="0">
                          <a:solidFill>
                            <a:schemeClr val="tx1"/>
                          </a:solidFill>
                          <a:latin typeface="Calibri"/>
                        </a:rPr>
                        <a:t>KAYIT</a:t>
                      </a:r>
                    </a:p>
                  </a:txBody>
                  <a:tcPr marL="9525" marR="9525" marT="9521" marB="0" anchor="b"/>
                </a:tc>
                <a:tc>
                  <a:txBody>
                    <a:bodyPr/>
                    <a:lstStyle/>
                    <a:p>
                      <a:pPr algn="ctr" fontAlgn="b"/>
                      <a:r>
                        <a:rPr lang="tr-TR" sz="1400" b="0" i="0" u="none" strike="noStrike" dirty="0" smtClean="0">
                          <a:solidFill>
                            <a:schemeClr val="tx1"/>
                          </a:solidFill>
                          <a:latin typeface="Calibri"/>
                        </a:rPr>
                        <a:t>20</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13</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9</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18</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14</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20</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extLst>
                  <a:ext uri="{0D108BD9-81ED-4DB2-BD59-A6C34878D82A}">
                    <a16:rowId xmlns:a16="http://schemas.microsoft.com/office/drawing/2014/main" xmlns="" val="10012"/>
                  </a:ext>
                </a:extLst>
              </a:tr>
              <a:tr h="210412">
                <a:tc>
                  <a:txBody>
                    <a:bodyPr/>
                    <a:lstStyle/>
                    <a:p>
                      <a:pPr algn="l" fontAlgn="b"/>
                      <a:r>
                        <a:rPr lang="tr-TR" sz="1100" b="0" i="0" u="none" strike="noStrike" dirty="0">
                          <a:solidFill>
                            <a:schemeClr val="tx1"/>
                          </a:solidFill>
                          <a:latin typeface="Calibri"/>
                        </a:rPr>
                        <a:t>TERK</a:t>
                      </a:r>
                    </a:p>
                  </a:txBody>
                  <a:tcPr marL="9525" marR="9525" marT="9521" marB="0" anchor="b"/>
                </a:tc>
                <a:tc>
                  <a:txBody>
                    <a:bodyPr/>
                    <a:lstStyle/>
                    <a:p>
                      <a:pPr algn="ctr" fontAlgn="b"/>
                      <a:r>
                        <a:rPr lang="tr-TR" sz="1400" b="0" i="0" u="none" strike="noStrike" dirty="0" smtClean="0">
                          <a:solidFill>
                            <a:schemeClr val="tx1"/>
                          </a:solidFill>
                          <a:latin typeface="Calibri"/>
                        </a:rPr>
                        <a:t>5</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20</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7</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6</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11</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3"/>
                  </a:ext>
                </a:extLst>
              </a:tr>
              <a:tr h="210412">
                <a:tc>
                  <a:txBody>
                    <a:bodyPr/>
                    <a:lstStyle/>
                    <a:p>
                      <a:pPr algn="l" fontAlgn="b"/>
                      <a:r>
                        <a:rPr lang="tr-TR" sz="1100" b="0" i="0" u="none" strike="noStrike" dirty="0">
                          <a:solidFill>
                            <a:schemeClr val="tx1"/>
                          </a:solidFill>
                          <a:latin typeface="Calibri"/>
                        </a:rPr>
                        <a:t>YETKİ </a:t>
                      </a:r>
                      <a:r>
                        <a:rPr lang="tr-TR" sz="1100" b="0" i="0" u="none" strike="noStrike" dirty="0" smtClean="0">
                          <a:solidFill>
                            <a:schemeClr val="tx1"/>
                          </a:solidFill>
                          <a:latin typeface="Calibri"/>
                        </a:rPr>
                        <a:t>BELGESİ</a:t>
                      </a:r>
                      <a:endParaRPr lang="tr-TR" sz="11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6</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6</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6</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2</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1" i="0" u="none" strike="noStrike" dirty="0" smtClean="0">
                          <a:solidFill>
                            <a:schemeClr val="tx1"/>
                          </a:solidFill>
                          <a:latin typeface="Calibri"/>
                        </a:rPr>
                        <a:t>5</a:t>
                      </a:r>
                      <a:endParaRPr lang="tr-TR" sz="1400" b="1"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5</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extLst>
                  <a:ext uri="{0D108BD9-81ED-4DB2-BD59-A6C34878D82A}">
                    <a16:rowId xmlns:a16="http://schemas.microsoft.com/office/drawing/2014/main" xmlns="" val="10014"/>
                  </a:ext>
                </a:extLst>
              </a:tr>
              <a:tr h="210412">
                <a:tc>
                  <a:txBody>
                    <a:bodyPr/>
                    <a:lstStyle/>
                    <a:p>
                      <a:pPr algn="l" fontAlgn="b"/>
                      <a:r>
                        <a:rPr lang="tr-TR" sz="900" b="0" i="0" u="none" strike="noStrike" dirty="0" smtClean="0">
                          <a:solidFill>
                            <a:schemeClr val="tx1"/>
                          </a:solidFill>
                          <a:latin typeface="Calibri"/>
                        </a:rPr>
                        <a:t>111.BELGE</a:t>
                      </a:r>
                      <a:endParaRPr lang="tr-TR" sz="9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0</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0</a:t>
                      </a:r>
                      <a:endParaRPr lang="tr-TR" sz="1400" b="0" i="0" u="none" strike="noStrike" dirty="0">
                        <a:solidFill>
                          <a:schemeClr val="tx1"/>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0</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1" i="0" u="none" strike="noStrike" dirty="0">
                        <a:solidFill>
                          <a:schemeClr val="bg1"/>
                        </a:solidFill>
                        <a:latin typeface="Calibri"/>
                      </a:endParaRPr>
                    </a:p>
                  </a:txBody>
                  <a:tcPr marL="9525" marR="9525" marT="9521" marB="0" anchor="b"/>
                </a:tc>
                <a:tc>
                  <a:txBody>
                    <a:bodyPr/>
                    <a:lstStyle/>
                    <a:p>
                      <a:pPr algn="ctr" fontAlgn="b"/>
                      <a:endParaRPr lang="tr-TR" sz="1400" b="1" i="0" u="none" strike="noStrike" dirty="0">
                        <a:solidFill>
                          <a:schemeClr val="bg1"/>
                        </a:solidFill>
                        <a:latin typeface="Calibri"/>
                      </a:endParaRPr>
                    </a:p>
                  </a:txBody>
                  <a:tcPr marL="9525" marR="9525" marT="9521" marB="0" anchor="b"/>
                </a:tc>
                <a:tc>
                  <a:txBody>
                    <a:bodyPr/>
                    <a:lstStyle/>
                    <a:p>
                      <a:pPr algn="ctr" fontAlgn="b"/>
                      <a:endParaRPr lang="tr-TR" sz="1400" b="1" i="0" u="none" strike="noStrike" dirty="0">
                        <a:solidFill>
                          <a:schemeClr val="bg1">
                            <a:lumMod val="75000"/>
                            <a:lumOff val="25000"/>
                          </a:schemeClr>
                        </a:solidFill>
                        <a:latin typeface="Calibri"/>
                      </a:endParaRPr>
                    </a:p>
                  </a:txBody>
                  <a:tcPr marL="9525" marR="9525" marT="9521" marB="0" anchor="b"/>
                </a:tc>
                <a:tc>
                  <a:txBody>
                    <a:bodyPr/>
                    <a:lstStyle/>
                    <a:p>
                      <a:pPr algn="ctr" fontAlgn="b"/>
                      <a:endParaRPr lang="tr-TR" sz="1400" b="1" i="0" u="none" strike="noStrike" dirty="0">
                        <a:solidFill>
                          <a:schemeClr val="bg1">
                            <a:lumMod val="75000"/>
                            <a:lumOff val="25000"/>
                          </a:schemeClr>
                        </a:solidFill>
                        <a:latin typeface="Calibri"/>
                      </a:endParaRPr>
                    </a:p>
                  </a:txBody>
                  <a:tcPr marL="9525" marR="9525" marT="9521" marB="0" anchor="b"/>
                </a:tc>
                <a:tc>
                  <a:txBody>
                    <a:bodyPr/>
                    <a:lstStyle/>
                    <a:p>
                      <a:pPr algn="ctr" fontAlgn="b"/>
                      <a:endParaRPr lang="tr-TR" sz="1400" b="1" i="0" u="none" strike="noStrike" dirty="0">
                        <a:solidFill>
                          <a:schemeClr val="bg1">
                            <a:lumMod val="75000"/>
                            <a:lumOff val="25000"/>
                          </a:schemeClr>
                        </a:solidFill>
                        <a:latin typeface="Calibri"/>
                      </a:endParaRPr>
                    </a:p>
                  </a:txBody>
                  <a:tcPr marL="9525" marR="9525" marT="9521" marB="0" anchor="b"/>
                </a:tc>
                <a:extLst>
                  <a:ext uri="{0D108BD9-81ED-4DB2-BD59-A6C34878D82A}">
                    <a16:rowId xmlns:a16="http://schemas.microsoft.com/office/drawing/2014/main" xmlns="" val="10015"/>
                  </a:ext>
                </a:extLst>
              </a:tr>
              <a:tr h="325511">
                <a:tc>
                  <a:txBody>
                    <a:bodyPr/>
                    <a:lstStyle/>
                    <a:p>
                      <a:pPr algn="l" fontAlgn="b"/>
                      <a:r>
                        <a:rPr lang="tr-TR" sz="1100" b="0" i="0" u="none" strike="noStrike" dirty="0" smtClean="0">
                          <a:solidFill>
                            <a:srgbClr val="000000"/>
                          </a:solidFill>
                          <a:latin typeface="Calibri"/>
                        </a:rPr>
                        <a:t>MAHKEME YAZILARI</a:t>
                      </a:r>
                      <a:endParaRPr lang="tr-TR" sz="11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27</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35</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43</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121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58</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33</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6"/>
                  </a:ext>
                </a:extLst>
              </a:tr>
              <a:tr h="210412">
                <a:tc>
                  <a:txBody>
                    <a:bodyPr/>
                    <a:lstStyle/>
                    <a:p>
                      <a:pPr algn="l" fontAlgn="b"/>
                      <a:r>
                        <a:rPr lang="tr-TR" sz="1100" b="0" i="0" u="none" strike="noStrike" dirty="0">
                          <a:solidFill>
                            <a:srgbClr val="000000"/>
                          </a:solidFill>
                          <a:latin typeface="Calibri"/>
                        </a:rPr>
                        <a:t>SİGORTA </a:t>
                      </a:r>
                      <a:r>
                        <a:rPr lang="tr-TR" sz="1100" b="0" i="0" u="none" strike="noStrike" dirty="0" smtClean="0">
                          <a:solidFill>
                            <a:srgbClr val="000000"/>
                          </a:solidFill>
                          <a:latin typeface="Calibri"/>
                        </a:rPr>
                        <a:t>ACENTESİ</a:t>
                      </a:r>
                      <a:endParaRPr lang="tr-TR" sz="11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2</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0</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7"/>
                  </a:ext>
                </a:extLst>
              </a:tr>
              <a:tr h="210412">
                <a:tc>
                  <a:txBody>
                    <a:bodyPr/>
                    <a:lstStyle/>
                    <a:p>
                      <a:pPr algn="l" fontAlgn="b"/>
                      <a:r>
                        <a:rPr lang="tr-TR" sz="1100" b="0" i="0" u="none" strike="noStrike" dirty="0">
                          <a:solidFill>
                            <a:srgbClr val="000000"/>
                          </a:solidFill>
                          <a:latin typeface="Calibri"/>
                        </a:rPr>
                        <a:t>NEVİ DEĞ.</a:t>
                      </a: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2</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2</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8"/>
                  </a:ext>
                </a:extLst>
              </a:tr>
              <a:tr h="210412">
                <a:tc>
                  <a:txBody>
                    <a:bodyPr/>
                    <a:lstStyle/>
                    <a:p>
                      <a:pPr algn="l" fontAlgn="b"/>
                      <a:r>
                        <a:rPr lang="tr-TR" sz="1100" b="0" i="0" u="none" strike="noStrike" dirty="0" smtClean="0">
                          <a:solidFill>
                            <a:srgbClr val="000000"/>
                          </a:solidFill>
                          <a:latin typeface="Calibri"/>
                        </a:rPr>
                        <a:t>ANASÖZLEŞME</a:t>
                      </a:r>
                      <a:r>
                        <a:rPr lang="tr-TR" sz="1100" b="0" i="0" u="none" strike="noStrike" baseline="0" dirty="0" smtClean="0">
                          <a:solidFill>
                            <a:srgbClr val="000000"/>
                          </a:solidFill>
                          <a:latin typeface="Calibri"/>
                        </a:rPr>
                        <a:t> TASDİKİ</a:t>
                      </a:r>
                      <a:endParaRPr lang="tr-TR" sz="11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14</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6</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12</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6</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6</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11</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9"/>
                  </a:ext>
                </a:extLst>
              </a:tr>
              <a:tr h="210412">
                <a:tc>
                  <a:txBody>
                    <a:bodyPr/>
                    <a:lstStyle/>
                    <a:p>
                      <a:pPr algn="l" fontAlgn="b"/>
                      <a:r>
                        <a:rPr lang="tr-TR" sz="1100" b="0" i="0" u="none" strike="noStrike" dirty="0" smtClean="0">
                          <a:solidFill>
                            <a:srgbClr val="000000"/>
                          </a:solidFill>
                          <a:latin typeface="Calibri"/>
                        </a:rPr>
                        <a:t>ŞİRKET</a:t>
                      </a:r>
                      <a:r>
                        <a:rPr lang="tr-TR" sz="1100" b="0" i="0" u="none" strike="noStrike" baseline="0" dirty="0" smtClean="0">
                          <a:solidFill>
                            <a:srgbClr val="000000"/>
                          </a:solidFill>
                          <a:latin typeface="Calibri"/>
                        </a:rPr>
                        <a:t> TESCİLİ</a:t>
                      </a:r>
                      <a:endParaRPr lang="tr-TR" sz="11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24</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19</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34</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6</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14</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0"/>
                  </a:ext>
                </a:extLst>
              </a:tr>
              <a:tr h="210412">
                <a:tc>
                  <a:txBody>
                    <a:bodyPr/>
                    <a:lstStyle/>
                    <a:p>
                      <a:pPr algn="l" fontAlgn="b"/>
                      <a:r>
                        <a:rPr lang="tr-TR" sz="1100" b="0" i="0" u="none" strike="noStrike" dirty="0" smtClean="0">
                          <a:solidFill>
                            <a:srgbClr val="000000"/>
                          </a:solidFill>
                          <a:latin typeface="Calibri"/>
                        </a:rPr>
                        <a:t>ŞAHIS</a:t>
                      </a:r>
                      <a:r>
                        <a:rPr lang="tr-TR" sz="1100" b="0" i="0" u="none" strike="noStrike" baseline="0" dirty="0" smtClean="0">
                          <a:solidFill>
                            <a:srgbClr val="000000"/>
                          </a:solidFill>
                          <a:latin typeface="Calibri"/>
                        </a:rPr>
                        <a:t> TESCİLİ</a:t>
                      </a:r>
                      <a:endParaRPr lang="tr-TR" sz="11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6</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6</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1"/>
                  </a:ext>
                </a:extLst>
              </a:tr>
              <a:tr h="308779">
                <a:tc>
                  <a:txBody>
                    <a:bodyPr/>
                    <a:lstStyle/>
                    <a:p>
                      <a:pPr algn="l" fontAlgn="b"/>
                      <a:r>
                        <a:rPr lang="tr-TR" sz="1100" b="0" i="0" u="none" strike="noStrike" dirty="0" smtClean="0">
                          <a:solidFill>
                            <a:srgbClr val="000000"/>
                          </a:solidFill>
                          <a:latin typeface="Calibri"/>
                        </a:rPr>
                        <a:t>SİCİL</a:t>
                      </a:r>
                      <a:r>
                        <a:rPr lang="tr-TR" sz="1100" b="0" i="0" u="none" strike="noStrike" baseline="0" dirty="0" smtClean="0">
                          <a:solidFill>
                            <a:srgbClr val="000000"/>
                          </a:solidFill>
                          <a:latin typeface="Calibri"/>
                        </a:rPr>
                        <a:t> TASDİKNAMESİ</a:t>
                      </a:r>
                      <a:r>
                        <a:rPr lang="tr-TR" sz="1100" b="0" i="0" u="none" strike="noStrike" dirty="0" smtClean="0">
                          <a:solidFill>
                            <a:srgbClr val="000000"/>
                          </a:solidFill>
                          <a:latin typeface="Calibri"/>
                        </a:rPr>
                        <a:t> </a:t>
                      </a:r>
                      <a:endParaRPr lang="tr-TR" sz="11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40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45</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38</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37</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55</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2"/>
                  </a:ext>
                </a:extLst>
              </a:tr>
              <a:tr h="221248">
                <a:tc>
                  <a:txBody>
                    <a:bodyPr/>
                    <a:lstStyle/>
                    <a:p>
                      <a:pPr algn="l" fontAlgn="b"/>
                      <a:r>
                        <a:rPr lang="tr-TR" sz="1100" b="0" i="0" u="none" strike="noStrike" dirty="0" smtClean="0">
                          <a:solidFill>
                            <a:srgbClr val="000000"/>
                          </a:solidFill>
                          <a:latin typeface="Calibri"/>
                        </a:rPr>
                        <a:t>DEFTER</a:t>
                      </a:r>
                      <a:r>
                        <a:rPr lang="tr-TR" sz="1100" b="0" i="0" u="none" strike="noStrike" baseline="0" dirty="0" smtClean="0">
                          <a:solidFill>
                            <a:srgbClr val="000000"/>
                          </a:solidFill>
                          <a:latin typeface="Calibri"/>
                        </a:rPr>
                        <a:t> TASDİKİ</a:t>
                      </a:r>
                      <a:endParaRPr lang="tr-TR" sz="11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61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37</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51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39</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30</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71</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3"/>
                  </a:ext>
                </a:extLst>
              </a:tr>
              <a:tr h="210412">
                <a:tc>
                  <a:txBody>
                    <a:bodyPr/>
                    <a:lstStyle/>
                    <a:p>
                      <a:pPr algn="l" fontAlgn="b"/>
                      <a:r>
                        <a:rPr lang="tr-TR" sz="1100" b="0" i="0" u="none" strike="noStrike" dirty="0">
                          <a:solidFill>
                            <a:srgbClr val="000000"/>
                          </a:solidFill>
                          <a:latin typeface="Calibri"/>
                        </a:rPr>
                        <a:t>TOPLAM</a:t>
                      </a:r>
                    </a:p>
                  </a:txBody>
                  <a:tcPr marL="9525" marR="9525" marT="9521" marB="0" anchor="b"/>
                </a:tc>
                <a:tc>
                  <a:txBody>
                    <a:bodyPr/>
                    <a:lstStyle/>
                    <a:p>
                      <a:pPr algn="ctr" fontAlgn="b"/>
                      <a:r>
                        <a:rPr lang="tr-TR" sz="1400" b="0" i="0" u="none" strike="noStrike" dirty="0" smtClean="0">
                          <a:solidFill>
                            <a:srgbClr val="000000"/>
                          </a:solidFill>
                          <a:latin typeface="Calibri"/>
                        </a:rPr>
                        <a:t>231</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206</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smtClean="0">
                          <a:solidFill>
                            <a:srgbClr val="000000"/>
                          </a:solidFill>
                          <a:latin typeface="Calibri"/>
                        </a:rPr>
                        <a:t>289</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306</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rgbClr val="000000"/>
                          </a:solidFill>
                          <a:latin typeface="Calibri"/>
                        </a:rPr>
                        <a:t>224</a:t>
                      </a:r>
                      <a:endParaRPr lang="tr-TR" sz="1400" b="0" i="0" u="none" strike="noStrike" dirty="0">
                        <a:solidFill>
                          <a:srgbClr val="000000"/>
                        </a:solidFill>
                        <a:latin typeface="Calibri"/>
                      </a:endParaRPr>
                    </a:p>
                  </a:txBody>
                  <a:tcPr marL="9525" marR="9525" marT="9521" marB="0" anchor="b"/>
                </a:tc>
                <a:tc>
                  <a:txBody>
                    <a:bodyPr/>
                    <a:lstStyle/>
                    <a:p>
                      <a:pPr algn="ctr" fontAlgn="b"/>
                      <a:r>
                        <a:rPr lang="tr-TR" sz="1400" b="0" i="0" u="none" strike="noStrike" dirty="0" smtClean="0">
                          <a:solidFill>
                            <a:schemeClr val="tx1"/>
                          </a:solidFill>
                          <a:latin typeface="Calibri"/>
                        </a:rPr>
                        <a:t>289</a:t>
                      </a:r>
                      <a:endParaRPr lang="tr-TR" sz="1400" b="0" i="0" u="none" strike="noStrike" dirty="0">
                        <a:solidFill>
                          <a:schemeClr val="tx1"/>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4"/>
                  </a:ext>
                </a:extLst>
              </a:tr>
            </a:tbl>
          </a:graphicData>
        </a:graphic>
      </p:graphicFrame>
      <p:sp>
        <p:nvSpPr>
          <p:cNvPr id="6" name="Metin kutusu 5"/>
          <p:cNvSpPr txBox="1"/>
          <p:nvPr/>
        </p:nvSpPr>
        <p:spPr>
          <a:xfrm>
            <a:off x="3237470" y="86627"/>
            <a:ext cx="5321644" cy="369332"/>
          </a:xfrm>
          <a:prstGeom prst="rect">
            <a:avLst/>
          </a:prstGeom>
          <a:noFill/>
        </p:spPr>
        <p:txBody>
          <a:bodyPr wrap="square" rtlCol="0">
            <a:spAutoFit/>
          </a:bodyPr>
          <a:lstStyle/>
          <a:p>
            <a:pPr algn="ctr"/>
            <a:r>
              <a:rPr lang="tr-TR" b="1" dirty="0" smtClean="0">
                <a:solidFill>
                  <a:srgbClr val="FF0000"/>
                </a:solidFill>
              </a:rPr>
              <a:t>2022 </a:t>
            </a:r>
            <a:r>
              <a:rPr lang="tr-TR" b="1" dirty="0">
                <a:solidFill>
                  <a:srgbClr val="FF0000"/>
                </a:solidFill>
              </a:rPr>
              <a:t>YILI TİCARET </a:t>
            </a:r>
            <a:r>
              <a:rPr lang="tr-TR" b="1" dirty="0" smtClean="0">
                <a:solidFill>
                  <a:srgbClr val="FF0000"/>
                </a:solidFill>
              </a:rPr>
              <a:t>SİCİL HİZMET İSTATİSTİĞİ</a:t>
            </a:r>
            <a:endParaRPr lang="tr-TR" b="1" dirty="0">
              <a:solidFill>
                <a:srgbClr val="FF0000"/>
              </a:solidFill>
            </a:endParaRPr>
          </a:p>
        </p:txBody>
      </p:sp>
    </p:spTree>
    <p:extLst>
      <p:ext uri="{BB962C8B-B14F-4D97-AF65-F5344CB8AC3E}">
        <p14:creationId xmlns:p14="http://schemas.microsoft.com/office/powerpoint/2010/main" val="3859696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68988" y="668215"/>
            <a:ext cx="5284270" cy="478857"/>
          </a:xfrm>
        </p:spPr>
        <p:txBody>
          <a:bodyPr>
            <a:normAutofit fontScale="90000"/>
          </a:bodyPr>
          <a:lstStyle/>
          <a:p>
            <a:r>
              <a:rPr lang="tr-TR" sz="2000" b="1" dirty="0" smtClean="0">
                <a:solidFill>
                  <a:srgbClr val="FF0000"/>
                </a:solidFill>
              </a:rPr>
              <a:t>2022/HAZİRAN AYI </a:t>
            </a:r>
            <a:r>
              <a:rPr lang="tr-TR" sz="2000" b="1" dirty="0">
                <a:solidFill>
                  <a:srgbClr val="FF0000"/>
                </a:solidFill>
              </a:rPr>
              <a:t>KAYIT VE TERKİN İSTATİSTİĞİ</a:t>
            </a:r>
          </a:p>
        </p:txBody>
      </p:sp>
      <p:graphicFrame>
        <p:nvGraphicFramePr>
          <p:cNvPr id="4" name="1 Grafik"/>
          <p:cNvGraphicFramePr>
            <a:graphicFrameLocks/>
          </p:cNvGraphicFramePr>
          <p:nvPr>
            <p:extLst>
              <p:ext uri="{D42A27DB-BD31-4B8C-83A1-F6EECF244321}">
                <p14:modId xmlns:p14="http://schemas.microsoft.com/office/powerpoint/2010/main" val="4133688691"/>
              </p:ext>
            </p:extLst>
          </p:nvPr>
        </p:nvGraphicFramePr>
        <p:xfrm>
          <a:off x="2394065" y="1238596"/>
          <a:ext cx="7614459" cy="4488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307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9365" y="463378"/>
            <a:ext cx="9526385" cy="993371"/>
          </a:xfrm>
        </p:spPr>
        <p:txBody>
          <a:bodyPr>
            <a:normAutofit fontScale="90000"/>
          </a:bodyPr>
          <a:lstStyle/>
          <a:p>
            <a:pPr algn="ctr"/>
            <a:r>
              <a:rPr lang="tr-TR" sz="2000" b="1" dirty="0" smtClean="0">
                <a:solidFill>
                  <a:srgbClr val="FF0000"/>
                </a:solidFill>
              </a:rPr>
              <a:t>24.06.2022 Tarihinde Türkiye Odalar Borsalar Birliği 70.Yıl Kutlamaları Birlik Merkez binasında  gerçekleştirildi. Etkinlik kapsamında  en az 10 yıldır Türkiye Odalar Borsalar Birliğinde  hizmet veren Genel Sekreterler için ödül töreni düzenlendi. Genel Sekreterimiz Murat Karpuzcu’ya plaket taktim edildi.</a:t>
            </a:r>
            <a:endParaRPr lang="tr-TR" sz="2000" b="1" dirty="0">
              <a:solidFill>
                <a:srgbClr val="FF000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884" y="1961803"/>
            <a:ext cx="5869675" cy="3692611"/>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7753" y="1961803"/>
            <a:ext cx="4513811" cy="3692611"/>
          </a:xfrm>
          <a:prstGeom prst="rect">
            <a:avLst/>
          </a:prstGeom>
        </p:spPr>
      </p:pic>
    </p:spTree>
    <p:extLst>
      <p:ext uri="{BB962C8B-B14F-4D97-AF65-F5344CB8AC3E}">
        <p14:creationId xmlns:p14="http://schemas.microsoft.com/office/powerpoint/2010/main" val="323253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36219" y="243039"/>
            <a:ext cx="5832909" cy="363354"/>
          </a:xfrm>
        </p:spPr>
        <p:txBody>
          <a:bodyPr>
            <a:normAutofit/>
          </a:bodyPr>
          <a:lstStyle/>
          <a:p>
            <a:r>
              <a:rPr lang="tr-TR" sz="2000" b="1" dirty="0">
                <a:solidFill>
                  <a:srgbClr val="FF0000"/>
                </a:solidFill>
              </a:rPr>
              <a:t>YILLAR İTİBARİYLE </a:t>
            </a:r>
            <a:r>
              <a:rPr lang="tr-TR" sz="2000" b="1" dirty="0" smtClean="0">
                <a:solidFill>
                  <a:srgbClr val="FF0000"/>
                </a:solidFill>
              </a:rPr>
              <a:t>HAZİRAN </a:t>
            </a:r>
            <a:r>
              <a:rPr lang="tr-TR" sz="2000" b="1" dirty="0">
                <a:solidFill>
                  <a:srgbClr val="FF0000"/>
                </a:solidFill>
              </a:rPr>
              <a:t>AYI KAYIT İSTATİSTİĞİ</a:t>
            </a:r>
          </a:p>
        </p:txBody>
      </p:sp>
      <p:graphicFrame>
        <p:nvGraphicFramePr>
          <p:cNvPr id="4" name="Grafik 3"/>
          <p:cNvGraphicFramePr>
            <a:graphicFrameLocks/>
          </p:cNvGraphicFramePr>
          <p:nvPr>
            <p:extLst>
              <p:ext uri="{D42A27DB-BD31-4B8C-83A1-F6EECF244321}">
                <p14:modId xmlns:p14="http://schemas.microsoft.com/office/powerpoint/2010/main" val="1495621282"/>
              </p:ext>
            </p:extLst>
          </p:nvPr>
        </p:nvGraphicFramePr>
        <p:xfrm>
          <a:off x="2576945" y="1205345"/>
          <a:ext cx="8121535" cy="48213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1021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8DE325-0F05-4CAA-8B1B-82BBCAA3720E}"/>
              </a:ext>
            </a:extLst>
          </p:cNvPr>
          <p:cNvSpPr>
            <a:spLocks noGrp="1"/>
          </p:cNvSpPr>
          <p:nvPr>
            <p:ph type="title"/>
          </p:nvPr>
        </p:nvSpPr>
        <p:spPr>
          <a:xfrm>
            <a:off x="3367454" y="747346"/>
            <a:ext cx="5583115" cy="351692"/>
          </a:xfrm>
        </p:spPr>
        <p:txBody>
          <a:bodyPr>
            <a:normAutofit/>
          </a:bodyPr>
          <a:lstStyle/>
          <a:p>
            <a:r>
              <a:rPr lang="tr-TR" sz="1500" b="1" dirty="0" smtClean="0">
                <a:solidFill>
                  <a:srgbClr val="FF0000"/>
                </a:solidFill>
                <a:latin typeface="Times New Roman" panose="02020603050405020304" pitchFamily="18" charset="0"/>
                <a:cs typeface="Times New Roman" panose="02020603050405020304" pitchFamily="18" charset="0"/>
              </a:rPr>
              <a:t>YILLAR İTİBARİYLE HAZİRAN AYI TERKİN İSTATİSTİĞİ</a:t>
            </a:r>
            <a:endParaRPr lang="tr-TR" sz="1500" dirty="0">
              <a:latin typeface="Times New Roman" panose="02020603050405020304" pitchFamily="18" charset="0"/>
              <a:cs typeface="Times New Roman" panose="02020603050405020304" pitchFamily="18" charset="0"/>
            </a:endParaRPr>
          </a:p>
        </p:txBody>
      </p:sp>
      <p:graphicFrame>
        <p:nvGraphicFramePr>
          <p:cNvPr id="5" name="Grafik 4"/>
          <p:cNvGraphicFramePr>
            <a:graphicFrameLocks/>
          </p:cNvGraphicFramePr>
          <p:nvPr>
            <p:extLst>
              <p:ext uri="{D42A27DB-BD31-4B8C-83A1-F6EECF244321}">
                <p14:modId xmlns:p14="http://schemas.microsoft.com/office/powerpoint/2010/main" val="3902046338"/>
              </p:ext>
            </p:extLst>
          </p:nvPr>
        </p:nvGraphicFramePr>
        <p:xfrm>
          <a:off x="2967644" y="1803862"/>
          <a:ext cx="6700058" cy="40981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2704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3339" y="685800"/>
            <a:ext cx="5419024" cy="382604"/>
          </a:xfrm>
        </p:spPr>
        <p:txBody>
          <a:bodyPr>
            <a:normAutofit/>
          </a:bodyPr>
          <a:lstStyle/>
          <a:p>
            <a:r>
              <a:rPr lang="tr-TR" sz="2000" b="1" dirty="0">
                <a:solidFill>
                  <a:srgbClr val="FF0000"/>
                </a:solidFill>
              </a:rPr>
              <a:t>YILLAR İTİBARİYLE KURULAN ŞİRKET İSTATİSTİĞİ</a:t>
            </a:r>
          </a:p>
        </p:txBody>
      </p:sp>
      <p:graphicFrame>
        <p:nvGraphicFramePr>
          <p:cNvPr id="4" name="Grafik 3"/>
          <p:cNvGraphicFramePr>
            <a:graphicFrameLocks/>
          </p:cNvGraphicFramePr>
          <p:nvPr>
            <p:extLst>
              <p:ext uri="{D42A27DB-BD31-4B8C-83A1-F6EECF244321}">
                <p14:modId xmlns:p14="http://schemas.microsoft.com/office/powerpoint/2010/main" val="1572440536"/>
              </p:ext>
            </p:extLst>
          </p:nvPr>
        </p:nvGraphicFramePr>
        <p:xfrm>
          <a:off x="2842953" y="1587731"/>
          <a:ext cx="7215447" cy="42394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660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71600" y="360485"/>
            <a:ext cx="9601200" cy="369332"/>
          </a:xfrm>
          <a:prstGeom prst="rect">
            <a:avLst/>
          </a:prstGeom>
          <a:noFill/>
        </p:spPr>
        <p:txBody>
          <a:bodyPr wrap="square" rtlCol="0">
            <a:spAutoFit/>
          </a:bodyPr>
          <a:lstStyle/>
          <a:p>
            <a:pPr algn="ctr"/>
            <a:r>
              <a:rPr lang="tr-TR" b="1" dirty="0" smtClean="0">
                <a:solidFill>
                  <a:srgbClr val="FF0000"/>
                </a:solidFill>
              </a:rPr>
              <a:t>30.06.2022 TARİHLİ </a:t>
            </a:r>
            <a:r>
              <a:rPr lang="tr-TR" b="1" dirty="0">
                <a:solidFill>
                  <a:srgbClr val="FF0000"/>
                </a:solidFill>
              </a:rPr>
              <a:t>ÜYELERİMİZİN </a:t>
            </a:r>
            <a:r>
              <a:rPr lang="tr-TR" b="1" dirty="0" smtClean="0">
                <a:solidFill>
                  <a:srgbClr val="FF0000"/>
                </a:solidFill>
              </a:rPr>
              <a:t>İSTATİSLİĞİ</a:t>
            </a:r>
            <a:endParaRPr lang="tr-TR" b="1" dirty="0">
              <a:solidFill>
                <a:srgbClr val="FF0000"/>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3459671908"/>
              </p:ext>
            </p:extLst>
          </p:nvPr>
        </p:nvGraphicFramePr>
        <p:xfrm>
          <a:off x="1608992" y="1116622"/>
          <a:ext cx="9135208" cy="4503419"/>
        </p:xfrm>
        <a:graphic>
          <a:graphicData uri="http://schemas.openxmlformats.org/drawingml/2006/table">
            <a:tbl>
              <a:tblPr firstRow="1" bandRow="1">
                <a:tableStyleId>{5C22544A-7EE6-4342-B048-85BDC9FD1C3A}</a:tableStyleId>
              </a:tblPr>
              <a:tblGrid>
                <a:gridCol w="4567604">
                  <a:extLst>
                    <a:ext uri="{9D8B030D-6E8A-4147-A177-3AD203B41FA5}">
                      <a16:colId xmlns:a16="http://schemas.microsoft.com/office/drawing/2014/main" xmlns="" val="1433383335"/>
                    </a:ext>
                  </a:extLst>
                </a:gridCol>
                <a:gridCol w="4567604">
                  <a:extLst>
                    <a:ext uri="{9D8B030D-6E8A-4147-A177-3AD203B41FA5}">
                      <a16:colId xmlns:a16="http://schemas.microsoft.com/office/drawing/2014/main" xmlns="" val="4085743098"/>
                    </a:ext>
                  </a:extLst>
                </a:gridCol>
              </a:tblGrid>
              <a:tr h="483578">
                <a:tc>
                  <a:txBody>
                    <a:bodyPr/>
                    <a:lstStyle/>
                    <a:p>
                      <a:pPr algn="ctr"/>
                      <a:r>
                        <a:rPr lang="tr-TR" dirty="0"/>
                        <a:t>FİRMA TİPİ</a:t>
                      </a:r>
                    </a:p>
                  </a:txBody>
                  <a:tcPr/>
                </a:tc>
                <a:tc>
                  <a:txBody>
                    <a:bodyPr/>
                    <a:lstStyle/>
                    <a:p>
                      <a:pPr algn="ctr"/>
                      <a:r>
                        <a:rPr lang="tr-TR" dirty="0"/>
                        <a:t>ADET</a:t>
                      </a:r>
                    </a:p>
                  </a:txBody>
                  <a:tcPr/>
                </a:tc>
                <a:extLst>
                  <a:ext uri="{0D108BD9-81ED-4DB2-BD59-A6C34878D82A}">
                    <a16:rowId xmlns:a16="http://schemas.microsoft.com/office/drawing/2014/main" xmlns="" val="1878312896"/>
                  </a:ext>
                </a:extLst>
              </a:tr>
              <a:tr h="446649">
                <a:tc>
                  <a:txBody>
                    <a:bodyPr/>
                    <a:lstStyle/>
                    <a:p>
                      <a:pPr algn="ctr"/>
                      <a:r>
                        <a:rPr lang="tr-TR" dirty="0" smtClean="0"/>
                        <a:t>LİMİTED ŞİRKET</a:t>
                      </a:r>
                      <a:endParaRPr lang="tr-TR" dirty="0"/>
                    </a:p>
                  </a:txBody>
                  <a:tcPr/>
                </a:tc>
                <a:tc>
                  <a:txBody>
                    <a:bodyPr/>
                    <a:lstStyle/>
                    <a:p>
                      <a:pPr algn="ctr"/>
                      <a:r>
                        <a:rPr lang="tr-TR" dirty="0" smtClean="0"/>
                        <a:t>785</a:t>
                      </a:r>
                      <a:endParaRPr lang="tr-TR" dirty="0"/>
                    </a:p>
                  </a:txBody>
                  <a:tcPr/>
                </a:tc>
                <a:extLst>
                  <a:ext uri="{0D108BD9-81ED-4DB2-BD59-A6C34878D82A}">
                    <a16:rowId xmlns:a16="http://schemas.microsoft.com/office/drawing/2014/main" xmlns="" val="4008726940"/>
                  </a:ext>
                </a:extLst>
              </a:tr>
              <a:tr h="446649">
                <a:tc>
                  <a:txBody>
                    <a:bodyPr/>
                    <a:lstStyle/>
                    <a:p>
                      <a:pPr algn="ctr"/>
                      <a:r>
                        <a:rPr lang="tr-TR" dirty="0"/>
                        <a:t>GERÇEK KİŞİ TİCARİ İŞLETMESİ</a:t>
                      </a:r>
                    </a:p>
                  </a:txBody>
                  <a:tcPr/>
                </a:tc>
                <a:tc>
                  <a:txBody>
                    <a:bodyPr/>
                    <a:lstStyle/>
                    <a:p>
                      <a:pPr algn="ctr"/>
                      <a:r>
                        <a:rPr lang="tr-TR" dirty="0" smtClean="0"/>
                        <a:t>571</a:t>
                      </a:r>
                      <a:endParaRPr lang="tr-TR" dirty="0"/>
                    </a:p>
                  </a:txBody>
                  <a:tcPr/>
                </a:tc>
                <a:extLst>
                  <a:ext uri="{0D108BD9-81ED-4DB2-BD59-A6C34878D82A}">
                    <a16:rowId xmlns:a16="http://schemas.microsoft.com/office/drawing/2014/main" xmlns="" val="1928314207"/>
                  </a:ext>
                </a:extLst>
              </a:tr>
              <a:tr h="446649">
                <a:tc>
                  <a:txBody>
                    <a:bodyPr/>
                    <a:lstStyle/>
                    <a:p>
                      <a:pPr algn="ctr"/>
                      <a:r>
                        <a:rPr lang="tr-TR" dirty="0"/>
                        <a:t>ANONİM ŞİRKET</a:t>
                      </a:r>
                    </a:p>
                  </a:txBody>
                  <a:tcPr/>
                </a:tc>
                <a:tc>
                  <a:txBody>
                    <a:bodyPr/>
                    <a:lstStyle/>
                    <a:p>
                      <a:pPr algn="ctr"/>
                      <a:r>
                        <a:rPr lang="tr-TR" dirty="0" smtClean="0"/>
                        <a:t>188</a:t>
                      </a:r>
                      <a:endParaRPr lang="tr-TR" dirty="0"/>
                    </a:p>
                  </a:txBody>
                  <a:tcPr/>
                </a:tc>
                <a:extLst>
                  <a:ext uri="{0D108BD9-81ED-4DB2-BD59-A6C34878D82A}">
                    <a16:rowId xmlns:a16="http://schemas.microsoft.com/office/drawing/2014/main" xmlns="" val="2570200508"/>
                  </a:ext>
                </a:extLst>
              </a:tr>
              <a:tr h="446649">
                <a:tc>
                  <a:txBody>
                    <a:bodyPr/>
                    <a:lstStyle/>
                    <a:p>
                      <a:pPr algn="ctr"/>
                      <a:r>
                        <a:rPr lang="tr-TR" dirty="0" smtClean="0"/>
                        <a:t>KOOPERATİF</a:t>
                      </a:r>
                      <a:endParaRPr lang="tr-TR" dirty="0"/>
                    </a:p>
                  </a:txBody>
                  <a:tcPr/>
                </a:tc>
                <a:tc>
                  <a:txBody>
                    <a:bodyPr/>
                    <a:lstStyle/>
                    <a:p>
                      <a:pPr algn="ctr"/>
                      <a:r>
                        <a:rPr lang="tr-TR" dirty="0" smtClean="0"/>
                        <a:t>79</a:t>
                      </a:r>
                      <a:endParaRPr lang="tr-TR" dirty="0"/>
                    </a:p>
                  </a:txBody>
                  <a:tcPr/>
                </a:tc>
                <a:extLst>
                  <a:ext uri="{0D108BD9-81ED-4DB2-BD59-A6C34878D82A}">
                    <a16:rowId xmlns:a16="http://schemas.microsoft.com/office/drawing/2014/main" xmlns="" val="48635458"/>
                  </a:ext>
                </a:extLst>
              </a:tr>
              <a:tr h="446649">
                <a:tc>
                  <a:txBody>
                    <a:bodyPr/>
                    <a:lstStyle/>
                    <a:p>
                      <a:pPr algn="ctr"/>
                      <a:r>
                        <a:rPr lang="tr-TR" dirty="0"/>
                        <a:t>DİĞER İKTİSADİ İŞLETMELER</a:t>
                      </a:r>
                    </a:p>
                  </a:txBody>
                  <a:tcPr/>
                </a:tc>
                <a:tc>
                  <a:txBody>
                    <a:bodyPr/>
                    <a:lstStyle/>
                    <a:p>
                      <a:pPr algn="ctr"/>
                      <a:r>
                        <a:rPr lang="tr-TR" dirty="0" smtClean="0"/>
                        <a:t>2</a:t>
                      </a:r>
                      <a:endParaRPr lang="tr-TR" dirty="0"/>
                    </a:p>
                  </a:txBody>
                  <a:tcPr/>
                </a:tc>
                <a:extLst>
                  <a:ext uri="{0D108BD9-81ED-4DB2-BD59-A6C34878D82A}">
                    <a16:rowId xmlns:a16="http://schemas.microsoft.com/office/drawing/2014/main" xmlns="" val="1060502191"/>
                  </a:ext>
                </a:extLst>
              </a:tr>
              <a:tr h="446649">
                <a:tc>
                  <a:txBody>
                    <a:bodyPr/>
                    <a:lstStyle/>
                    <a:p>
                      <a:pPr algn="ctr"/>
                      <a:r>
                        <a:rPr lang="tr-TR" dirty="0"/>
                        <a:t>KOLLEKTİF ŞİRKET</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1402873442"/>
                  </a:ext>
                </a:extLst>
              </a:tr>
              <a:tr h="446649">
                <a:tc>
                  <a:txBody>
                    <a:bodyPr/>
                    <a:lstStyle/>
                    <a:p>
                      <a:pPr algn="ctr"/>
                      <a:r>
                        <a:rPr lang="tr-TR" dirty="0"/>
                        <a:t>DERNEK İKTİSADİ İŞLETMESİ </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2881160767"/>
                  </a:ext>
                </a:extLst>
              </a:tr>
              <a:tr h="446649">
                <a:tc>
                  <a:txBody>
                    <a:bodyPr/>
                    <a:lstStyle/>
                    <a:p>
                      <a:pPr algn="ctr"/>
                      <a:r>
                        <a:rPr lang="tr-TR" dirty="0"/>
                        <a:t>DİĞER KAMU TİCARİ İŞLETMELERİ</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1305572805"/>
                  </a:ext>
                </a:extLst>
              </a:tr>
              <a:tr h="446649">
                <a:tc>
                  <a:txBody>
                    <a:bodyPr/>
                    <a:lstStyle/>
                    <a:p>
                      <a:pPr algn="ctr"/>
                      <a:r>
                        <a:rPr lang="tr-TR" dirty="0" smtClean="0"/>
                        <a:t>VAKIF İKTİSADİ İŞLETMESİ</a:t>
                      </a:r>
                      <a:endParaRPr lang="tr-TR" dirty="0"/>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1395311975"/>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187277440"/>
              </p:ext>
            </p:extLst>
          </p:nvPr>
        </p:nvGraphicFramePr>
        <p:xfrm>
          <a:off x="2108200" y="5871959"/>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1034573332"/>
                    </a:ext>
                  </a:extLst>
                </a:gridCol>
              </a:tblGrid>
              <a:tr h="370840">
                <a:tc>
                  <a:txBody>
                    <a:bodyPr/>
                    <a:lstStyle/>
                    <a:p>
                      <a:pPr algn="ctr"/>
                      <a:r>
                        <a:rPr lang="tr-TR" dirty="0" smtClean="0"/>
                        <a:t>TOPLAM=1630</a:t>
                      </a:r>
                      <a:endParaRPr lang="tr-TR" dirty="0"/>
                    </a:p>
                  </a:txBody>
                  <a:tcPr/>
                </a:tc>
                <a:extLst>
                  <a:ext uri="{0D108BD9-81ED-4DB2-BD59-A6C34878D82A}">
                    <a16:rowId xmlns:a16="http://schemas.microsoft.com/office/drawing/2014/main" xmlns="" val="2186914427"/>
                  </a:ext>
                </a:extLst>
              </a:tr>
            </a:tbl>
          </a:graphicData>
        </a:graphic>
      </p:graphicFrame>
    </p:spTree>
    <p:extLst>
      <p:ext uri="{BB962C8B-B14F-4D97-AF65-F5344CB8AC3E}">
        <p14:creationId xmlns:p14="http://schemas.microsoft.com/office/powerpoint/2010/main" val="1752133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571500"/>
            <a:ext cx="9601200" cy="5295900"/>
          </a:xfrm>
        </p:spPr>
        <p:txBody>
          <a:bodyPr>
            <a:normAutofit fontScale="92500" lnSpcReduction="20000"/>
          </a:bodyPr>
          <a:lstStyle/>
          <a:p>
            <a:pPr marL="0" indent="0" algn="ctr">
              <a:buFont typeface="Wingdings 2" panose="05020102010507070707" pitchFamily="18" charset="2"/>
              <a:buNone/>
              <a:defRPr/>
            </a:pPr>
            <a:r>
              <a:rPr lang="tr-TR" b="1" dirty="0" smtClean="0">
                <a:solidFill>
                  <a:srgbClr val="FF0000"/>
                </a:solidFill>
              </a:rPr>
              <a:t>01.06.2022-30.06.2022 TARİH </a:t>
            </a:r>
            <a:r>
              <a:rPr lang="tr-TR" b="1" dirty="0">
                <a:solidFill>
                  <a:srgbClr val="FF0000"/>
                </a:solidFill>
              </a:rPr>
              <a:t>ARASI VERİLEN BELGELER</a:t>
            </a:r>
          </a:p>
          <a:p>
            <a:pPr>
              <a:buFont typeface="Wingdings" pitchFamily="2" charset="2"/>
              <a:buChar char="Ø"/>
              <a:defRPr/>
            </a:pPr>
            <a:r>
              <a:rPr lang="tr-TR" dirty="0"/>
              <a:t>Oda Kayıt Belgesi				</a:t>
            </a:r>
            <a:r>
              <a:rPr lang="tr-TR" dirty="0" smtClean="0"/>
              <a:t>=100</a:t>
            </a:r>
          </a:p>
          <a:p>
            <a:pPr>
              <a:buFont typeface="Wingdings" pitchFamily="2" charset="2"/>
              <a:buChar char="Ø"/>
              <a:defRPr/>
            </a:pPr>
            <a:r>
              <a:rPr lang="tr-TR" dirty="0" smtClean="0"/>
              <a:t>Faaliyet </a:t>
            </a:r>
            <a:r>
              <a:rPr lang="tr-TR" dirty="0"/>
              <a:t>Belgesi				</a:t>
            </a:r>
            <a:r>
              <a:rPr lang="tr-TR" dirty="0" smtClean="0"/>
              <a:t>=134</a:t>
            </a:r>
            <a:endParaRPr lang="tr-TR" dirty="0"/>
          </a:p>
          <a:p>
            <a:pPr>
              <a:buFont typeface="Wingdings" pitchFamily="2" charset="2"/>
              <a:buChar char="Ø"/>
              <a:defRPr/>
            </a:pPr>
            <a:r>
              <a:rPr lang="tr-TR" dirty="0"/>
              <a:t>Ortaklık Teyit Belgesi				</a:t>
            </a:r>
            <a:r>
              <a:rPr lang="tr-TR" dirty="0" smtClean="0"/>
              <a:t>=22</a:t>
            </a:r>
            <a:endParaRPr lang="tr-TR" dirty="0"/>
          </a:p>
          <a:p>
            <a:pPr>
              <a:buFont typeface="Wingdings" pitchFamily="2" charset="2"/>
              <a:buChar char="Ø"/>
              <a:defRPr/>
            </a:pPr>
            <a:r>
              <a:rPr lang="tr-TR" dirty="0" smtClean="0"/>
              <a:t>Müteahhitlik </a:t>
            </a:r>
            <a:r>
              <a:rPr lang="tr-TR" dirty="0"/>
              <a:t>Belgesi				</a:t>
            </a:r>
            <a:r>
              <a:rPr lang="tr-TR" dirty="0" smtClean="0"/>
              <a:t>=16</a:t>
            </a:r>
          </a:p>
          <a:p>
            <a:pPr>
              <a:buFont typeface="Wingdings" pitchFamily="2" charset="2"/>
              <a:buChar char="Ø"/>
              <a:defRPr/>
            </a:pPr>
            <a:r>
              <a:rPr lang="tr-TR" dirty="0" smtClean="0"/>
              <a:t>İhale Durum Belgesi				=5</a:t>
            </a:r>
            <a:endParaRPr lang="tr-TR" dirty="0"/>
          </a:p>
          <a:p>
            <a:pPr>
              <a:buFont typeface="Wingdings" pitchFamily="2" charset="2"/>
              <a:buChar char="Ø"/>
              <a:defRPr/>
            </a:pPr>
            <a:r>
              <a:rPr lang="tr-TR" dirty="0" smtClean="0"/>
              <a:t>Online </a:t>
            </a:r>
            <a:r>
              <a:rPr lang="tr-TR" dirty="0"/>
              <a:t>Belge 					</a:t>
            </a:r>
            <a:r>
              <a:rPr lang="tr-TR" dirty="0" smtClean="0"/>
              <a:t>=38</a:t>
            </a:r>
            <a:endParaRPr lang="tr-TR" dirty="0"/>
          </a:p>
          <a:p>
            <a:pPr marL="0" indent="0">
              <a:buFont typeface="Wingdings 2" panose="05020102010507070707" pitchFamily="18" charset="2"/>
              <a:buNone/>
              <a:defRPr/>
            </a:pPr>
            <a:r>
              <a:rPr lang="tr-TR" b="1" dirty="0">
                <a:solidFill>
                  <a:srgbClr val="FF0000"/>
                </a:solidFill>
              </a:rPr>
              <a:t>TOPLAM						</a:t>
            </a:r>
            <a:r>
              <a:rPr lang="tr-TR" b="1" dirty="0" smtClean="0">
                <a:solidFill>
                  <a:srgbClr val="FF0000"/>
                </a:solidFill>
              </a:rPr>
              <a:t>=315</a:t>
            </a:r>
            <a:endParaRPr lang="tr-TR" b="1" dirty="0">
              <a:solidFill>
                <a:srgbClr val="FF0000"/>
              </a:solidFill>
            </a:endParaRPr>
          </a:p>
          <a:p>
            <a:pPr marL="0" indent="0">
              <a:buFont typeface="Wingdings 2" panose="05020102010507070707" pitchFamily="18" charset="2"/>
              <a:buNone/>
              <a:defRPr/>
            </a:pPr>
            <a:r>
              <a:rPr lang="tr-TR" b="1" dirty="0" smtClean="0">
                <a:solidFill>
                  <a:srgbClr val="FF0000"/>
                </a:solidFill>
              </a:rPr>
              <a:t>Sanal </a:t>
            </a:r>
            <a:r>
              <a:rPr lang="tr-TR" b="1" dirty="0">
                <a:solidFill>
                  <a:srgbClr val="FF0000"/>
                </a:solidFill>
              </a:rPr>
              <a:t>Pos (Aidat)					</a:t>
            </a:r>
            <a:r>
              <a:rPr lang="tr-TR" b="1" dirty="0" smtClean="0">
                <a:solidFill>
                  <a:srgbClr val="FF0000"/>
                </a:solidFill>
              </a:rPr>
              <a:t>=2.861.67 TL</a:t>
            </a:r>
          </a:p>
          <a:p>
            <a:pPr marL="0" indent="0">
              <a:buFont typeface="Wingdings 2" panose="05020102010507070707" pitchFamily="18" charset="2"/>
              <a:buNone/>
              <a:defRPr/>
            </a:pPr>
            <a:endParaRPr lang="tr-TR" b="1" dirty="0">
              <a:solidFill>
                <a:srgbClr val="FF0000"/>
              </a:solidFill>
            </a:endParaRPr>
          </a:p>
          <a:p>
            <a:pPr>
              <a:buFont typeface="Wingdings" panose="05000000000000000000" pitchFamily="2" charset="2"/>
              <a:buChar char="Ø"/>
            </a:pPr>
            <a:r>
              <a:rPr lang="tr-TR" altLang="tr-TR" dirty="0"/>
              <a:t>Faal üye sayısı				</a:t>
            </a:r>
            <a:r>
              <a:rPr lang="tr-TR" altLang="tr-TR" dirty="0" smtClean="0"/>
              <a:t>=1630</a:t>
            </a:r>
            <a:endParaRPr lang="tr-TR" altLang="tr-TR" dirty="0"/>
          </a:p>
          <a:p>
            <a:pPr>
              <a:buFont typeface="Wingdings" panose="05000000000000000000" pitchFamily="2" charset="2"/>
              <a:buChar char="Ø"/>
            </a:pPr>
            <a:r>
              <a:rPr lang="tr-TR" altLang="tr-TR" dirty="0"/>
              <a:t>Tasfiye süreci devam eden üye sayısı		</a:t>
            </a:r>
            <a:r>
              <a:rPr lang="tr-TR" altLang="tr-TR" dirty="0" smtClean="0"/>
              <a:t>=7</a:t>
            </a:r>
            <a:endParaRPr lang="tr-TR" altLang="tr-TR" dirty="0"/>
          </a:p>
          <a:p>
            <a:pPr>
              <a:buFont typeface="Wingdings" panose="05000000000000000000" pitchFamily="2" charset="2"/>
              <a:buChar char="Ø"/>
            </a:pPr>
            <a:r>
              <a:rPr lang="tr-TR" altLang="tr-TR" dirty="0"/>
              <a:t>Askıda olan üye sayısı				</a:t>
            </a:r>
            <a:r>
              <a:rPr lang="tr-TR" altLang="tr-TR" dirty="0" smtClean="0"/>
              <a:t>=224</a:t>
            </a:r>
            <a:endParaRPr lang="tr-TR" altLang="tr-TR" dirty="0"/>
          </a:p>
          <a:p>
            <a:pPr>
              <a:buFont typeface="Wingdings" panose="05000000000000000000" pitchFamily="2" charset="2"/>
              <a:buChar char="Ø"/>
            </a:pPr>
            <a:r>
              <a:rPr lang="tr-TR" altLang="tr-TR" b="1" dirty="0">
                <a:solidFill>
                  <a:srgbClr val="FF0000"/>
                </a:solidFill>
              </a:rPr>
              <a:t>TOPLAM ÜYE SAYISI				</a:t>
            </a:r>
            <a:r>
              <a:rPr lang="tr-TR" altLang="tr-TR" b="1" dirty="0" smtClean="0">
                <a:solidFill>
                  <a:srgbClr val="FF0000"/>
                </a:solidFill>
              </a:rPr>
              <a:t>=1.861</a:t>
            </a:r>
            <a:endParaRPr lang="tr-TR" altLang="tr-TR" b="1" dirty="0">
              <a:solidFill>
                <a:srgbClr val="FF0000"/>
              </a:solidFill>
            </a:endParaRPr>
          </a:p>
          <a:p>
            <a:endParaRPr lang="tr-TR" dirty="0"/>
          </a:p>
        </p:txBody>
      </p:sp>
    </p:spTree>
    <p:extLst>
      <p:ext uri="{BB962C8B-B14F-4D97-AF65-F5344CB8AC3E}">
        <p14:creationId xmlns:p14="http://schemas.microsoft.com/office/powerpoint/2010/main" val="374801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87" y="1351605"/>
            <a:ext cx="5538916" cy="375911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683" y="1351605"/>
            <a:ext cx="4671754" cy="3759113"/>
          </a:xfrm>
          <a:prstGeom prst="rect">
            <a:avLst/>
          </a:prstGeom>
        </p:spPr>
      </p:pic>
    </p:spTree>
    <p:extLst>
      <p:ext uri="{BB962C8B-B14F-4D97-AF65-F5344CB8AC3E}">
        <p14:creationId xmlns:p14="http://schemas.microsoft.com/office/powerpoint/2010/main" val="345016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800"/>
            <a:ext cx="9601200" cy="994719"/>
          </a:xfrm>
        </p:spPr>
        <p:txBody>
          <a:bodyPr>
            <a:normAutofit/>
          </a:bodyPr>
          <a:lstStyle/>
          <a:p>
            <a:pPr algn="ctr"/>
            <a:r>
              <a:rPr lang="tr-TR" sz="1800" b="1" dirty="0" smtClean="0">
                <a:solidFill>
                  <a:srgbClr val="FF0000"/>
                </a:solidFill>
              </a:rPr>
              <a:t/>
            </a:r>
            <a:br>
              <a:rPr lang="tr-TR" sz="1800" b="1" dirty="0" smtClean="0">
                <a:solidFill>
                  <a:srgbClr val="FF0000"/>
                </a:solidFill>
              </a:rPr>
            </a:br>
            <a:r>
              <a:rPr lang="tr-TR" sz="1800" b="1" dirty="0" smtClean="0">
                <a:solidFill>
                  <a:srgbClr val="FF0000"/>
                </a:solidFill>
              </a:rPr>
              <a:t>16.06.2022 </a:t>
            </a:r>
            <a:r>
              <a:rPr lang="tr-TR" sz="1800" b="1" dirty="0" smtClean="0">
                <a:solidFill>
                  <a:srgbClr val="FF0000"/>
                </a:solidFill>
              </a:rPr>
              <a:t>Tarihinde Odamız Hizmet </a:t>
            </a:r>
            <a:r>
              <a:rPr lang="tr-TR" sz="1800" b="1" dirty="0">
                <a:solidFill>
                  <a:srgbClr val="FF0000"/>
                </a:solidFill>
              </a:rPr>
              <a:t>B</a:t>
            </a:r>
            <a:r>
              <a:rPr lang="tr-TR" sz="1800" b="1" dirty="0" smtClean="0">
                <a:solidFill>
                  <a:srgbClr val="FF0000"/>
                </a:solidFill>
              </a:rPr>
              <a:t>inasında </a:t>
            </a:r>
            <a:br>
              <a:rPr lang="tr-TR" sz="1800" b="1" dirty="0" smtClean="0">
                <a:solidFill>
                  <a:srgbClr val="FF0000"/>
                </a:solidFill>
              </a:rPr>
            </a:br>
            <a:r>
              <a:rPr lang="tr-TR" sz="1800" b="1" dirty="0" smtClean="0">
                <a:solidFill>
                  <a:srgbClr val="FF0000"/>
                </a:solidFill>
              </a:rPr>
              <a:t>Mevlana </a:t>
            </a:r>
            <a:r>
              <a:rPr lang="tr-TR" sz="1800" b="1" dirty="0" smtClean="0">
                <a:solidFill>
                  <a:srgbClr val="FF0000"/>
                </a:solidFill>
              </a:rPr>
              <a:t>Kalkınma Ajansının Enerji Verimliliği Proje </a:t>
            </a:r>
            <a:r>
              <a:rPr lang="tr-TR" sz="1800" b="1" dirty="0" smtClean="0">
                <a:solidFill>
                  <a:srgbClr val="FF0000"/>
                </a:solidFill>
              </a:rPr>
              <a:t>Eğitimi verildi.</a:t>
            </a:r>
            <a:endParaRPr lang="tr-TR" sz="18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8936" y="1747619"/>
            <a:ext cx="9086527" cy="4094616"/>
          </a:xfrm>
        </p:spPr>
      </p:pic>
    </p:spTree>
    <p:extLst>
      <p:ext uri="{BB962C8B-B14F-4D97-AF65-F5344CB8AC3E}">
        <p14:creationId xmlns:p14="http://schemas.microsoft.com/office/powerpoint/2010/main" val="259733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99335" y="433137"/>
            <a:ext cx="7526956" cy="385011"/>
          </a:xfrm>
        </p:spPr>
        <p:txBody>
          <a:bodyPr>
            <a:normAutofit/>
          </a:bodyPr>
          <a:lstStyle/>
          <a:p>
            <a:pPr algn="ctr"/>
            <a:r>
              <a:rPr lang="tr-TR" sz="2000" b="1" dirty="0" smtClean="0">
                <a:solidFill>
                  <a:srgbClr val="FF0000"/>
                </a:solidFill>
              </a:rPr>
              <a:t>2022 </a:t>
            </a:r>
            <a:r>
              <a:rPr lang="tr-TR" sz="2000" b="1" dirty="0">
                <a:solidFill>
                  <a:srgbClr val="FF0000"/>
                </a:solidFill>
              </a:rPr>
              <a:t>YILI ODAMIZ TARAFINDAN VERİLEN KAPASİTE RAPORU </a:t>
            </a:r>
          </a:p>
        </p:txBody>
      </p:sp>
      <p:graphicFrame>
        <p:nvGraphicFramePr>
          <p:cNvPr id="5" name="Tablo 4"/>
          <p:cNvGraphicFramePr>
            <a:graphicFrameLocks noGrp="1"/>
          </p:cNvGraphicFramePr>
          <p:nvPr>
            <p:extLst>
              <p:ext uri="{D42A27DB-BD31-4B8C-83A1-F6EECF244321}">
                <p14:modId xmlns:p14="http://schemas.microsoft.com/office/powerpoint/2010/main" val="1807261356"/>
              </p:ext>
            </p:extLst>
          </p:nvPr>
        </p:nvGraphicFramePr>
        <p:xfrm>
          <a:off x="2498291" y="1046920"/>
          <a:ext cx="8638138" cy="4930367"/>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790905439"/>
                    </a:ext>
                  </a:extLst>
                </a:gridCol>
                <a:gridCol w="4319069">
                  <a:extLst>
                    <a:ext uri="{9D8B030D-6E8A-4147-A177-3AD203B41FA5}">
                      <a16:colId xmlns:a16="http://schemas.microsoft.com/office/drawing/2014/main" xmlns="" val="3205978956"/>
                    </a:ext>
                  </a:extLst>
                </a:gridCol>
              </a:tblGrid>
              <a:tr h="379259">
                <a:tc>
                  <a:txBody>
                    <a:bodyPr/>
                    <a:lstStyle/>
                    <a:p>
                      <a:pPr algn="ctr"/>
                      <a:r>
                        <a:rPr lang="tr-TR" dirty="0">
                          <a:solidFill>
                            <a:schemeClr val="tx1"/>
                          </a:solidFill>
                        </a:rPr>
                        <a:t>AYLAR</a:t>
                      </a:r>
                    </a:p>
                  </a:txBody>
                  <a:tcPr>
                    <a:solidFill>
                      <a:schemeClr val="bg1">
                        <a:lumMod val="85000"/>
                      </a:schemeClr>
                    </a:solidFill>
                  </a:tcPr>
                </a:tc>
                <a:tc>
                  <a:txBody>
                    <a:bodyPr/>
                    <a:lstStyle/>
                    <a:p>
                      <a:pPr algn="ctr"/>
                      <a:r>
                        <a:rPr lang="tr-TR" dirty="0">
                          <a:solidFill>
                            <a:schemeClr val="tx1"/>
                          </a:solidFill>
                        </a:rPr>
                        <a:t>ADET</a:t>
                      </a:r>
                    </a:p>
                  </a:txBody>
                  <a:tcPr>
                    <a:solidFill>
                      <a:schemeClr val="bg1">
                        <a:lumMod val="85000"/>
                      </a:schemeClr>
                    </a:solidFill>
                  </a:tcPr>
                </a:tc>
                <a:extLst>
                  <a:ext uri="{0D108BD9-81ED-4DB2-BD59-A6C34878D82A}">
                    <a16:rowId xmlns:a16="http://schemas.microsoft.com/office/drawing/2014/main" xmlns="" val="1667743031"/>
                  </a:ext>
                </a:extLst>
              </a:tr>
              <a:tr h="379259">
                <a:tc>
                  <a:txBody>
                    <a:bodyPr/>
                    <a:lstStyle/>
                    <a:p>
                      <a:pPr algn="ctr"/>
                      <a:r>
                        <a:rPr lang="tr-TR" dirty="0"/>
                        <a:t>OCAK</a:t>
                      </a:r>
                    </a:p>
                  </a:txBody>
                  <a:tcPr/>
                </a:tc>
                <a:tc>
                  <a:txBody>
                    <a:bodyPr/>
                    <a:lstStyle/>
                    <a:p>
                      <a:pPr algn="ctr"/>
                      <a:r>
                        <a:rPr lang="tr-TR" dirty="0" smtClean="0"/>
                        <a:t>8</a:t>
                      </a:r>
                      <a:endParaRPr lang="tr-TR" dirty="0"/>
                    </a:p>
                  </a:txBody>
                  <a:tcPr/>
                </a:tc>
                <a:extLst>
                  <a:ext uri="{0D108BD9-81ED-4DB2-BD59-A6C34878D82A}">
                    <a16:rowId xmlns:a16="http://schemas.microsoft.com/office/drawing/2014/main" xmlns="" val="2111407216"/>
                  </a:ext>
                </a:extLst>
              </a:tr>
              <a:tr h="379259">
                <a:tc>
                  <a:txBody>
                    <a:bodyPr/>
                    <a:lstStyle/>
                    <a:p>
                      <a:pPr algn="ctr"/>
                      <a:r>
                        <a:rPr lang="tr-TR" dirty="0"/>
                        <a:t>ŞUBAT</a:t>
                      </a:r>
                    </a:p>
                  </a:txBody>
                  <a:tcPr/>
                </a:tc>
                <a:tc>
                  <a:txBody>
                    <a:bodyPr/>
                    <a:lstStyle/>
                    <a:p>
                      <a:pPr algn="ctr"/>
                      <a:r>
                        <a:rPr lang="tr-TR" dirty="0" smtClean="0"/>
                        <a:t>4</a:t>
                      </a:r>
                      <a:endParaRPr lang="tr-TR" dirty="0"/>
                    </a:p>
                  </a:txBody>
                  <a:tcPr/>
                </a:tc>
                <a:extLst>
                  <a:ext uri="{0D108BD9-81ED-4DB2-BD59-A6C34878D82A}">
                    <a16:rowId xmlns:a16="http://schemas.microsoft.com/office/drawing/2014/main" xmlns="" val="2066529384"/>
                  </a:ext>
                </a:extLst>
              </a:tr>
              <a:tr h="379259">
                <a:tc>
                  <a:txBody>
                    <a:bodyPr/>
                    <a:lstStyle/>
                    <a:p>
                      <a:pPr algn="ctr"/>
                      <a:r>
                        <a:rPr lang="tr-TR" dirty="0"/>
                        <a:t>MART</a:t>
                      </a:r>
                    </a:p>
                  </a:txBody>
                  <a:tcPr/>
                </a:tc>
                <a:tc>
                  <a:txBody>
                    <a:bodyPr/>
                    <a:lstStyle/>
                    <a:p>
                      <a:pPr algn="ctr"/>
                      <a:r>
                        <a:rPr lang="tr-TR" dirty="0" smtClean="0"/>
                        <a:t>6</a:t>
                      </a:r>
                      <a:endParaRPr lang="tr-TR" dirty="0"/>
                    </a:p>
                  </a:txBody>
                  <a:tcPr/>
                </a:tc>
                <a:extLst>
                  <a:ext uri="{0D108BD9-81ED-4DB2-BD59-A6C34878D82A}">
                    <a16:rowId xmlns:a16="http://schemas.microsoft.com/office/drawing/2014/main" xmlns="" val="4068690849"/>
                  </a:ext>
                </a:extLst>
              </a:tr>
              <a:tr h="379259">
                <a:tc>
                  <a:txBody>
                    <a:bodyPr/>
                    <a:lstStyle/>
                    <a:p>
                      <a:pPr algn="ctr"/>
                      <a:r>
                        <a:rPr lang="tr-TR" dirty="0"/>
                        <a:t>NİSAN </a:t>
                      </a:r>
                    </a:p>
                  </a:txBody>
                  <a:tcPr/>
                </a:tc>
                <a:tc>
                  <a:txBody>
                    <a:bodyPr/>
                    <a:lstStyle/>
                    <a:p>
                      <a:pPr algn="ctr"/>
                      <a:r>
                        <a:rPr lang="tr-TR" dirty="0" smtClean="0"/>
                        <a:t>16</a:t>
                      </a:r>
                      <a:endParaRPr lang="tr-TR" dirty="0"/>
                    </a:p>
                  </a:txBody>
                  <a:tcPr/>
                </a:tc>
                <a:extLst>
                  <a:ext uri="{0D108BD9-81ED-4DB2-BD59-A6C34878D82A}">
                    <a16:rowId xmlns:a16="http://schemas.microsoft.com/office/drawing/2014/main" xmlns="" val="3405456209"/>
                  </a:ext>
                </a:extLst>
              </a:tr>
              <a:tr h="379259">
                <a:tc>
                  <a:txBody>
                    <a:bodyPr/>
                    <a:lstStyle/>
                    <a:p>
                      <a:pPr algn="ctr"/>
                      <a:r>
                        <a:rPr lang="tr-TR" dirty="0"/>
                        <a:t>MAYIS</a:t>
                      </a:r>
                    </a:p>
                  </a:txBody>
                  <a:tcPr/>
                </a:tc>
                <a:tc>
                  <a:txBody>
                    <a:bodyPr/>
                    <a:lstStyle/>
                    <a:p>
                      <a:pPr algn="ctr"/>
                      <a:r>
                        <a:rPr lang="tr-TR" dirty="0" smtClean="0"/>
                        <a:t>15</a:t>
                      </a:r>
                      <a:endParaRPr lang="tr-TR" dirty="0"/>
                    </a:p>
                  </a:txBody>
                  <a:tcPr/>
                </a:tc>
                <a:extLst>
                  <a:ext uri="{0D108BD9-81ED-4DB2-BD59-A6C34878D82A}">
                    <a16:rowId xmlns:a16="http://schemas.microsoft.com/office/drawing/2014/main" xmlns="" val="1781413192"/>
                  </a:ext>
                </a:extLst>
              </a:tr>
              <a:tr h="379259">
                <a:tc>
                  <a:txBody>
                    <a:bodyPr/>
                    <a:lstStyle/>
                    <a:p>
                      <a:pPr algn="ctr"/>
                      <a:r>
                        <a:rPr lang="tr-TR" dirty="0"/>
                        <a:t>HAZİRAN</a:t>
                      </a:r>
                    </a:p>
                  </a:txBody>
                  <a:tcPr/>
                </a:tc>
                <a:tc>
                  <a:txBody>
                    <a:bodyPr/>
                    <a:lstStyle/>
                    <a:p>
                      <a:pPr algn="ctr"/>
                      <a:r>
                        <a:rPr lang="tr-TR" dirty="0" smtClean="0"/>
                        <a:t>9</a:t>
                      </a:r>
                      <a:endParaRPr lang="tr-TR" dirty="0"/>
                    </a:p>
                  </a:txBody>
                  <a:tcPr/>
                </a:tc>
                <a:extLst>
                  <a:ext uri="{0D108BD9-81ED-4DB2-BD59-A6C34878D82A}">
                    <a16:rowId xmlns:a16="http://schemas.microsoft.com/office/drawing/2014/main" xmlns="" val="3718690304"/>
                  </a:ext>
                </a:extLst>
              </a:tr>
              <a:tr h="379259">
                <a:tc>
                  <a:txBody>
                    <a:bodyPr/>
                    <a:lstStyle/>
                    <a:p>
                      <a:pPr algn="ctr"/>
                      <a:r>
                        <a:rPr lang="tr-TR" dirty="0"/>
                        <a:t>TEMMUZ</a:t>
                      </a:r>
                    </a:p>
                  </a:txBody>
                  <a:tcPr/>
                </a:tc>
                <a:tc>
                  <a:txBody>
                    <a:bodyPr/>
                    <a:lstStyle/>
                    <a:p>
                      <a:pPr algn="ctr"/>
                      <a:endParaRPr lang="tr-TR" dirty="0"/>
                    </a:p>
                  </a:txBody>
                  <a:tcPr/>
                </a:tc>
                <a:extLst>
                  <a:ext uri="{0D108BD9-81ED-4DB2-BD59-A6C34878D82A}">
                    <a16:rowId xmlns:a16="http://schemas.microsoft.com/office/drawing/2014/main" xmlns="" val="2871091999"/>
                  </a:ext>
                </a:extLst>
              </a:tr>
              <a:tr h="379259">
                <a:tc>
                  <a:txBody>
                    <a:bodyPr/>
                    <a:lstStyle/>
                    <a:p>
                      <a:pPr algn="ctr"/>
                      <a:r>
                        <a:rPr lang="tr-TR" dirty="0"/>
                        <a:t>AĞUSTOS</a:t>
                      </a:r>
                    </a:p>
                  </a:txBody>
                  <a:tcPr/>
                </a:tc>
                <a:tc>
                  <a:txBody>
                    <a:bodyPr/>
                    <a:lstStyle/>
                    <a:p>
                      <a:pPr algn="ctr"/>
                      <a:endParaRPr lang="tr-TR" dirty="0"/>
                    </a:p>
                  </a:txBody>
                  <a:tcPr/>
                </a:tc>
                <a:extLst>
                  <a:ext uri="{0D108BD9-81ED-4DB2-BD59-A6C34878D82A}">
                    <a16:rowId xmlns:a16="http://schemas.microsoft.com/office/drawing/2014/main" xmlns="" val="840165362"/>
                  </a:ext>
                </a:extLst>
              </a:tr>
              <a:tr h="379259">
                <a:tc>
                  <a:txBody>
                    <a:bodyPr/>
                    <a:lstStyle/>
                    <a:p>
                      <a:pPr algn="ctr"/>
                      <a:r>
                        <a:rPr lang="tr-TR" dirty="0"/>
                        <a:t>EYLÜL</a:t>
                      </a:r>
                    </a:p>
                  </a:txBody>
                  <a:tcPr/>
                </a:tc>
                <a:tc>
                  <a:txBody>
                    <a:bodyPr/>
                    <a:lstStyle/>
                    <a:p>
                      <a:pPr algn="ctr"/>
                      <a:endParaRPr lang="tr-TR" dirty="0"/>
                    </a:p>
                  </a:txBody>
                  <a:tcPr/>
                </a:tc>
                <a:extLst>
                  <a:ext uri="{0D108BD9-81ED-4DB2-BD59-A6C34878D82A}">
                    <a16:rowId xmlns:a16="http://schemas.microsoft.com/office/drawing/2014/main" xmlns="" val="3121588485"/>
                  </a:ext>
                </a:extLst>
              </a:tr>
              <a:tr h="379259">
                <a:tc>
                  <a:txBody>
                    <a:bodyPr/>
                    <a:lstStyle/>
                    <a:p>
                      <a:pPr algn="ctr"/>
                      <a:r>
                        <a:rPr lang="tr-TR" dirty="0"/>
                        <a:t>EKİM </a:t>
                      </a:r>
                    </a:p>
                  </a:txBody>
                  <a:tcPr/>
                </a:tc>
                <a:tc>
                  <a:txBody>
                    <a:bodyPr/>
                    <a:lstStyle/>
                    <a:p>
                      <a:pPr algn="ctr"/>
                      <a:endParaRPr lang="tr-TR" dirty="0"/>
                    </a:p>
                  </a:txBody>
                  <a:tcPr/>
                </a:tc>
                <a:extLst>
                  <a:ext uri="{0D108BD9-81ED-4DB2-BD59-A6C34878D82A}">
                    <a16:rowId xmlns:a16="http://schemas.microsoft.com/office/drawing/2014/main" xmlns="" val="2759125286"/>
                  </a:ext>
                </a:extLst>
              </a:tr>
              <a:tr h="379259">
                <a:tc>
                  <a:txBody>
                    <a:bodyPr/>
                    <a:lstStyle/>
                    <a:p>
                      <a:pPr algn="ctr"/>
                      <a:r>
                        <a:rPr lang="tr-TR" dirty="0"/>
                        <a:t>KASIM</a:t>
                      </a:r>
                    </a:p>
                  </a:txBody>
                  <a:tcPr/>
                </a:tc>
                <a:tc>
                  <a:txBody>
                    <a:bodyPr/>
                    <a:lstStyle/>
                    <a:p>
                      <a:pPr algn="ctr"/>
                      <a:endParaRPr lang="tr-TR" dirty="0"/>
                    </a:p>
                  </a:txBody>
                  <a:tcPr/>
                </a:tc>
                <a:extLst>
                  <a:ext uri="{0D108BD9-81ED-4DB2-BD59-A6C34878D82A}">
                    <a16:rowId xmlns:a16="http://schemas.microsoft.com/office/drawing/2014/main" xmlns="" val="250677725"/>
                  </a:ext>
                </a:extLst>
              </a:tr>
              <a:tr h="379259">
                <a:tc>
                  <a:txBody>
                    <a:bodyPr/>
                    <a:lstStyle/>
                    <a:p>
                      <a:pPr algn="ctr"/>
                      <a:r>
                        <a:rPr lang="tr-TR" dirty="0"/>
                        <a:t>ARALIK</a:t>
                      </a:r>
                    </a:p>
                  </a:txBody>
                  <a:tcPr/>
                </a:tc>
                <a:tc>
                  <a:txBody>
                    <a:bodyPr/>
                    <a:lstStyle/>
                    <a:p>
                      <a:pPr algn="ctr"/>
                      <a:endParaRPr lang="tr-TR" dirty="0"/>
                    </a:p>
                  </a:txBody>
                  <a:tcPr/>
                </a:tc>
                <a:extLst>
                  <a:ext uri="{0D108BD9-81ED-4DB2-BD59-A6C34878D82A}">
                    <a16:rowId xmlns:a16="http://schemas.microsoft.com/office/drawing/2014/main" xmlns="" val="3716958265"/>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929868437"/>
              </p:ext>
            </p:extLst>
          </p:nvPr>
        </p:nvGraphicFramePr>
        <p:xfrm>
          <a:off x="2498291" y="6023179"/>
          <a:ext cx="8638138" cy="365760"/>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3746472674"/>
                    </a:ext>
                  </a:extLst>
                </a:gridCol>
                <a:gridCol w="4319069">
                  <a:extLst>
                    <a:ext uri="{9D8B030D-6E8A-4147-A177-3AD203B41FA5}">
                      <a16:colId xmlns:a16="http://schemas.microsoft.com/office/drawing/2014/main" xmlns="" val="2160488822"/>
                    </a:ext>
                  </a:extLst>
                </a:gridCol>
              </a:tblGrid>
              <a:tr h="271743">
                <a:tc>
                  <a:txBody>
                    <a:bodyPr/>
                    <a:lstStyle/>
                    <a:p>
                      <a:pPr algn="ctr"/>
                      <a:r>
                        <a:rPr lang="tr-TR" b="0" dirty="0">
                          <a:solidFill>
                            <a:srgbClr val="FF0000"/>
                          </a:solidFill>
                        </a:rPr>
                        <a:t>TOPLAM</a:t>
                      </a:r>
                    </a:p>
                  </a:txBody>
                  <a:tcPr>
                    <a:solidFill>
                      <a:schemeClr val="bg1">
                        <a:lumMod val="85000"/>
                      </a:schemeClr>
                    </a:solidFill>
                  </a:tcPr>
                </a:tc>
                <a:tc>
                  <a:txBody>
                    <a:bodyPr/>
                    <a:lstStyle/>
                    <a:p>
                      <a:pPr algn="ctr"/>
                      <a:r>
                        <a:rPr lang="tr-TR" b="1" dirty="0" smtClean="0">
                          <a:solidFill>
                            <a:srgbClr val="FF0000"/>
                          </a:solidFill>
                        </a:rPr>
                        <a:t>49</a:t>
                      </a:r>
                      <a:endParaRPr lang="tr-TR" b="1" dirty="0">
                        <a:solidFill>
                          <a:srgbClr val="FF0000"/>
                        </a:solidFill>
                      </a:endParaRPr>
                    </a:p>
                  </a:txBody>
                  <a:tcPr>
                    <a:solidFill>
                      <a:schemeClr val="bg1">
                        <a:lumMod val="85000"/>
                      </a:schemeClr>
                    </a:solidFill>
                  </a:tcPr>
                </a:tc>
                <a:extLst>
                  <a:ext uri="{0D108BD9-81ED-4DB2-BD59-A6C34878D82A}">
                    <a16:rowId xmlns:a16="http://schemas.microsoft.com/office/drawing/2014/main" xmlns="" val="4187117120"/>
                  </a:ext>
                </a:extLst>
              </a:tr>
            </a:tbl>
          </a:graphicData>
        </a:graphic>
      </p:graphicFrame>
    </p:spTree>
    <p:extLst>
      <p:ext uri="{BB962C8B-B14F-4D97-AF65-F5344CB8AC3E}">
        <p14:creationId xmlns:p14="http://schemas.microsoft.com/office/powerpoint/2010/main" val="308042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afik"/>
          <p:cNvGraphicFramePr>
            <a:graphicFrameLocks/>
          </p:cNvGraphicFramePr>
          <p:nvPr>
            <p:extLst>
              <p:ext uri="{D42A27DB-BD31-4B8C-83A1-F6EECF244321}">
                <p14:modId xmlns:p14="http://schemas.microsoft.com/office/powerpoint/2010/main" val="170348536"/>
              </p:ext>
            </p:extLst>
          </p:nvPr>
        </p:nvGraphicFramePr>
        <p:xfrm>
          <a:off x="1364186" y="914700"/>
          <a:ext cx="9262625" cy="3920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437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57384" y="339291"/>
            <a:ext cx="6532605" cy="435066"/>
          </a:xfrm>
        </p:spPr>
        <p:txBody>
          <a:bodyPr>
            <a:normAutofit fontScale="90000"/>
          </a:bodyPr>
          <a:lstStyle/>
          <a:p>
            <a:pPr algn="ctr"/>
            <a:r>
              <a:rPr lang="tr-TR" altLang="tr-TR" sz="2000" b="1" dirty="0" smtClean="0">
                <a:solidFill>
                  <a:srgbClr val="FF0000"/>
                </a:solidFill>
              </a:rPr>
              <a:t>2022/HAZİRAN AYINDA </a:t>
            </a:r>
            <a:r>
              <a:rPr lang="tr-TR" altLang="tr-TR" sz="2000" b="1" dirty="0">
                <a:solidFill>
                  <a:srgbClr val="FF0000"/>
                </a:solidFill>
              </a:rPr>
              <a:t>KAPASİTE RAPORU VERİLEN ÜYELER </a:t>
            </a:r>
            <a:endParaRPr lang="tr-TR" sz="2000" dirty="0">
              <a:solidFill>
                <a:srgbClr val="FF000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3545896007"/>
              </p:ext>
            </p:extLst>
          </p:nvPr>
        </p:nvGraphicFramePr>
        <p:xfrm>
          <a:off x="1230284" y="922637"/>
          <a:ext cx="10006284" cy="3744570"/>
        </p:xfrm>
        <a:graphic>
          <a:graphicData uri="http://schemas.openxmlformats.org/drawingml/2006/table">
            <a:tbl>
              <a:tblPr firstRow="1" bandRow="1">
                <a:tableStyleId>{5C22544A-7EE6-4342-B048-85BDC9FD1C3A}</a:tableStyleId>
              </a:tblPr>
              <a:tblGrid>
                <a:gridCol w="672664">
                  <a:extLst>
                    <a:ext uri="{9D8B030D-6E8A-4147-A177-3AD203B41FA5}">
                      <a16:colId xmlns:a16="http://schemas.microsoft.com/office/drawing/2014/main" xmlns="" val="2601495235"/>
                    </a:ext>
                  </a:extLst>
                </a:gridCol>
                <a:gridCol w="3770948">
                  <a:extLst>
                    <a:ext uri="{9D8B030D-6E8A-4147-A177-3AD203B41FA5}">
                      <a16:colId xmlns:a16="http://schemas.microsoft.com/office/drawing/2014/main" xmlns="" val="3984449979"/>
                    </a:ext>
                  </a:extLst>
                </a:gridCol>
                <a:gridCol w="4097705">
                  <a:extLst>
                    <a:ext uri="{9D8B030D-6E8A-4147-A177-3AD203B41FA5}">
                      <a16:colId xmlns:a16="http://schemas.microsoft.com/office/drawing/2014/main" xmlns="" val="3959854412"/>
                    </a:ext>
                  </a:extLst>
                </a:gridCol>
                <a:gridCol w="1464967">
                  <a:extLst>
                    <a:ext uri="{9D8B030D-6E8A-4147-A177-3AD203B41FA5}">
                      <a16:colId xmlns:a16="http://schemas.microsoft.com/office/drawing/2014/main" xmlns="" val="1374980161"/>
                    </a:ext>
                  </a:extLst>
                </a:gridCol>
              </a:tblGrid>
              <a:tr h="217956">
                <a:tc>
                  <a:txBody>
                    <a:bodyPr/>
                    <a:lstStyle/>
                    <a:p>
                      <a:pPr algn="ctr"/>
                      <a:r>
                        <a:rPr lang="tr-TR" sz="1200" dirty="0">
                          <a:solidFill>
                            <a:srgbClr val="FF0000"/>
                          </a:solidFill>
                          <a:latin typeface="Times New Roman" panose="02020603050405020304" pitchFamily="18" charset="0"/>
                          <a:cs typeface="Times New Roman" panose="02020603050405020304" pitchFamily="18" charset="0"/>
                        </a:rPr>
                        <a:t>SIRA NO</a:t>
                      </a:r>
                    </a:p>
                  </a:txBody>
                  <a:tcPr/>
                </a:tc>
                <a:tc>
                  <a:txBody>
                    <a:bodyPr/>
                    <a:lstStyle/>
                    <a:p>
                      <a:pPr algn="ctr"/>
                      <a:r>
                        <a:rPr lang="tr-TR" sz="1200" dirty="0">
                          <a:solidFill>
                            <a:srgbClr val="FF0000"/>
                          </a:solidFill>
                          <a:latin typeface="Times New Roman" panose="02020603050405020304" pitchFamily="18" charset="0"/>
                          <a:cs typeface="Times New Roman" panose="02020603050405020304" pitchFamily="18" charset="0"/>
                        </a:rPr>
                        <a:t>FİRMA ÜNVANI</a:t>
                      </a:r>
                    </a:p>
                  </a:txBody>
                  <a:tcPr/>
                </a:tc>
                <a:tc>
                  <a:txBody>
                    <a:bodyPr/>
                    <a:lstStyle/>
                    <a:p>
                      <a:pPr algn="ctr"/>
                      <a:r>
                        <a:rPr lang="tr-TR" sz="1200" dirty="0">
                          <a:solidFill>
                            <a:srgbClr val="FF0000"/>
                          </a:solidFill>
                          <a:latin typeface="Times New Roman" panose="02020603050405020304" pitchFamily="18" charset="0"/>
                          <a:cs typeface="Times New Roman" panose="02020603050405020304" pitchFamily="18" charset="0"/>
                        </a:rPr>
                        <a:t>SEKTÖRÜ</a:t>
                      </a:r>
                    </a:p>
                  </a:txBody>
                  <a:tcPr/>
                </a:tc>
                <a:tc>
                  <a:txBody>
                    <a:bodyPr/>
                    <a:lstStyle/>
                    <a:p>
                      <a:pPr algn="ctr"/>
                      <a:r>
                        <a:rPr lang="tr-TR" sz="1200" dirty="0">
                          <a:solidFill>
                            <a:srgbClr val="FF0000"/>
                          </a:solidFill>
                          <a:latin typeface="Times New Roman" panose="02020603050405020304" pitchFamily="18" charset="0"/>
                          <a:cs typeface="Times New Roman" panose="02020603050405020304" pitchFamily="18" charset="0"/>
                        </a:rPr>
                        <a:t>ÇALIŞAN</a:t>
                      </a:r>
                      <a:r>
                        <a:rPr lang="tr-TR" sz="1200" baseline="0" dirty="0">
                          <a:solidFill>
                            <a:srgbClr val="FF0000"/>
                          </a:solidFill>
                          <a:latin typeface="Times New Roman" panose="02020603050405020304" pitchFamily="18" charset="0"/>
                          <a:cs typeface="Times New Roman" panose="02020603050405020304" pitchFamily="18" charset="0"/>
                        </a:rPr>
                        <a:t> PERSONEL</a:t>
                      </a:r>
                      <a:endParaRPr lang="tr-TR" sz="1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3580874"/>
                  </a:ext>
                </a:extLst>
              </a:tr>
              <a:tr h="489942">
                <a:tc>
                  <a:txBody>
                    <a:bodyPr/>
                    <a:lstStyle/>
                    <a:p>
                      <a:pPr algn="ctr"/>
                      <a:r>
                        <a:rPr lang="tr-TR" sz="1200" dirty="0">
                          <a:latin typeface="Times New Roman" panose="02020603050405020304" pitchFamily="18" charset="0"/>
                          <a:cs typeface="Times New Roman" panose="02020603050405020304" pitchFamily="18" charset="0"/>
                        </a:rPr>
                        <a:t>1</a:t>
                      </a:r>
                    </a:p>
                  </a:txBody>
                  <a:tcPr/>
                </a:tc>
                <a:tc>
                  <a:txBody>
                    <a:bodyPr/>
                    <a:lstStyle/>
                    <a:p>
                      <a:pPr algn="l" fontAlgn="b"/>
                      <a:r>
                        <a:rPr lang="tr-TR" sz="1100" b="0" i="0" u="none" strike="noStrike" dirty="0" smtClean="0">
                          <a:solidFill>
                            <a:srgbClr val="000000"/>
                          </a:solidFill>
                          <a:effectLst/>
                          <a:latin typeface="Calibri" panose="020F0502020204030204" pitchFamily="34" charset="0"/>
                        </a:rPr>
                        <a:t>4B ENERJİ TAAHHÜT ATIK TOPLAMA GERİ DÖNÜŞÜM SANAYİ VE TİCARET ANONİM ŞİRKETİ EREĞLİ</a:t>
                      </a:r>
                      <a:br>
                        <a:rPr lang="tr-TR" sz="1100" b="0" i="0" u="none" strike="noStrike" dirty="0" smtClean="0">
                          <a:solidFill>
                            <a:srgbClr val="000000"/>
                          </a:solidFill>
                          <a:effectLst/>
                          <a:latin typeface="Calibri" panose="020F0502020204030204" pitchFamily="34" charset="0"/>
                        </a:rPr>
                      </a:br>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tr-TR" sz="1050" dirty="0" smtClean="0">
                          <a:latin typeface="Times New Roman" panose="02020603050405020304" pitchFamily="18" charset="0"/>
                          <a:cs typeface="Times New Roman" panose="02020603050405020304" pitchFamily="18" charset="0"/>
                        </a:rPr>
                        <a:t>ELEKTRİK ENERJİSİ ÜRETİMİ</a:t>
                      </a:r>
                      <a:endParaRPr lang="tr-TR" sz="1050" dirty="0">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100" b="0" i="0" u="none" strike="noStrike" dirty="0" smtClean="0">
                          <a:solidFill>
                            <a:srgbClr val="000000"/>
                          </a:solidFill>
                          <a:effectLst/>
                          <a:latin typeface="Calibri" panose="020F0502020204030204" pitchFamily="34" charset="0"/>
                        </a:rPr>
                        <a:t>10</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04216699"/>
                  </a:ext>
                </a:extLst>
              </a:tr>
              <a:tr h="499835">
                <a:tc>
                  <a:txBody>
                    <a:bodyPr/>
                    <a:lstStyle/>
                    <a:p>
                      <a:pPr algn="ctr"/>
                      <a:r>
                        <a:rPr lang="tr-TR" sz="1200" dirty="0" smtClean="0">
                          <a:latin typeface="Times New Roman" panose="02020603050405020304" pitchFamily="18" charset="0"/>
                          <a:cs typeface="Times New Roman" panose="02020603050405020304" pitchFamily="18" charset="0"/>
                        </a:rPr>
                        <a:t>2</a:t>
                      </a:r>
                      <a:endParaRPr lang="tr-TR" sz="1200"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dirty="0" smtClean="0">
                          <a:solidFill>
                            <a:srgbClr val="000000"/>
                          </a:solidFill>
                          <a:effectLst/>
                          <a:latin typeface="Calibri" panose="020F0502020204030204" pitchFamily="34" charset="0"/>
                        </a:rPr>
                        <a:t>DATLIM GOFRET GIDA SANAYİ VE TİCARET LİMİTED ŞİRKETİ</a:t>
                      </a:r>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tr-TR" sz="1050" dirty="0" smtClean="0">
                          <a:latin typeface="Times New Roman" panose="02020603050405020304" pitchFamily="18" charset="0"/>
                          <a:cs typeface="Times New Roman" panose="02020603050405020304" pitchFamily="18" charset="0"/>
                        </a:rPr>
                        <a:t>DONDURMA,PEKSİMET,GOFRET İMALATI</a:t>
                      </a:r>
                      <a:endParaRPr lang="tr-TR" sz="1050" dirty="0">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100" b="0" i="0" u="none" strike="noStrike" dirty="0" smtClean="0">
                          <a:solidFill>
                            <a:srgbClr val="000000"/>
                          </a:solidFill>
                          <a:effectLst/>
                          <a:latin typeface="Calibri" panose="020F0502020204030204" pitchFamily="34" charset="0"/>
                        </a:rPr>
                        <a:t>8</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80254448"/>
                  </a:ext>
                </a:extLst>
              </a:tr>
              <a:tr h="453255">
                <a:tc>
                  <a:txBody>
                    <a:bodyPr/>
                    <a:lstStyle/>
                    <a:p>
                      <a:pPr algn="ctr"/>
                      <a:r>
                        <a:rPr lang="tr-TR" sz="1200" dirty="0" smtClean="0">
                          <a:latin typeface="Times New Roman" panose="02020603050405020304" pitchFamily="18" charset="0"/>
                          <a:cs typeface="Times New Roman" panose="02020603050405020304" pitchFamily="18" charset="0"/>
                        </a:rPr>
                        <a:t>3</a:t>
                      </a:r>
                      <a:endParaRPr lang="tr-TR" sz="1200"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dirty="0" smtClean="0">
                          <a:solidFill>
                            <a:srgbClr val="000000"/>
                          </a:solidFill>
                          <a:effectLst/>
                          <a:latin typeface="Calibri" panose="020F0502020204030204" pitchFamily="34" charset="0"/>
                        </a:rPr>
                        <a:t>ÖNDER UNLU MAMÜLLER İMALAT VE GIDA SANAYİ TİCARET LİMİTED ŞİRKETİ</a:t>
                      </a:r>
                      <a:r>
                        <a:rPr lang="tr-TR" sz="1100" b="0" i="0" u="none" strike="noStrike" dirty="0">
                          <a:solidFill>
                            <a:srgbClr val="000000"/>
                          </a:solidFill>
                          <a:effectLst/>
                          <a:latin typeface="Calibri" panose="020F0502020204030204" pitchFamily="34" charset="0"/>
                        </a:rPr>
                        <a:t/>
                      </a:r>
                      <a:br>
                        <a:rPr lang="tr-TR" sz="1100" b="0" i="0" u="none" strike="noStrike" dirty="0">
                          <a:solidFill>
                            <a:srgbClr val="000000"/>
                          </a:solidFill>
                          <a:effectLst/>
                          <a:latin typeface="Calibri" panose="020F0502020204030204" pitchFamily="34" charset="0"/>
                        </a:rPr>
                      </a:br>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tr-TR" sz="1050" dirty="0" smtClean="0">
                          <a:latin typeface="Times New Roman" panose="02020603050405020304" pitchFamily="18" charset="0"/>
                          <a:cs typeface="Times New Roman" panose="02020603050405020304" pitchFamily="18" charset="0"/>
                        </a:rPr>
                        <a:t>UNLU</a:t>
                      </a:r>
                      <a:r>
                        <a:rPr lang="tr-TR" sz="1050" baseline="0" dirty="0" smtClean="0">
                          <a:latin typeface="Times New Roman" panose="02020603050405020304" pitchFamily="18" charset="0"/>
                          <a:cs typeface="Times New Roman" panose="02020603050405020304" pitchFamily="18" charset="0"/>
                        </a:rPr>
                        <a:t> VE UNLU MAMÜLLER İMALATI</a:t>
                      </a:r>
                      <a:endParaRPr lang="tr-TR" sz="1050" dirty="0">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100" b="0" i="0" u="none" strike="noStrike" dirty="0" smtClean="0">
                          <a:solidFill>
                            <a:srgbClr val="000000"/>
                          </a:solidFill>
                          <a:effectLst/>
                          <a:latin typeface="Calibri" panose="020F0502020204030204" pitchFamily="34" charset="0"/>
                        </a:rPr>
                        <a:t>10</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182728849"/>
                  </a:ext>
                </a:extLst>
              </a:tr>
              <a:tr h="408268">
                <a:tc>
                  <a:txBody>
                    <a:bodyPr/>
                    <a:lstStyle/>
                    <a:p>
                      <a:pPr algn="ctr"/>
                      <a:r>
                        <a:rPr lang="tr-TR" sz="1200" dirty="0" smtClean="0">
                          <a:latin typeface="Times New Roman" panose="02020603050405020304" pitchFamily="18" charset="0"/>
                          <a:cs typeface="Times New Roman" panose="02020603050405020304" pitchFamily="18" charset="0"/>
                        </a:rPr>
                        <a:t>4</a:t>
                      </a:r>
                      <a:endParaRPr lang="tr-TR" sz="1200"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dirty="0" smtClean="0">
                          <a:solidFill>
                            <a:srgbClr val="000000"/>
                          </a:solidFill>
                          <a:effectLst/>
                          <a:latin typeface="Calibri" panose="020F0502020204030204" pitchFamily="34" charset="0"/>
                        </a:rPr>
                        <a:t>ÇALIŞKANLAR MOTORLU ARAÇLAR ZİRAİ ALETLER VE TEKSTİL SANAYİ TİCARET LİMİTED ŞİRKETİ</a:t>
                      </a:r>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tr-TR" sz="1050" dirty="0" smtClean="0">
                          <a:latin typeface="Times New Roman" panose="02020603050405020304" pitchFamily="18" charset="0"/>
                          <a:cs typeface="Times New Roman" panose="02020603050405020304" pitchFamily="18" charset="0"/>
                        </a:rPr>
                        <a:t>YUMURTA,MEYVE</a:t>
                      </a:r>
                      <a:r>
                        <a:rPr lang="tr-TR" sz="1050" baseline="0" dirty="0" smtClean="0">
                          <a:latin typeface="Times New Roman" panose="02020603050405020304" pitchFamily="18" charset="0"/>
                          <a:cs typeface="Times New Roman" panose="02020603050405020304" pitchFamily="18" charset="0"/>
                        </a:rPr>
                        <a:t> VE TARIMSAL ÜRÜNLERİN İÇİN KULLANILAN MAKİNE İMALATI</a:t>
                      </a:r>
                      <a:endParaRPr lang="tr-TR" sz="1050" dirty="0">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100" b="0" i="0" u="none" strike="noStrike" dirty="0" smtClean="0">
                          <a:solidFill>
                            <a:srgbClr val="000000"/>
                          </a:solidFill>
                          <a:effectLst/>
                          <a:latin typeface="Calibri" panose="020F0502020204030204" pitchFamily="34" charset="0"/>
                        </a:rPr>
                        <a:t>3</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852814115"/>
                  </a:ext>
                </a:extLst>
              </a:tr>
              <a:tr h="542449">
                <a:tc>
                  <a:txBody>
                    <a:bodyPr/>
                    <a:lstStyle/>
                    <a:p>
                      <a:pPr algn="ctr"/>
                      <a:r>
                        <a:rPr lang="tr-TR" sz="1200" dirty="0" smtClean="0">
                          <a:latin typeface="Times New Roman" panose="02020603050405020304" pitchFamily="18" charset="0"/>
                          <a:cs typeface="Times New Roman" panose="02020603050405020304" pitchFamily="18" charset="0"/>
                        </a:rPr>
                        <a:t>5</a:t>
                      </a:r>
                      <a:endParaRPr lang="tr-TR" sz="1200"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dirty="0" smtClean="0">
                          <a:solidFill>
                            <a:srgbClr val="000000"/>
                          </a:solidFill>
                          <a:effectLst/>
                          <a:latin typeface="Calibri" panose="020F0502020204030204" pitchFamily="34" charset="0"/>
                        </a:rPr>
                        <a:t>RAMAZAN İNŞAAT MALZEMELERİ TAŞIMACILIK HAYVANCILIK SANAYİ VE TİCARET LİMİTED ŞTİ.</a:t>
                      </a:r>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tr-TR" sz="1050" dirty="0" smtClean="0">
                          <a:latin typeface="Times New Roman" panose="02020603050405020304" pitchFamily="18" charset="0"/>
                          <a:cs typeface="Times New Roman" panose="02020603050405020304" pitchFamily="18" charset="0"/>
                        </a:rPr>
                        <a:t>İNŞAAT MALZEMELERİ İMALATI</a:t>
                      </a:r>
                      <a:endParaRPr lang="tr-TR" sz="1050" dirty="0">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100" b="0" i="0" u="none" strike="noStrike" dirty="0" smtClean="0">
                          <a:solidFill>
                            <a:srgbClr val="000000"/>
                          </a:solidFill>
                          <a:effectLst/>
                          <a:latin typeface="Calibri" panose="020F0502020204030204" pitchFamily="34" charset="0"/>
                        </a:rPr>
                        <a:t>5</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25878927"/>
                  </a:ext>
                </a:extLst>
              </a:tr>
              <a:tr h="811928">
                <a:tc>
                  <a:txBody>
                    <a:bodyPr/>
                    <a:lstStyle/>
                    <a:p>
                      <a:pPr algn="ctr"/>
                      <a:r>
                        <a:rPr lang="tr-TR" sz="1200" dirty="0" smtClean="0">
                          <a:latin typeface="Times New Roman" panose="02020603050405020304" pitchFamily="18" charset="0"/>
                          <a:cs typeface="Times New Roman" panose="02020603050405020304" pitchFamily="18" charset="0"/>
                        </a:rPr>
                        <a:t>6</a:t>
                      </a:r>
                    </a:p>
                  </a:txBody>
                  <a:tcPr/>
                </a:tc>
                <a:tc>
                  <a:txBody>
                    <a:bodyPr/>
                    <a:lstStyle/>
                    <a:p>
                      <a:pPr algn="l" fontAlgn="b"/>
                      <a:r>
                        <a:rPr lang="tr-TR" sz="1100" b="0" i="0" u="none" strike="noStrike" dirty="0" smtClean="0">
                          <a:solidFill>
                            <a:srgbClr val="000000"/>
                          </a:solidFill>
                          <a:effectLst/>
                          <a:latin typeface="Calibri" panose="020F0502020204030204" pitchFamily="34" charset="0"/>
                        </a:rPr>
                        <a:t>İBRAHİM SÖKER KARGACI ŞUBESİ</a:t>
                      </a:r>
                      <a:r>
                        <a:rPr lang="tr-TR" sz="1100" b="0" i="0" u="none" strike="noStrike" dirty="0">
                          <a:solidFill>
                            <a:srgbClr val="000000"/>
                          </a:solidFill>
                          <a:effectLst/>
                          <a:latin typeface="Calibri" panose="020F0502020204030204" pitchFamily="34" charset="0"/>
                        </a:rPr>
                        <a:t/>
                      </a:r>
                      <a:br>
                        <a:rPr lang="tr-TR" sz="1100" b="0" i="0" u="none" strike="noStrike" dirty="0">
                          <a:solidFill>
                            <a:srgbClr val="000000"/>
                          </a:solidFill>
                          <a:effectLst/>
                          <a:latin typeface="Calibri" panose="020F0502020204030204" pitchFamily="34" charset="0"/>
                        </a:rPr>
                      </a:br>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tr-TR" sz="1050" dirty="0" smtClean="0">
                          <a:latin typeface="Times New Roman" panose="02020603050405020304" pitchFamily="18" charset="0"/>
                          <a:cs typeface="Times New Roman" panose="02020603050405020304" pitchFamily="18" charset="0"/>
                        </a:rPr>
                        <a:t>DONDURULMUŞ VEYA KURUTULMUŞ MEYVE VE SEBZELERİN İMALATI</a:t>
                      </a:r>
                      <a:endParaRPr lang="tr-TR" sz="1050" dirty="0">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100" b="0" i="0" u="none" strike="noStrike" dirty="0" smtClean="0">
                          <a:solidFill>
                            <a:srgbClr val="000000"/>
                          </a:solidFill>
                          <a:effectLst/>
                          <a:latin typeface="Calibri" panose="020F0502020204030204" pitchFamily="34" charset="0"/>
                        </a:rPr>
                        <a:t>2</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13957631"/>
                  </a:ext>
                </a:extLst>
              </a:tr>
            </a:tbl>
          </a:graphicData>
        </a:graphic>
      </p:graphicFrame>
    </p:spTree>
    <p:extLst>
      <p:ext uri="{BB962C8B-B14F-4D97-AF65-F5344CB8AC3E}">
        <p14:creationId xmlns:p14="http://schemas.microsoft.com/office/powerpoint/2010/main" val="227373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11499" y="372241"/>
            <a:ext cx="6694371" cy="517445"/>
          </a:xfrm>
        </p:spPr>
        <p:txBody>
          <a:bodyPr>
            <a:normAutofit/>
          </a:bodyPr>
          <a:lstStyle/>
          <a:p>
            <a:pPr algn="ctr"/>
            <a:r>
              <a:rPr lang="tr-TR" altLang="tr-TR" sz="2000" b="1" dirty="0" smtClean="0">
                <a:solidFill>
                  <a:srgbClr val="FF0000"/>
                </a:solidFill>
              </a:rPr>
              <a:t>2022/HAZİRAN AYINDA </a:t>
            </a:r>
            <a:r>
              <a:rPr lang="tr-TR" altLang="tr-TR" sz="2000" b="1" dirty="0">
                <a:solidFill>
                  <a:srgbClr val="FF0000"/>
                </a:solidFill>
              </a:rPr>
              <a:t>KAPASİTE RAPORU VERİLEN ÜYELER </a:t>
            </a:r>
            <a:endParaRPr lang="tr-TR" sz="2000" dirty="0">
              <a:solidFill>
                <a:srgbClr val="FF000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10954586"/>
              </p:ext>
            </p:extLst>
          </p:nvPr>
        </p:nvGraphicFramePr>
        <p:xfrm>
          <a:off x="1188721" y="1095632"/>
          <a:ext cx="10003888" cy="2356545"/>
        </p:xfrm>
        <a:graphic>
          <a:graphicData uri="http://schemas.openxmlformats.org/drawingml/2006/table">
            <a:tbl>
              <a:tblPr firstRow="1" bandRow="1">
                <a:tableStyleId>{5C22544A-7EE6-4342-B048-85BDC9FD1C3A}</a:tableStyleId>
              </a:tblPr>
              <a:tblGrid>
                <a:gridCol w="672501">
                  <a:extLst>
                    <a:ext uri="{9D8B030D-6E8A-4147-A177-3AD203B41FA5}">
                      <a16:colId xmlns:a16="http://schemas.microsoft.com/office/drawing/2014/main" xmlns="" val="2601495235"/>
                    </a:ext>
                  </a:extLst>
                </a:gridCol>
                <a:gridCol w="3938510">
                  <a:extLst>
                    <a:ext uri="{9D8B030D-6E8A-4147-A177-3AD203B41FA5}">
                      <a16:colId xmlns:a16="http://schemas.microsoft.com/office/drawing/2014/main" xmlns="" val="3984449979"/>
                    </a:ext>
                  </a:extLst>
                </a:gridCol>
                <a:gridCol w="3928260">
                  <a:extLst>
                    <a:ext uri="{9D8B030D-6E8A-4147-A177-3AD203B41FA5}">
                      <a16:colId xmlns:a16="http://schemas.microsoft.com/office/drawing/2014/main" xmlns="" val="3959854412"/>
                    </a:ext>
                  </a:extLst>
                </a:gridCol>
                <a:gridCol w="1464617">
                  <a:extLst>
                    <a:ext uri="{9D8B030D-6E8A-4147-A177-3AD203B41FA5}">
                      <a16:colId xmlns:a16="http://schemas.microsoft.com/office/drawing/2014/main" xmlns="" val="1374980161"/>
                    </a:ext>
                  </a:extLst>
                </a:gridCol>
              </a:tblGrid>
              <a:tr h="350108">
                <a:tc>
                  <a:txBody>
                    <a:bodyPr/>
                    <a:lstStyle/>
                    <a:p>
                      <a:pPr algn="ctr"/>
                      <a:r>
                        <a:rPr lang="tr-TR" sz="1200" dirty="0">
                          <a:solidFill>
                            <a:srgbClr val="FF0000"/>
                          </a:solidFill>
                          <a:latin typeface="Times New Roman" panose="02020603050405020304" pitchFamily="18" charset="0"/>
                          <a:cs typeface="Times New Roman" panose="02020603050405020304" pitchFamily="18" charset="0"/>
                        </a:rPr>
                        <a:t>SIRA NO</a:t>
                      </a:r>
                    </a:p>
                  </a:txBody>
                  <a:tcPr/>
                </a:tc>
                <a:tc>
                  <a:txBody>
                    <a:bodyPr/>
                    <a:lstStyle/>
                    <a:p>
                      <a:pPr algn="ctr"/>
                      <a:r>
                        <a:rPr lang="tr-TR" sz="1200" dirty="0">
                          <a:solidFill>
                            <a:srgbClr val="FF0000"/>
                          </a:solidFill>
                          <a:latin typeface="Times New Roman" panose="02020603050405020304" pitchFamily="18" charset="0"/>
                          <a:cs typeface="Times New Roman" panose="02020603050405020304" pitchFamily="18" charset="0"/>
                        </a:rPr>
                        <a:t>FİRMA ÜNVANI</a:t>
                      </a:r>
                    </a:p>
                  </a:txBody>
                  <a:tcPr/>
                </a:tc>
                <a:tc>
                  <a:txBody>
                    <a:bodyPr/>
                    <a:lstStyle/>
                    <a:p>
                      <a:pPr algn="ctr"/>
                      <a:r>
                        <a:rPr lang="tr-TR" sz="1200" dirty="0">
                          <a:solidFill>
                            <a:srgbClr val="FF0000"/>
                          </a:solidFill>
                          <a:latin typeface="Times New Roman" panose="02020603050405020304" pitchFamily="18" charset="0"/>
                          <a:cs typeface="Times New Roman" panose="02020603050405020304" pitchFamily="18" charset="0"/>
                        </a:rPr>
                        <a:t>SEKTÖRÜ</a:t>
                      </a:r>
                    </a:p>
                  </a:txBody>
                  <a:tcPr/>
                </a:tc>
                <a:tc>
                  <a:txBody>
                    <a:bodyPr/>
                    <a:lstStyle/>
                    <a:p>
                      <a:pPr algn="ctr"/>
                      <a:r>
                        <a:rPr lang="tr-TR" sz="1200" dirty="0">
                          <a:solidFill>
                            <a:srgbClr val="FF0000"/>
                          </a:solidFill>
                          <a:latin typeface="Times New Roman" panose="02020603050405020304" pitchFamily="18" charset="0"/>
                          <a:cs typeface="Times New Roman" panose="02020603050405020304" pitchFamily="18" charset="0"/>
                        </a:rPr>
                        <a:t>ÇALIŞAN</a:t>
                      </a:r>
                      <a:r>
                        <a:rPr lang="tr-TR" sz="1200" baseline="0" dirty="0">
                          <a:solidFill>
                            <a:srgbClr val="FF0000"/>
                          </a:solidFill>
                          <a:latin typeface="Times New Roman" panose="02020603050405020304" pitchFamily="18" charset="0"/>
                          <a:cs typeface="Times New Roman" panose="02020603050405020304" pitchFamily="18" charset="0"/>
                        </a:rPr>
                        <a:t> PERSONEL</a:t>
                      </a:r>
                      <a:endParaRPr lang="tr-TR" sz="1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3580874"/>
                  </a:ext>
                </a:extLst>
              </a:tr>
              <a:tr h="539175">
                <a:tc>
                  <a:txBody>
                    <a:bodyPr/>
                    <a:lstStyle/>
                    <a:p>
                      <a:pPr algn="ctr"/>
                      <a:r>
                        <a:rPr lang="tr-TR" sz="1200" dirty="0">
                          <a:latin typeface="Times New Roman" panose="02020603050405020304" pitchFamily="18" charset="0"/>
                          <a:cs typeface="Times New Roman" panose="02020603050405020304" pitchFamily="18" charset="0"/>
                        </a:rPr>
                        <a:t>7</a:t>
                      </a:r>
                    </a:p>
                  </a:txBody>
                  <a:tcPr/>
                </a:tc>
                <a:tc>
                  <a:txBody>
                    <a:bodyPr/>
                    <a:lstStyle/>
                    <a:p>
                      <a:pPr algn="l" fontAlgn="b"/>
                      <a:r>
                        <a:rPr lang="tr-TR" sz="1100" b="0" i="0" u="none" strike="noStrike" dirty="0" smtClean="0">
                          <a:solidFill>
                            <a:srgbClr val="000000"/>
                          </a:solidFill>
                          <a:effectLst/>
                          <a:latin typeface="Times New Roman" panose="02020603050405020304" pitchFamily="18" charset="0"/>
                          <a:cs typeface="Times New Roman" panose="02020603050405020304" pitchFamily="18" charset="0"/>
                        </a:rPr>
                        <a:t>MEYSÜT MEYVE SÜT VE GIDA MAMÜLLERİ SANAYİ TİCARET ANONİM ŞİRKETİ EREĞLİ ŞUBESİ 1 NOLU FABRİKA</a:t>
                      </a:r>
                      <a:br>
                        <a:rPr lang="tr-TR" sz="1100" b="0" i="0" u="none" strike="noStrike" dirty="0" smtClean="0">
                          <a:solidFill>
                            <a:srgbClr val="000000"/>
                          </a:solidFill>
                          <a:effectLst/>
                          <a:latin typeface="Times New Roman" panose="02020603050405020304" pitchFamily="18" charset="0"/>
                          <a:cs typeface="Times New Roman" panose="02020603050405020304" pitchFamily="18" charset="0"/>
                        </a:rPr>
                      </a:b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r>
                        <a:rPr lang="tr-TR" sz="1050" dirty="0" smtClean="0">
                          <a:latin typeface="Times New Roman" panose="02020603050405020304" pitchFamily="18" charset="0"/>
                          <a:cs typeface="Times New Roman" panose="02020603050405020304" pitchFamily="18" charset="0"/>
                        </a:rPr>
                        <a:t>SÜT</a:t>
                      </a:r>
                      <a:r>
                        <a:rPr lang="tr-TR" sz="1050" baseline="0" dirty="0" smtClean="0">
                          <a:latin typeface="Times New Roman" panose="02020603050405020304" pitchFamily="18" charset="0"/>
                          <a:cs typeface="Times New Roman" panose="02020603050405020304" pitchFamily="18" charset="0"/>
                        </a:rPr>
                        <a:t> VE SÜT ÜRÜNLERİ İMALATI</a:t>
                      </a:r>
                      <a:endParaRPr lang="tr-TR" sz="1050" dirty="0">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100" b="0" i="0" u="none" strike="noStrike" dirty="0" smtClean="0">
                          <a:solidFill>
                            <a:srgbClr val="000000"/>
                          </a:solidFill>
                          <a:effectLst/>
                          <a:latin typeface="Calibri" panose="020F0502020204030204" pitchFamily="34" charset="0"/>
                        </a:rPr>
                        <a:t>190</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04216699"/>
                  </a:ext>
                </a:extLst>
              </a:tr>
              <a:tr h="539175">
                <a:tc>
                  <a:txBody>
                    <a:bodyPr/>
                    <a:lstStyle/>
                    <a:p>
                      <a:pPr algn="ctr"/>
                      <a:r>
                        <a:rPr lang="tr-TR" sz="1200" dirty="0" smtClean="0">
                          <a:latin typeface="Times New Roman" panose="02020603050405020304" pitchFamily="18" charset="0"/>
                          <a:cs typeface="Times New Roman" panose="02020603050405020304" pitchFamily="18" charset="0"/>
                        </a:rPr>
                        <a:t>8</a:t>
                      </a:r>
                      <a:endParaRPr lang="tr-TR" sz="1200"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dirty="0" smtClean="0">
                          <a:solidFill>
                            <a:srgbClr val="000000"/>
                          </a:solidFill>
                          <a:effectLst/>
                          <a:latin typeface="Times New Roman" panose="02020603050405020304" pitchFamily="18" charset="0"/>
                          <a:cs typeface="Times New Roman" panose="02020603050405020304" pitchFamily="18" charset="0"/>
                        </a:rPr>
                        <a:t>ARPACI SÜT VE GIDA MAMÜLLERİ SANAYİ VE TİCARET LİMİTED ŞİRKETİ</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r>
                        <a:rPr lang="tr-TR" sz="1050" dirty="0" smtClean="0">
                          <a:latin typeface="Times New Roman" panose="02020603050405020304" pitchFamily="18" charset="0"/>
                          <a:cs typeface="Times New Roman" panose="02020603050405020304" pitchFamily="18" charset="0"/>
                        </a:rPr>
                        <a:t>SÜT</a:t>
                      </a:r>
                      <a:r>
                        <a:rPr lang="tr-TR" sz="1050" baseline="0" dirty="0" smtClean="0">
                          <a:latin typeface="Times New Roman" panose="02020603050405020304" pitchFamily="18" charset="0"/>
                          <a:cs typeface="Times New Roman" panose="02020603050405020304" pitchFamily="18" charset="0"/>
                        </a:rPr>
                        <a:t> ÜRÜNLERİ İMALATI</a:t>
                      </a:r>
                      <a:endParaRPr lang="tr-TR" sz="1050" dirty="0">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100" b="0" i="0" u="none" strike="noStrike" dirty="0" smtClean="0">
                          <a:solidFill>
                            <a:srgbClr val="000000"/>
                          </a:solidFill>
                          <a:effectLst/>
                          <a:latin typeface="Calibri" panose="020F0502020204030204" pitchFamily="34" charset="0"/>
                        </a:rPr>
                        <a:t>113</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80254448"/>
                  </a:ext>
                </a:extLst>
              </a:tr>
              <a:tr h="539175">
                <a:tc>
                  <a:txBody>
                    <a:bodyPr/>
                    <a:lstStyle/>
                    <a:p>
                      <a:pPr algn="ctr"/>
                      <a:r>
                        <a:rPr lang="tr-TR" sz="1200" dirty="0" smtClean="0">
                          <a:latin typeface="Times New Roman" panose="02020603050405020304" pitchFamily="18" charset="0"/>
                          <a:cs typeface="Times New Roman" panose="02020603050405020304" pitchFamily="18" charset="0"/>
                        </a:rPr>
                        <a:t>9</a:t>
                      </a:r>
                      <a:endParaRPr lang="tr-TR" sz="1200" dirty="0">
                        <a:latin typeface="Times New Roman" panose="02020603050405020304" pitchFamily="18" charset="0"/>
                        <a:cs typeface="Times New Roman" panose="02020603050405020304" pitchFamily="18" charset="0"/>
                      </a:endParaRPr>
                    </a:p>
                  </a:txBody>
                  <a:tcPr/>
                </a:tc>
                <a:tc>
                  <a:txBody>
                    <a:bodyPr/>
                    <a:lstStyle/>
                    <a:p>
                      <a:pPr algn="l" fontAlgn="b"/>
                      <a:r>
                        <a:rPr lang="tr-TR" sz="1100" dirty="0" smtClean="0"/>
                        <a:t/>
                      </a:r>
                      <a:br>
                        <a:rPr lang="tr-TR" sz="1100" dirty="0" smtClean="0"/>
                      </a:br>
                      <a:r>
                        <a:rPr lang="tr-TR" sz="1100" dirty="0" smtClean="0"/>
                        <a:t>CANFERT BİTKİ BESLEME ÜRÜNLERİ ÜRETİMİ VE PAZARLAMA İÇ VE DIŞ TİCARET LİMİTED ŞİRKETİ</a:t>
                      </a:r>
                      <a:r>
                        <a:rPr lang="tr-TR" sz="1100" b="0" i="0" u="none" strike="noStrike" dirty="0">
                          <a:solidFill>
                            <a:srgbClr val="000000"/>
                          </a:solidFill>
                          <a:effectLst/>
                          <a:latin typeface="Times New Roman" panose="02020603050405020304" pitchFamily="18" charset="0"/>
                          <a:cs typeface="Times New Roman" panose="02020603050405020304" pitchFamily="18" charset="0"/>
                        </a:rPr>
                        <a:t/>
                      </a:r>
                      <a:br>
                        <a:rPr lang="tr-TR" sz="1100" b="0" i="0" u="none" strike="noStrike" dirty="0">
                          <a:solidFill>
                            <a:srgbClr val="000000"/>
                          </a:solidFill>
                          <a:effectLst/>
                          <a:latin typeface="Times New Roman" panose="02020603050405020304" pitchFamily="18" charset="0"/>
                          <a:cs typeface="Times New Roman" panose="02020603050405020304" pitchFamily="18" charset="0"/>
                        </a:rPr>
                      </a:b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r>
                        <a:rPr lang="tr-TR" sz="1050" dirty="0" smtClean="0">
                          <a:latin typeface="Times New Roman" panose="02020603050405020304" pitchFamily="18" charset="0"/>
                          <a:cs typeface="Times New Roman" panose="02020603050405020304" pitchFamily="18" charset="0"/>
                        </a:rPr>
                        <a:t>GÜBRE</a:t>
                      </a:r>
                      <a:r>
                        <a:rPr lang="tr-TR" sz="1050" baseline="0" dirty="0" smtClean="0">
                          <a:latin typeface="Times New Roman" panose="02020603050405020304" pitchFamily="18" charset="0"/>
                          <a:cs typeface="Times New Roman" panose="02020603050405020304" pitchFamily="18" charset="0"/>
                        </a:rPr>
                        <a:t> İMALATI</a:t>
                      </a:r>
                      <a:endParaRPr lang="tr-TR" sz="1050" dirty="0">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100" b="0" i="0" u="none" strike="noStrike" dirty="0" smtClean="0">
                          <a:solidFill>
                            <a:srgbClr val="000000"/>
                          </a:solidFill>
                          <a:effectLst/>
                          <a:latin typeface="Calibri" panose="020F0502020204030204" pitchFamily="34" charset="0"/>
                        </a:rPr>
                        <a:t>2</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182728849"/>
                  </a:ext>
                </a:extLst>
              </a:tr>
            </a:tbl>
          </a:graphicData>
        </a:graphic>
      </p:graphicFrame>
    </p:spTree>
    <p:extLst>
      <p:ext uri="{BB962C8B-B14F-4D97-AF65-F5344CB8AC3E}">
        <p14:creationId xmlns:p14="http://schemas.microsoft.com/office/powerpoint/2010/main" val="235315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63516" y="377792"/>
            <a:ext cx="7676147" cy="344103"/>
          </a:xfrm>
        </p:spPr>
        <p:txBody>
          <a:bodyPr>
            <a:normAutofit fontScale="90000"/>
          </a:bodyPr>
          <a:lstStyle/>
          <a:p>
            <a:pPr algn="ctr"/>
            <a:r>
              <a:rPr lang="tr-TR" sz="2000" b="1" dirty="0" smtClean="0">
                <a:solidFill>
                  <a:srgbClr val="FF0000"/>
                </a:solidFill>
              </a:rPr>
              <a:t>2022 </a:t>
            </a:r>
            <a:r>
              <a:rPr lang="tr-TR" sz="2000" b="1" dirty="0">
                <a:solidFill>
                  <a:srgbClr val="FF0000"/>
                </a:solidFill>
              </a:rPr>
              <a:t>YILI ODAMIZ TARAFINDAN VERİLEN YERLİ MALI BELGESİ</a:t>
            </a:r>
            <a:endParaRPr lang="tr-TR" sz="2000" dirty="0"/>
          </a:p>
        </p:txBody>
      </p:sp>
      <p:graphicFrame>
        <p:nvGraphicFramePr>
          <p:cNvPr id="4" name="Tablo 3"/>
          <p:cNvGraphicFramePr>
            <a:graphicFrameLocks noGrp="1"/>
          </p:cNvGraphicFramePr>
          <p:nvPr>
            <p:extLst>
              <p:ext uri="{D42A27DB-BD31-4B8C-83A1-F6EECF244321}">
                <p14:modId xmlns:p14="http://schemas.microsoft.com/office/powerpoint/2010/main" val="1839792216"/>
              </p:ext>
            </p:extLst>
          </p:nvPr>
        </p:nvGraphicFramePr>
        <p:xfrm>
          <a:off x="2170497" y="967339"/>
          <a:ext cx="8638138" cy="4930367"/>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3441845267"/>
                    </a:ext>
                  </a:extLst>
                </a:gridCol>
                <a:gridCol w="4319069">
                  <a:extLst>
                    <a:ext uri="{9D8B030D-6E8A-4147-A177-3AD203B41FA5}">
                      <a16:colId xmlns:a16="http://schemas.microsoft.com/office/drawing/2014/main" xmlns="" val="102335425"/>
                    </a:ext>
                  </a:extLst>
                </a:gridCol>
              </a:tblGrid>
              <a:tr h="379259">
                <a:tc>
                  <a:txBody>
                    <a:bodyPr/>
                    <a:lstStyle/>
                    <a:p>
                      <a:pPr algn="ctr"/>
                      <a:r>
                        <a:rPr lang="tr-TR" dirty="0">
                          <a:solidFill>
                            <a:srgbClr val="FF0000"/>
                          </a:solidFill>
                        </a:rPr>
                        <a:t>AYLAR</a:t>
                      </a:r>
                    </a:p>
                  </a:txBody>
                  <a:tcPr>
                    <a:solidFill>
                      <a:schemeClr val="bg1">
                        <a:lumMod val="85000"/>
                      </a:schemeClr>
                    </a:solidFill>
                  </a:tcPr>
                </a:tc>
                <a:tc>
                  <a:txBody>
                    <a:bodyPr/>
                    <a:lstStyle/>
                    <a:p>
                      <a:pPr algn="ctr"/>
                      <a:r>
                        <a:rPr lang="tr-TR" dirty="0">
                          <a:solidFill>
                            <a:srgbClr val="FF0000"/>
                          </a:solidFill>
                        </a:rPr>
                        <a:t>ADET</a:t>
                      </a:r>
                    </a:p>
                  </a:txBody>
                  <a:tcPr>
                    <a:solidFill>
                      <a:schemeClr val="bg1">
                        <a:lumMod val="85000"/>
                      </a:schemeClr>
                    </a:solidFill>
                  </a:tcPr>
                </a:tc>
                <a:extLst>
                  <a:ext uri="{0D108BD9-81ED-4DB2-BD59-A6C34878D82A}">
                    <a16:rowId xmlns:a16="http://schemas.microsoft.com/office/drawing/2014/main" xmlns="" val="2777374894"/>
                  </a:ext>
                </a:extLst>
              </a:tr>
              <a:tr h="379259">
                <a:tc>
                  <a:txBody>
                    <a:bodyPr/>
                    <a:lstStyle/>
                    <a:p>
                      <a:pPr algn="ctr"/>
                      <a:r>
                        <a:rPr lang="tr-TR" dirty="0"/>
                        <a:t>OCAK</a:t>
                      </a:r>
                    </a:p>
                  </a:txBody>
                  <a:tcPr/>
                </a:tc>
                <a:tc>
                  <a:txBody>
                    <a:bodyPr/>
                    <a:lstStyle/>
                    <a:p>
                      <a:pPr algn="ctr"/>
                      <a:r>
                        <a:rPr lang="tr-TR" dirty="0" smtClean="0"/>
                        <a:t>0</a:t>
                      </a:r>
                      <a:endParaRPr lang="tr-TR" dirty="0"/>
                    </a:p>
                  </a:txBody>
                  <a:tcPr/>
                </a:tc>
                <a:extLst>
                  <a:ext uri="{0D108BD9-81ED-4DB2-BD59-A6C34878D82A}">
                    <a16:rowId xmlns:a16="http://schemas.microsoft.com/office/drawing/2014/main" xmlns="" val="3993819357"/>
                  </a:ext>
                </a:extLst>
              </a:tr>
              <a:tr h="379259">
                <a:tc>
                  <a:txBody>
                    <a:bodyPr/>
                    <a:lstStyle/>
                    <a:p>
                      <a:pPr algn="ctr"/>
                      <a:r>
                        <a:rPr lang="tr-TR" dirty="0"/>
                        <a:t>ŞUBAT</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1155971425"/>
                  </a:ext>
                </a:extLst>
              </a:tr>
              <a:tr h="379259">
                <a:tc>
                  <a:txBody>
                    <a:bodyPr/>
                    <a:lstStyle/>
                    <a:p>
                      <a:pPr algn="ctr"/>
                      <a:r>
                        <a:rPr lang="tr-TR" dirty="0"/>
                        <a:t>MART</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3613797812"/>
                  </a:ext>
                </a:extLst>
              </a:tr>
              <a:tr h="379259">
                <a:tc>
                  <a:txBody>
                    <a:bodyPr/>
                    <a:lstStyle/>
                    <a:p>
                      <a:pPr algn="ctr"/>
                      <a:r>
                        <a:rPr lang="tr-TR" dirty="0"/>
                        <a:t>NİSAN </a:t>
                      </a:r>
                    </a:p>
                  </a:txBody>
                  <a:tcPr/>
                </a:tc>
                <a:tc>
                  <a:txBody>
                    <a:bodyPr/>
                    <a:lstStyle/>
                    <a:p>
                      <a:pPr algn="ctr"/>
                      <a:r>
                        <a:rPr lang="tr-TR" dirty="0" smtClean="0"/>
                        <a:t>0</a:t>
                      </a:r>
                      <a:endParaRPr lang="tr-TR" dirty="0"/>
                    </a:p>
                  </a:txBody>
                  <a:tcPr/>
                </a:tc>
                <a:extLst>
                  <a:ext uri="{0D108BD9-81ED-4DB2-BD59-A6C34878D82A}">
                    <a16:rowId xmlns:a16="http://schemas.microsoft.com/office/drawing/2014/main" xmlns="" val="767356591"/>
                  </a:ext>
                </a:extLst>
              </a:tr>
              <a:tr h="379259">
                <a:tc>
                  <a:txBody>
                    <a:bodyPr/>
                    <a:lstStyle/>
                    <a:p>
                      <a:pPr algn="ctr"/>
                      <a:r>
                        <a:rPr lang="tr-TR" dirty="0"/>
                        <a:t>MAYIS</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272653049"/>
                  </a:ext>
                </a:extLst>
              </a:tr>
              <a:tr h="379259">
                <a:tc>
                  <a:txBody>
                    <a:bodyPr/>
                    <a:lstStyle/>
                    <a:p>
                      <a:pPr algn="ctr"/>
                      <a:r>
                        <a:rPr lang="tr-TR" dirty="0"/>
                        <a:t>HAZİRAN</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3014800021"/>
                  </a:ext>
                </a:extLst>
              </a:tr>
              <a:tr h="379259">
                <a:tc>
                  <a:txBody>
                    <a:bodyPr/>
                    <a:lstStyle/>
                    <a:p>
                      <a:pPr algn="ctr"/>
                      <a:r>
                        <a:rPr lang="tr-TR" dirty="0"/>
                        <a:t>TEMMUZ</a:t>
                      </a:r>
                    </a:p>
                  </a:txBody>
                  <a:tcPr/>
                </a:tc>
                <a:tc>
                  <a:txBody>
                    <a:bodyPr/>
                    <a:lstStyle/>
                    <a:p>
                      <a:pPr algn="ctr"/>
                      <a:endParaRPr lang="tr-TR" dirty="0"/>
                    </a:p>
                  </a:txBody>
                  <a:tcPr/>
                </a:tc>
                <a:extLst>
                  <a:ext uri="{0D108BD9-81ED-4DB2-BD59-A6C34878D82A}">
                    <a16:rowId xmlns:a16="http://schemas.microsoft.com/office/drawing/2014/main" xmlns="" val="3328884933"/>
                  </a:ext>
                </a:extLst>
              </a:tr>
              <a:tr h="379259">
                <a:tc>
                  <a:txBody>
                    <a:bodyPr/>
                    <a:lstStyle/>
                    <a:p>
                      <a:pPr algn="ctr"/>
                      <a:r>
                        <a:rPr lang="tr-TR" dirty="0"/>
                        <a:t>AĞUSTOS</a:t>
                      </a:r>
                    </a:p>
                  </a:txBody>
                  <a:tcPr/>
                </a:tc>
                <a:tc>
                  <a:txBody>
                    <a:bodyPr/>
                    <a:lstStyle/>
                    <a:p>
                      <a:pPr algn="ctr"/>
                      <a:endParaRPr lang="tr-TR" dirty="0"/>
                    </a:p>
                  </a:txBody>
                  <a:tcPr/>
                </a:tc>
                <a:extLst>
                  <a:ext uri="{0D108BD9-81ED-4DB2-BD59-A6C34878D82A}">
                    <a16:rowId xmlns:a16="http://schemas.microsoft.com/office/drawing/2014/main" xmlns="" val="3223836443"/>
                  </a:ext>
                </a:extLst>
              </a:tr>
              <a:tr h="379259">
                <a:tc>
                  <a:txBody>
                    <a:bodyPr/>
                    <a:lstStyle/>
                    <a:p>
                      <a:pPr algn="ctr"/>
                      <a:r>
                        <a:rPr lang="tr-TR" dirty="0"/>
                        <a:t>EYLÜL</a:t>
                      </a:r>
                    </a:p>
                  </a:txBody>
                  <a:tcPr/>
                </a:tc>
                <a:tc>
                  <a:txBody>
                    <a:bodyPr/>
                    <a:lstStyle/>
                    <a:p>
                      <a:pPr algn="ctr"/>
                      <a:endParaRPr lang="tr-TR" dirty="0"/>
                    </a:p>
                  </a:txBody>
                  <a:tcPr/>
                </a:tc>
                <a:extLst>
                  <a:ext uri="{0D108BD9-81ED-4DB2-BD59-A6C34878D82A}">
                    <a16:rowId xmlns:a16="http://schemas.microsoft.com/office/drawing/2014/main" xmlns="" val="633478681"/>
                  </a:ext>
                </a:extLst>
              </a:tr>
              <a:tr h="379259">
                <a:tc>
                  <a:txBody>
                    <a:bodyPr/>
                    <a:lstStyle/>
                    <a:p>
                      <a:pPr algn="ctr"/>
                      <a:r>
                        <a:rPr lang="tr-TR" dirty="0"/>
                        <a:t>EKİM </a:t>
                      </a:r>
                    </a:p>
                  </a:txBody>
                  <a:tcPr/>
                </a:tc>
                <a:tc>
                  <a:txBody>
                    <a:bodyPr/>
                    <a:lstStyle/>
                    <a:p>
                      <a:pPr algn="ctr"/>
                      <a:endParaRPr lang="tr-TR" dirty="0"/>
                    </a:p>
                  </a:txBody>
                  <a:tcPr/>
                </a:tc>
                <a:extLst>
                  <a:ext uri="{0D108BD9-81ED-4DB2-BD59-A6C34878D82A}">
                    <a16:rowId xmlns:a16="http://schemas.microsoft.com/office/drawing/2014/main" xmlns="" val="3286095708"/>
                  </a:ext>
                </a:extLst>
              </a:tr>
              <a:tr h="379259">
                <a:tc>
                  <a:txBody>
                    <a:bodyPr/>
                    <a:lstStyle/>
                    <a:p>
                      <a:pPr algn="ctr"/>
                      <a:r>
                        <a:rPr lang="tr-TR" dirty="0"/>
                        <a:t>KASIM</a:t>
                      </a:r>
                    </a:p>
                  </a:txBody>
                  <a:tcPr/>
                </a:tc>
                <a:tc>
                  <a:txBody>
                    <a:bodyPr/>
                    <a:lstStyle/>
                    <a:p>
                      <a:pPr algn="ctr"/>
                      <a:endParaRPr lang="tr-TR" dirty="0"/>
                    </a:p>
                  </a:txBody>
                  <a:tcPr/>
                </a:tc>
                <a:extLst>
                  <a:ext uri="{0D108BD9-81ED-4DB2-BD59-A6C34878D82A}">
                    <a16:rowId xmlns:a16="http://schemas.microsoft.com/office/drawing/2014/main" xmlns="" val="3482913538"/>
                  </a:ext>
                </a:extLst>
              </a:tr>
              <a:tr h="379259">
                <a:tc>
                  <a:txBody>
                    <a:bodyPr/>
                    <a:lstStyle/>
                    <a:p>
                      <a:pPr algn="ctr"/>
                      <a:r>
                        <a:rPr lang="tr-TR" dirty="0"/>
                        <a:t>ARALIK</a:t>
                      </a:r>
                    </a:p>
                  </a:txBody>
                  <a:tcPr/>
                </a:tc>
                <a:tc>
                  <a:txBody>
                    <a:bodyPr/>
                    <a:lstStyle/>
                    <a:p>
                      <a:pPr algn="ctr"/>
                      <a:endParaRPr lang="tr-TR" dirty="0"/>
                    </a:p>
                  </a:txBody>
                  <a:tcPr/>
                </a:tc>
                <a:extLst>
                  <a:ext uri="{0D108BD9-81ED-4DB2-BD59-A6C34878D82A}">
                    <a16:rowId xmlns:a16="http://schemas.microsoft.com/office/drawing/2014/main" xmlns="" val="3522558694"/>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684816375"/>
              </p:ext>
            </p:extLst>
          </p:nvPr>
        </p:nvGraphicFramePr>
        <p:xfrm>
          <a:off x="2170497" y="5960270"/>
          <a:ext cx="8638138" cy="365760"/>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2337567646"/>
                    </a:ext>
                  </a:extLst>
                </a:gridCol>
                <a:gridCol w="4319069">
                  <a:extLst>
                    <a:ext uri="{9D8B030D-6E8A-4147-A177-3AD203B41FA5}">
                      <a16:colId xmlns:a16="http://schemas.microsoft.com/office/drawing/2014/main" xmlns="" val="2726329670"/>
                    </a:ext>
                  </a:extLst>
                </a:gridCol>
              </a:tblGrid>
              <a:tr h="271743">
                <a:tc>
                  <a:txBody>
                    <a:bodyPr/>
                    <a:lstStyle/>
                    <a:p>
                      <a:pPr algn="ctr"/>
                      <a:r>
                        <a:rPr lang="tr-TR" b="0" dirty="0">
                          <a:solidFill>
                            <a:srgbClr val="FF0000"/>
                          </a:solidFill>
                        </a:rPr>
                        <a:t>TOPLAM</a:t>
                      </a:r>
                    </a:p>
                  </a:txBody>
                  <a:tcPr>
                    <a:solidFill>
                      <a:schemeClr val="bg1">
                        <a:lumMod val="85000"/>
                      </a:schemeClr>
                    </a:solidFill>
                  </a:tcPr>
                </a:tc>
                <a:tc>
                  <a:txBody>
                    <a:bodyPr/>
                    <a:lstStyle/>
                    <a:p>
                      <a:pPr algn="ctr"/>
                      <a:r>
                        <a:rPr lang="tr-TR" b="0" dirty="0" smtClean="0">
                          <a:solidFill>
                            <a:srgbClr val="FF0000"/>
                          </a:solidFill>
                        </a:rPr>
                        <a:t>4</a:t>
                      </a:r>
                      <a:endParaRPr lang="tr-TR" b="0" dirty="0">
                        <a:solidFill>
                          <a:srgbClr val="FF0000"/>
                        </a:solidFill>
                      </a:endParaRPr>
                    </a:p>
                  </a:txBody>
                  <a:tcPr>
                    <a:solidFill>
                      <a:schemeClr val="bg1">
                        <a:lumMod val="85000"/>
                      </a:schemeClr>
                    </a:solidFill>
                  </a:tcPr>
                </a:tc>
                <a:extLst>
                  <a:ext uri="{0D108BD9-81ED-4DB2-BD59-A6C34878D82A}">
                    <a16:rowId xmlns:a16="http://schemas.microsoft.com/office/drawing/2014/main" xmlns="" val="638552688"/>
                  </a:ext>
                </a:extLst>
              </a:tr>
            </a:tbl>
          </a:graphicData>
        </a:graphic>
      </p:graphicFrame>
    </p:spTree>
    <p:extLst>
      <p:ext uri="{BB962C8B-B14F-4D97-AF65-F5344CB8AC3E}">
        <p14:creationId xmlns:p14="http://schemas.microsoft.com/office/powerpoint/2010/main" val="1184743384"/>
      </p:ext>
    </p:extLst>
  </p:cSld>
  <p:clrMapOvr>
    <a:masterClrMapping/>
  </p:clrMapOvr>
</p:sld>
</file>

<file path=ppt/theme/theme1.xml><?xml version="1.0" encoding="utf-8"?>
<a:theme xmlns:a="http://schemas.openxmlformats.org/drawingml/2006/main" name="Crop">
  <a:themeElements>
    <a:clrScheme name="Özel 1">
      <a:dk1>
        <a:sysClr val="windowText" lastClr="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Kırpma</Template>
  <TotalTime>3328</TotalTime>
  <Words>1443</Words>
  <Application>Microsoft Office PowerPoint</Application>
  <PresentationFormat>Geniş ekran</PresentationFormat>
  <Paragraphs>718</Paragraphs>
  <Slides>24</Slides>
  <Notes>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24</vt:i4>
      </vt:variant>
    </vt:vector>
  </HeadingPairs>
  <TitlesOfParts>
    <vt:vector size="34" baseType="lpstr">
      <vt:lpstr>Agency FB</vt:lpstr>
      <vt:lpstr>Angsana New</vt:lpstr>
      <vt:lpstr>Arial</vt:lpstr>
      <vt:lpstr>Calibri</vt:lpstr>
      <vt:lpstr>Constantia</vt:lpstr>
      <vt:lpstr>Franklin Gothic Book</vt:lpstr>
      <vt:lpstr>Times New Roman</vt:lpstr>
      <vt:lpstr>Wingdings</vt:lpstr>
      <vt:lpstr>Wingdings 2</vt:lpstr>
      <vt:lpstr>Crop</vt:lpstr>
      <vt:lpstr>PowerPoint Sunusu</vt:lpstr>
      <vt:lpstr>24.06.2022 Tarihinde Türkiye Odalar Borsalar Birliği 70.Yıl Kutlamaları Birlik Merkez binasında  gerçekleştirildi. Etkinlik kapsamında  en az 10 yıldır Türkiye Odalar Borsalar Birliğinde  hizmet veren Genel Sekreterler için ödül töreni düzenlendi. Genel Sekreterimiz Murat Karpuzcu’ya plaket taktim edildi.</vt:lpstr>
      <vt:lpstr>PowerPoint Sunusu</vt:lpstr>
      <vt:lpstr> 16.06.2022 Tarihinde Odamız Hizmet Binasında  Mevlana Kalkınma Ajansının Enerji Verimliliği Proje Eğitimi verildi.</vt:lpstr>
      <vt:lpstr>2022 YILI ODAMIZ TARAFINDAN VERİLEN KAPASİTE RAPORU </vt:lpstr>
      <vt:lpstr>PowerPoint Sunusu</vt:lpstr>
      <vt:lpstr>2022/HAZİRAN AYINDA KAPASİTE RAPORU VERİLEN ÜYELER </vt:lpstr>
      <vt:lpstr>2022/HAZİRAN AYINDA KAPASİTE RAPORU VERİLEN ÜYELER </vt:lpstr>
      <vt:lpstr>2022 YILI ODAMIZ TARAFINDAN VERİLEN YERLİ MALI BELGESİ</vt:lpstr>
      <vt:lpstr>2022 YILI İŞ MAKİNESİ BELGESİ TESCİL İSTATİSTİĞİ</vt:lpstr>
      <vt:lpstr>2022 YILINDA VERİLEN EKSPERTİZ RAPORU SAYILARI</vt:lpstr>
      <vt:lpstr>2022/HAZİRAN AYINDA KAYIT OLAN ÜYELERİMİZ</vt:lpstr>
      <vt:lpstr>PowerPoint Sunusu</vt:lpstr>
      <vt:lpstr>PowerPoint Sunusu</vt:lpstr>
      <vt:lpstr>2022 YILI ODAMIZA KAYIT YAPTIRAN ÜYELER</vt:lpstr>
      <vt:lpstr>2022/HAZİRAN AYINDA TERK OLAN ÜYELERİMİZ</vt:lpstr>
      <vt:lpstr>2022 YILI TERK EDEN ÜYE İSTATİSTİĞİ</vt:lpstr>
      <vt:lpstr>PowerPoint Sunusu</vt:lpstr>
      <vt:lpstr>2022/HAZİRAN AYI KAYIT VE TERKİN İSTATİSTİĞİ</vt:lpstr>
      <vt:lpstr>YILLAR İTİBARİYLE HAZİRAN AYI KAYIT İSTATİSTİĞİ</vt:lpstr>
      <vt:lpstr>YILLAR İTİBARİYLE HAZİRAN AYI TERKİN İSTATİSTİĞİ</vt:lpstr>
      <vt:lpstr>YILLAR İTİBARİYLE KURULAN ŞİRKET İSTATİSTİĞİ</vt:lpstr>
      <vt:lpstr>PowerPoint Sunusu</vt:lpstr>
      <vt:lpstr>PowerPoint Sunusu</vt:lpstr>
    </vt:vector>
  </TitlesOfParts>
  <Company>NouS/TncTR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Pc</cp:lastModifiedBy>
  <cp:revision>436</cp:revision>
  <cp:lastPrinted>2022-07-26T16:15:52Z</cp:lastPrinted>
  <dcterms:created xsi:type="dcterms:W3CDTF">2021-01-25T11:45:43Z</dcterms:created>
  <dcterms:modified xsi:type="dcterms:W3CDTF">2023-08-17T13:10:07Z</dcterms:modified>
</cp:coreProperties>
</file>