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6"/>
  </p:notesMasterIdLst>
  <p:sldIdLst>
    <p:sldId id="256" r:id="rId2"/>
    <p:sldId id="281" r:id="rId3"/>
    <p:sldId id="283" r:id="rId4"/>
    <p:sldId id="282" r:id="rId5"/>
    <p:sldId id="285" r:id="rId6"/>
    <p:sldId id="287" r:id="rId7"/>
    <p:sldId id="289" r:id="rId8"/>
    <p:sldId id="291" r:id="rId9"/>
    <p:sldId id="353" r:id="rId10"/>
    <p:sldId id="292" r:id="rId11"/>
    <p:sldId id="293" r:id="rId12"/>
    <p:sldId id="295" r:id="rId13"/>
    <p:sldId id="286" r:id="rId14"/>
    <p:sldId id="296" r:id="rId15"/>
    <p:sldId id="297" r:id="rId16"/>
    <p:sldId id="308" r:id="rId17"/>
    <p:sldId id="298" r:id="rId18"/>
    <p:sldId id="261" r:id="rId19"/>
    <p:sldId id="260" r:id="rId20"/>
    <p:sldId id="357" r:id="rId21"/>
    <p:sldId id="354" r:id="rId22"/>
    <p:sldId id="356" r:id="rId23"/>
    <p:sldId id="358" r:id="rId24"/>
    <p:sldId id="360" r:id="rId25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\Desktop\FAAL&#304;YET%20RAPOR%20&#199;ALI&#350;MAS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\Desktop\FAAL&#304;YET%20RAPOR%20&#199;ALI&#350;MAS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\Desktop\FAAL&#304;YET%20RAPOR%20&#199;ALI&#350;MAS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ZGE\Desktop\FAAL&#304;YET%20RAPOR%20&#199;ALI&#350;MA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ZGE\Desktop\FAAL&#304;YET%20RAPOR%20&#199;ALI&#350;MA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ZGE\Desktop\FAAL&#304;YET%20RAPOR%20&#199;ALI&#350;MAS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>
                <a:solidFill>
                  <a:srgbClr val="FF0000"/>
                </a:solidFill>
              </a:defRPr>
            </a:pPr>
            <a:r>
              <a:rPr lang="tr-TR" sz="1800" dirty="0">
                <a:solidFill>
                  <a:srgbClr val="FF0000"/>
                </a:solidFill>
              </a:rPr>
              <a:t>AYLAR İTİBARİYE VERİLEN KAPASİTE RAPOR SAYILARI </a:t>
            </a:r>
          </a:p>
          <a:p>
            <a:pPr algn="ctr">
              <a:defRPr sz="1200">
                <a:solidFill>
                  <a:srgbClr val="FF0000"/>
                </a:solidFill>
              </a:defRPr>
            </a:pPr>
            <a:endParaRPr lang="tr-TR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714717622894039"/>
          <c:y val="2.93333364129487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905074365704287E-2"/>
          <c:y val="0.2426042578011082"/>
          <c:w val="0.9115393700787402"/>
          <c:h val="0.53614537766112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KAP.RAP.SAY.!$B$3</c:f>
              <c:strCache>
                <c:ptCount val="1"/>
                <c:pt idx="0">
                  <c:v>ADET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KAP.RAP.SAY.!$A$4:$A$16</c:f>
              <c:strCache>
                <c:ptCount val="13"/>
                <c:pt idx="0">
                  <c:v>OCAK</c:v>
                </c:pt>
                <c:pt idx="1">
                  <c:v>ŞUBAT</c:v>
                </c:pt>
                <c:pt idx="2">
                  <c:v>MART </c:v>
                </c:pt>
                <c:pt idx="3">
                  <c:v>NİSAN</c:v>
                </c:pt>
                <c:pt idx="4">
                  <c:v>MAYIS</c:v>
                </c:pt>
                <c:pt idx="5">
                  <c:v>HAZİRAN</c:v>
                </c:pt>
                <c:pt idx="6">
                  <c:v>TEMMUZ </c:v>
                </c:pt>
                <c:pt idx="7">
                  <c:v>AĞUSTOS </c:v>
                </c:pt>
                <c:pt idx="8">
                  <c:v>EYLÜL</c:v>
                </c:pt>
                <c:pt idx="9">
                  <c:v>EKİM</c:v>
                </c:pt>
                <c:pt idx="10">
                  <c:v>KASIM</c:v>
                </c:pt>
                <c:pt idx="11">
                  <c:v>ARALIK</c:v>
                </c:pt>
                <c:pt idx="12">
                  <c:v>TOPLAM</c:v>
                </c:pt>
              </c:strCache>
            </c:strRef>
          </c:cat>
          <c:val>
            <c:numRef>
              <c:f>KAP.RAP.SAY.!$B$4:$B$16</c:f>
              <c:numCache>
                <c:formatCode>General</c:formatCode>
                <c:ptCount val="13"/>
                <c:pt idx="0">
                  <c:v>8</c:v>
                </c:pt>
                <c:pt idx="1">
                  <c:v>4</c:v>
                </c:pt>
                <c:pt idx="2">
                  <c:v>6</c:v>
                </c:pt>
                <c:pt idx="3">
                  <c:v>16</c:v>
                </c:pt>
                <c:pt idx="4">
                  <c:v>15</c:v>
                </c:pt>
                <c:pt idx="5">
                  <c:v>9</c:v>
                </c:pt>
                <c:pt idx="6">
                  <c:v>2</c:v>
                </c:pt>
                <c:pt idx="7">
                  <c:v>4</c:v>
                </c:pt>
                <c:pt idx="8">
                  <c:v>8</c:v>
                </c:pt>
                <c:pt idx="9">
                  <c:v>5</c:v>
                </c:pt>
                <c:pt idx="10">
                  <c:v>7</c:v>
                </c:pt>
                <c:pt idx="12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00-44AE-B29D-8C607CBC0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307040"/>
        <c:axId val="1352308128"/>
      </c:barChart>
      <c:catAx>
        <c:axId val="135230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2308128"/>
        <c:crosses val="autoZero"/>
        <c:auto val="1"/>
        <c:lblAlgn val="ctr"/>
        <c:lblOffset val="100"/>
        <c:noMultiLvlLbl val="0"/>
      </c:catAx>
      <c:valAx>
        <c:axId val="135230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2307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309760"/>
        <c:axId val="1352310848"/>
      </c:barChart>
      <c:catAx>
        <c:axId val="135230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2310848"/>
        <c:crosses val="autoZero"/>
        <c:auto val="1"/>
        <c:lblAlgn val="ctr"/>
        <c:lblOffset val="100"/>
        <c:noMultiLvlLbl val="0"/>
      </c:catAx>
      <c:valAx>
        <c:axId val="135231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2309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'AYLIK KAYIT TERKİN'!$A$2:$A$3</c:f>
              <c:strCache>
                <c:ptCount val="2"/>
                <c:pt idx="0">
                  <c:v>KAYIT</c:v>
                </c:pt>
                <c:pt idx="1">
                  <c:v>TERKİN</c:v>
                </c:pt>
              </c:strCache>
            </c:strRef>
          </c:cat>
          <c:val>
            <c:numRef>
              <c:f>'AYLIK KAYIT TERKİN'!$B$2:$B$3</c:f>
              <c:numCache>
                <c:formatCode>General</c:formatCode>
                <c:ptCount val="2"/>
                <c:pt idx="0">
                  <c:v>15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FB-4341-AA32-F112804F8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303232"/>
        <c:axId val="1352302144"/>
      </c:barChart>
      <c:catAx>
        <c:axId val="135230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2302144"/>
        <c:crosses val="autoZero"/>
        <c:auto val="1"/>
        <c:lblAlgn val="ctr"/>
        <c:lblOffset val="100"/>
        <c:noMultiLvlLbl val="0"/>
      </c:catAx>
      <c:valAx>
        <c:axId val="135230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2303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'YIL İTİBARİYLE KAYIT TERKİNLER'!$A$2:$A$3</c:f>
              <c:strCache>
                <c:ptCount val="2"/>
                <c:pt idx="0">
                  <c:v>2021/KASIM</c:v>
                </c:pt>
                <c:pt idx="1">
                  <c:v>2022/KASIM</c:v>
                </c:pt>
              </c:strCache>
            </c:strRef>
          </c:cat>
          <c:val>
            <c:numRef>
              <c:f>'YIL İTİBARİYLE KAYIT TERKİNLER'!$B$2:$B$3</c:f>
              <c:numCache>
                <c:formatCode>General</c:formatCode>
                <c:ptCount val="2"/>
                <c:pt idx="0">
                  <c:v>7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0E-42C3-AAEA-B439E0ED16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2302688"/>
        <c:axId val="1352303776"/>
      </c:barChart>
      <c:catAx>
        <c:axId val="135230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52303776"/>
        <c:crosses val="autoZero"/>
        <c:auto val="1"/>
        <c:lblAlgn val="ctr"/>
        <c:lblOffset val="100"/>
        <c:noMultiLvlLbl val="0"/>
      </c:catAx>
      <c:valAx>
        <c:axId val="135230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5230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'YIL İTİBARİYLE KAYIT TERKİNLER'!$L$2:$L$3</c:f>
              <c:strCache>
                <c:ptCount val="2"/>
                <c:pt idx="0">
                  <c:v>2021/KASIM</c:v>
                </c:pt>
                <c:pt idx="1">
                  <c:v>2022/KASIM</c:v>
                </c:pt>
              </c:strCache>
            </c:strRef>
          </c:cat>
          <c:val>
            <c:numRef>
              <c:f>'YIL İTİBARİYLE KAYIT TERKİNLER'!$M$2:$M$3</c:f>
              <c:numCache>
                <c:formatCode>General</c:formatCode>
                <c:ptCount val="2"/>
                <c:pt idx="0">
                  <c:v>12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7A-40A7-8E97-CFA443A7C4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52304320"/>
        <c:axId val="1353467568"/>
      </c:barChart>
      <c:catAx>
        <c:axId val="135230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53467568"/>
        <c:crosses val="autoZero"/>
        <c:auto val="1"/>
        <c:lblAlgn val="ctr"/>
        <c:lblOffset val="100"/>
        <c:noMultiLvlLbl val="0"/>
      </c:catAx>
      <c:valAx>
        <c:axId val="135346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5230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'KURULAN ŞİRKET SAYISI'!$C$2:$C$3</c:f>
              <c:strCache>
                <c:ptCount val="2"/>
                <c:pt idx="0">
                  <c:v>2021/KASIM</c:v>
                </c:pt>
                <c:pt idx="1">
                  <c:v>2022/KASIM</c:v>
                </c:pt>
              </c:strCache>
            </c:strRef>
          </c:cat>
          <c:val>
            <c:numRef>
              <c:f>'KURULAN ŞİRKET SAYISI'!$D$2:$D$3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A2-4077-9C59-A098F589B0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3459952"/>
        <c:axId val="1353469744"/>
      </c:barChart>
      <c:catAx>
        <c:axId val="135345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53469744"/>
        <c:crosses val="autoZero"/>
        <c:auto val="1"/>
        <c:lblAlgn val="ctr"/>
        <c:lblOffset val="100"/>
        <c:noMultiLvlLbl val="0"/>
      </c:catAx>
      <c:valAx>
        <c:axId val="13534697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5345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63A23-151F-4957-BF8F-D1F169461515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48B3B-8533-4B85-AD1E-CE7DB7C6212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554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48B3B-8533-4B85-AD1E-CE7DB7C6212B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30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48B3B-8533-4B85-AD1E-CE7DB7C6212B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926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48B3B-8533-4B85-AD1E-CE7DB7C6212B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7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97315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125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44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432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787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997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512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136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634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304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935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C6A1827-98BE-43D2-974B-BAD51FD478A4}" type="datetimeFigureOut">
              <a:rPr lang="tr-TR" smtClean="0"/>
              <a:t>18.08.2023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D4E50A2-9332-4828-8E5A-E63AE6829FE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302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01363" y="2461846"/>
            <a:ext cx="80537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YILI </a:t>
            </a:r>
            <a:r>
              <a:rPr lang="tr-TR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KASIM </a:t>
            </a:r>
            <a:r>
              <a:rPr lang="tr-TR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 </a:t>
            </a:r>
            <a:br>
              <a:rPr lang="tr-TR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FAALİYET RAPORU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4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22141" y="336884"/>
            <a:ext cx="7191632" cy="388046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2022/KASIM ODAMIZA </a:t>
            </a:r>
            <a:r>
              <a:rPr lang="tr-TR" sz="2000" b="1" dirty="0">
                <a:solidFill>
                  <a:srgbClr val="FF0000"/>
                </a:solidFill>
              </a:rPr>
              <a:t>KAYIT YAPTIRAN </a:t>
            </a:r>
            <a:r>
              <a:rPr lang="tr-TR" sz="2000" b="1" dirty="0" smtClean="0">
                <a:solidFill>
                  <a:srgbClr val="FF0000"/>
                </a:solidFill>
              </a:rPr>
              <a:t>ÜYE İSTATİSTİĞİ</a:t>
            </a:r>
            <a:endParaRPr lang="tr-T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24244"/>
              </p:ext>
            </p:extLst>
          </p:nvPr>
        </p:nvGraphicFramePr>
        <p:xfrm>
          <a:off x="1429349" y="827772"/>
          <a:ext cx="10188343" cy="572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765">
                  <a:extLst>
                    <a:ext uri="{9D8B030D-6E8A-4147-A177-3AD203B41FA5}">
                      <a16:colId xmlns:a16="http://schemas.microsoft.com/office/drawing/2014/main" xmlns="" val="1085537233"/>
                    </a:ext>
                  </a:extLst>
                </a:gridCol>
                <a:gridCol w="568410">
                  <a:extLst>
                    <a:ext uri="{9D8B030D-6E8A-4147-A177-3AD203B41FA5}">
                      <a16:colId xmlns:a16="http://schemas.microsoft.com/office/drawing/2014/main" xmlns="" val="1877564358"/>
                    </a:ext>
                  </a:extLst>
                </a:gridCol>
                <a:gridCol w="581036">
                  <a:extLst>
                    <a:ext uri="{9D8B030D-6E8A-4147-A177-3AD203B41FA5}">
                      <a16:colId xmlns:a16="http://schemas.microsoft.com/office/drawing/2014/main" xmlns="" val="2274761141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2856023756"/>
                    </a:ext>
                  </a:extLst>
                </a:gridCol>
                <a:gridCol w="653481">
                  <a:extLst>
                    <a:ext uri="{9D8B030D-6E8A-4147-A177-3AD203B41FA5}">
                      <a16:colId xmlns:a16="http://schemas.microsoft.com/office/drawing/2014/main" xmlns="" val="4218259991"/>
                    </a:ext>
                  </a:extLst>
                </a:gridCol>
                <a:gridCol w="623775">
                  <a:extLst>
                    <a:ext uri="{9D8B030D-6E8A-4147-A177-3AD203B41FA5}">
                      <a16:colId xmlns:a16="http://schemas.microsoft.com/office/drawing/2014/main" xmlns="" val="3771176561"/>
                    </a:ext>
                  </a:extLst>
                </a:gridCol>
                <a:gridCol w="801998">
                  <a:extLst>
                    <a:ext uri="{9D8B030D-6E8A-4147-A177-3AD203B41FA5}">
                      <a16:colId xmlns:a16="http://schemas.microsoft.com/office/drawing/2014/main" xmlns="" val="519700017"/>
                    </a:ext>
                  </a:extLst>
                </a:gridCol>
                <a:gridCol w="831704">
                  <a:extLst>
                    <a:ext uri="{9D8B030D-6E8A-4147-A177-3AD203B41FA5}">
                      <a16:colId xmlns:a16="http://schemas.microsoft.com/office/drawing/2014/main" xmlns="" val="205445375"/>
                    </a:ext>
                  </a:extLst>
                </a:gridCol>
                <a:gridCol w="809356">
                  <a:extLst>
                    <a:ext uri="{9D8B030D-6E8A-4147-A177-3AD203B41FA5}">
                      <a16:colId xmlns:a16="http://schemas.microsoft.com/office/drawing/2014/main" xmlns="" val="1411514617"/>
                    </a:ext>
                  </a:extLst>
                </a:gridCol>
                <a:gridCol w="646118">
                  <a:extLst>
                    <a:ext uri="{9D8B030D-6E8A-4147-A177-3AD203B41FA5}">
                      <a16:colId xmlns:a16="http://schemas.microsoft.com/office/drawing/2014/main" xmlns="" val="1521195149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3232989669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2125589291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2526715693"/>
                    </a:ext>
                  </a:extLst>
                </a:gridCol>
                <a:gridCol w="727740">
                  <a:extLst>
                    <a:ext uri="{9D8B030D-6E8A-4147-A177-3AD203B41FA5}">
                      <a16:colId xmlns:a16="http://schemas.microsoft.com/office/drawing/2014/main" xmlns="" val="2558093472"/>
                    </a:ext>
                  </a:extLst>
                </a:gridCol>
              </a:tblGrid>
              <a:tr h="529710"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OCAK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ŞUBAT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MART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NİSAN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MAYIS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HAZİRAN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TEMMUZ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AĞUSTOS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EYLÜL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EKİM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KASIM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ARALIK </a:t>
                      </a:r>
                    </a:p>
                    <a:p>
                      <a:pPr algn="ctr"/>
                      <a:r>
                        <a:rPr lang="tr-TR" sz="1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rgbClr val="FF0000"/>
                          </a:solidFill>
                        </a:rPr>
                        <a:t>TOPLAM </a:t>
                      </a: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1557196958"/>
                  </a:ext>
                </a:extLst>
              </a:tr>
              <a:tr h="639110">
                <a:tc>
                  <a:txBody>
                    <a:bodyPr/>
                    <a:lstStyle/>
                    <a:p>
                      <a:r>
                        <a:rPr lang="tr-TR" sz="1000" b="1" dirty="0"/>
                        <a:t>KONUT YAPI KOOPERATİFİ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1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1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516675263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r>
                        <a:rPr lang="tr-TR" sz="1000" b="1" dirty="0"/>
                        <a:t>ŞAHIS FİRMA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4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5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6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1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2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4174431237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r>
                        <a:rPr lang="tr-TR" sz="1000" b="1" dirty="0"/>
                        <a:t>A.Ş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1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1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295624312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r>
                        <a:rPr lang="tr-TR" sz="1000" b="1" dirty="0"/>
                        <a:t>A.Ş ŞUBE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4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2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1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638560808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r>
                        <a:rPr lang="tr-TR" sz="1000" b="1" dirty="0"/>
                        <a:t>LTD.ŞTİ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11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6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9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6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12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4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12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8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8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10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773278235"/>
                  </a:ext>
                </a:extLst>
              </a:tr>
              <a:tr h="467605">
                <a:tc>
                  <a:txBody>
                    <a:bodyPr/>
                    <a:lstStyle/>
                    <a:p>
                      <a:r>
                        <a:rPr lang="tr-TR" sz="1000" b="1" dirty="0"/>
                        <a:t>LTD.ŞTİ. ŞUBE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6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6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118638123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r>
                        <a:rPr lang="tr-TR" sz="1000" b="1" dirty="0"/>
                        <a:t>KOOP.ŞUBE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446520614"/>
                  </a:ext>
                </a:extLst>
              </a:tr>
              <a:tr h="384351">
                <a:tc>
                  <a:txBody>
                    <a:bodyPr/>
                    <a:lstStyle/>
                    <a:p>
                      <a:r>
                        <a:rPr lang="tr-TR" sz="1000" b="1" dirty="0"/>
                        <a:t>İKTİSADİ İŞLETME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157519285"/>
                  </a:ext>
                </a:extLst>
              </a:tr>
              <a:tr h="509140">
                <a:tc>
                  <a:txBody>
                    <a:bodyPr/>
                    <a:lstStyle/>
                    <a:p>
                      <a:r>
                        <a:rPr lang="tr-TR" sz="1000" b="1" dirty="0"/>
                        <a:t>SULAMA KOOPERATİFİ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-</a:t>
                      </a:r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13" marB="45713"/>
                </a:tc>
                <a:extLst>
                  <a:ext uri="{0D108BD9-81ED-4DB2-BD59-A6C34878D82A}">
                    <a16:rowId xmlns:a16="http://schemas.microsoft.com/office/drawing/2014/main" xmlns="" val="3379740642"/>
                  </a:ext>
                </a:extLst>
              </a:tr>
              <a:tr h="437465">
                <a:tc>
                  <a:txBody>
                    <a:bodyPr/>
                    <a:lstStyle/>
                    <a:p>
                      <a:r>
                        <a:rPr lang="tr-TR" sz="1000" b="1" dirty="0"/>
                        <a:t>TAR.KAL.KOOP.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0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4230043"/>
                  </a:ext>
                </a:extLst>
              </a:tr>
              <a:tr h="493781">
                <a:tc>
                  <a:txBody>
                    <a:bodyPr/>
                    <a:lstStyle/>
                    <a:p>
                      <a:r>
                        <a:rPr lang="tr-TR" sz="1000" b="1" dirty="0" smtClean="0"/>
                        <a:t>SU ÜRÜN KOOP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0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-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-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3" marB="45713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6216517"/>
                  </a:ext>
                </a:extLst>
              </a:tr>
              <a:tr h="375424">
                <a:tc>
                  <a:txBody>
                    <a:bodyPr/>
                    <a:lstStyle/>
                    <a:p>
                      <a:r>
                        <a:rPr lang="tr-TR" sz="1000" b="1" dirty="0"/>
                        <a:t>TOPLAM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20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13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12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18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14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21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10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/>
                        <a:t>15</a:t>
                      </a:r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10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17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/>
                        <a:t>15</a:t>
                      </a:r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endParaRPr lang="tr-TR" sz="1000" b="1" dirty="0"/>
                    </a:p>
                  </a:txBody>
                  <a:tcPr marL="91442" marR="91442" marT="45713" marB="45713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tr-TR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4283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35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73390" y="361435"/>
            <a:ext cx="6448405" cy="388208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2022/KASIM </a:t>
            </a:r>
            <a:r>
              <a:rPr lang="tr-TR" sz="2000" b="1" dirty="0" smtClean="0">
                <a:solidFill>
                  <a:srgbClr val="FF0000"/>
                </a:solidFill>
              </a:rPr>
              <a:t>TERK </a:t>
            </a:r>
            <a:r>
              <a:rPr lang="tr-TR" sz="2000" b="1" dirty="0">
                <a:solidFill>
                  <a:srgbClr val="FF0000"/>
                </a:solidFill>
              </a:rPr>
              <a:t>OLAN ÜYELERİMİZ</a:t>
            </a:r>
            <a:endParaRPr lang="tr-TR" sz="20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10671"/>
              </p:ext>
            </p:extLst>
          </p:nvPr>
        </p:nvGraphicFramePr>
        <p:xfrm>
          <a:off x="1471653" y="906162"/>
          <a:ext cx="10183089" cy="4895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467">
                  <a:extLst>
                    <a:ext uri="{9D8B030D-6E8A-4147-A177-3AD203B41FA5}">
                      <a16:colId xmlns:a16="http://schemas.microsoft.com/office/drawing/2014/main" xmlns="" val="776845157"/>
                    </a:ext>
                  </a:extLst>
                </a:gridCol>
                <a:gridCol w="4314881">
                  <a:extLst>
                    <a:ext uri="{9D8B030D-6E8A-4147-A177-3AD203B41FA5}">
                      <a16:colId xmlns:a16="http://schemas.microsoft.com/office/drawing/2014/main" xmlns="" val="2351086141"/>
                    </a:ext>
                  </a:extLst>
                </a:gridCol>
                <a:gridCol w="3155570">
                  <a:extLst>
                    <a:ext uri="{9D8B030D-6E8A-4147-A177-3AD203B41FA5}">
                      <a16:colId xmlns:a16="http://schemas.microsoft.com/office/drawing/2014/main" xmlns="" val="2872015007"/>
                    </a:ext>
                  </a:extLst>
                </a:gridCol>
                <a:gridCol w="1923171">
                  <a:extLst>
                    <a:ext uri="{9D8B030D-6E8A-4147-A177-3AD203B41FA5}">
                      <a16:colId xmlns:a16="http://schemas.microsoft.com/office/drawing/2014/main" xmlns="" val="1023349707"/>
                    </a:ext>
                  </a:extLst>
                </a:gridCol>
              </a:tblGrid>
              <a:tr h="380185"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FİRMA</a:t>
                      </a:r>
                      <a:r>
                        <a:rPr lang="tr-TR" sz="11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ADI</a:t>
                      </a:r>
                      <a:endParaRPr lang="tr-TR" sz="1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SEKTÖRÜ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TERK NEDENİ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8890043"/>
                  </a:ext>
                </a:extLst>
              </a:tr>
              <a:tr h="352547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EROL ÇOLAK ÇOLAK TİCARET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HUBUBAT, UN VE ZAHİRE ÜRÜNLERİ PERAKENDE TİCARETİ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VERGİ</a:t>
                      </a:r>
                      <a:r>
                        <a:rPr lang="tr-TR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TERKİ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669496799"/>
                  </a:ext>
                </a:extLst>
              </a:tr>
              <a:tr h="367974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EROL ÖZTÜRK EROL KUYUMCULUK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KUYUMCULUK İŞLERİ.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VERGİ TERKİ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1011370"/>
                  </a:ext>
                </a:extLst>
              </a:tr>
              <a:tr h="384596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GÜLER PEKER PEKER İNŞAAT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İKAMET AMAÇLI BİNALARIN İNŞAATI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VERGİ TERKİ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61018109"/>
                  </a:ext>
                </a:extLst>
              </a:tr>
              <a:tr h="36056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TÜRKPARK PETROL GIDA NAKLİYAT İNŞAAT OTOMOTİV SANAYİ VE TİCARET LİMİTED ŞİRKETİ EREĞLİ BİRİNCİ ŞUBESİ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MOTORLU KARA TAŞITI VE MOTOSİKLET YAKITININ PERAKENDE TİCARETİ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ŞUBE KAPANIŞI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466577853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ÖZ ANATOLYA PETROL GIDA İNŞAAT NAKLİYAT SANAYİ VE TİCARET LİMİTED ŞİRKETİ EREĞLİ ŞUBESİ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MOTORLU KARA TAŞITI VE MOTOSİKLET YAKITININ PERAKENDE TİCARETİ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ŞUBE</a:t>
                      </a:r>
                      <a:r>
                        <a:rPr lang="tr-TR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KAPANIŞI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044393971"/>
                  </a:ext>
                </a:extLst>
              </a:tr>
              <a:tr h="352547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MUSTAFA KOÇ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HUBUBAT VE BAKLİYAT TİCARETİ.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VERGİ TERKİ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75427003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HABİP EKEN EKENLER OTO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OTOMOBİLLERİN VE HAFİF MOTORLU KARA TAŞITLARININ PERAKENDE TİCARETİ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VERGİ TERKİ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837113951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HİKMET ERKEK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KUYUMCULUK VE SARRAFİYE TİCARETİ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VERGİ</a:t>
                      </a:r>
                      <a:r>
                        <a:rPr lang="tr-TR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TERKİ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293372510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BAYRAM ÜNALER ÜNALER YAPI İNŞAAT MÜTEAHHİTLİK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 TÜRLÜ İKAMET AMAÇLI OLAN VE İKAMET AMAÇLI OLMAYAN BİNALARIN İNŞAATI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VERGİ TERKİ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712331113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CANDAŞ AKARYAKIT ULAŞTIRMA İNŞAAT TURİZM GIDA SANAYİ VE TİCARET LİMİTED ŞİRKETİ EREĞLİ ŞUBESİ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MOTORLU KARA TAŞITI VE MOTOSİKLET YAKITININ PERAKENDE TİCARETİ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ŞUBE KAPANIŞ KARARI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511617152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STİL TEMİZLİK SANAYİ VE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BİNALARIN GENEL TEMİZLİĞİ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MERKEZ NAKLİ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398381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13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59892" y="107092"/>
            <a:ext cx="6334898" cy="420130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2022/KASIM TERK </a:t>
            </a:r>
            <a:r>
              <a:rPr lang="tr-TR" sz="2000" b="1" dirty="0">
                <a:solidFill>
                  <a:srgbClr val="FF0000"/>
                </a:solidFill>
              </a:rPr>
              <a:t>EDEN </a:t>
            </a:r>
            <a:r>
              <a:rPr lang="tr-TR" sz="2000" b="1" dirty="0" smtClean="0">
                <a:solidFill>
                  <a:srgbClr val="FF0000"/>
                </a:solidFill>
              </a:rPr>
              <a:t>ÜYE İSTATİSTİĞİMİZ</a:t>
            </a:r>
            <a:endParaRPr lang="tr-TR" sz="2000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61234"/>
              </p:ext>
            </p:extLst>
          </p:nvPr>
        </p:nvGraphicFramePr>
        <p:xfrm>
          <a:off x="1232037" y="644893"/>
          <a:ext cx="10491534" cy="5894279"/>
        </p:xfrm>
        <a:graphic>
          <a:graphicData uri="http://schemas.openxmlformats.org/drawingml/2006/table">
            <a:tbl>
              <a:tblPr/>
              <a:tblGrid>
                <a:gridCol w="9707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8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0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82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02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02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82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023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827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502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423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5614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537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NEVİ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OCAK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ŞUBAT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MART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NİSAN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MAYIS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HAZİRAN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TEMMUZ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AĞUSTOS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EYLÜL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EKİM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KASIM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ARALIK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gency FB" pitchFamily="34" charset="0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LTD.ŞTİ.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ŞAHIS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5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7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LTD.ŞTİ ŞUBE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A.Ş ŞUBE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A.Ş TASFİYE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TAS.HAL.KONUT YAPI.KOOP.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SULAMA KOOP.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0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TARIMSAL </a:t>
                      </a: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KAL.KOOP</a:t>
                      </a: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A.Ş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3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TA.HAL.LTD.ŞT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İKTİASADİ İŞL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8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DESTEK HİZ. KOOP.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4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TAS.HAL.MİN.KOOP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8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TAS.LTD.ŞTİ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5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  <a:ea typeface="Angsana New"/>
                          <a:cs typeface="Angsana New"/>
                        </a:rPr>
                        <a:t>TOPLAM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7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5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11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40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138660"/>
              </p:ext>
            </p:extLst>
          </p:nvPr>
        </p:nvGraphicFramePr>
        <p:xfrm>
          <a:off x="1277385" y="369332"/>
          <a:ext cx="10582328" cy="6455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2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2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51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57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22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140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2239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OCAK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ŞUBAT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MART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NİSAN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MAYIS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HAZİRAN</a:t>
                      </a:r>
                      <a:r>
                        <a:rPr lang="tr-TR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TEMMUZ 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AĞUSTOS</a:t>
                      </a:r>
                      <a:r>
                        <a:rPr lang="tr-TR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EYLÜL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EKİM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KASIM 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ARALIK </a:t>
                      </a: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HİSSE DEVRİ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 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38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AMAÇ 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77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SERMAYE ARTIŞI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54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İMZA TESCİLİ-VAZİFE tak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UNVAN 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 SÖZ.DEĞ.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51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KOOPERATİF</a:t>
                      </a:r>
                    </a:p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TASFİYE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215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ŞİRKET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TASFİYE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GENEL KURUL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KAYIT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371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TERK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YETKİ BEL.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111.BELGE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551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MAHKEME YAZILARI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SİGORTA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ACENTESİ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NEVİ DEĞ.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ANASÖZLEŞME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TASDİKİ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ŞİRKET İMZA BEYANNAMESİ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ŞAHIS İMZA BEYANNAMESİ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0877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SİCİL TASDİKNAMESİ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1248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DEFTER TASDİKİ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1041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TOPLAM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314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434</a:t>
                      </a:r>
                      <a:endParaRPr lang="tr-TR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433</a:t>
                      </a:r>
                      <a:endParaRPr lang="tr-TR" sz="11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1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155092" y="0"/>
            <a:ext cx="621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2022/KASIM TİCARET SİCİL HİZMET İSTATİSTİĞİ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9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57384" y="668216"/>
            <a:ext cx="7298724" cy="387501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2022/KASIM </a:t>
            </a:r>
            <a:r>
              <a:rPr lang="tr-TR" sz="2000" b="1" dirty="0">
                <a:solidFill>
                  <a:srgbClr val="FF0000"/>
                </a:solidFill>
              </a:rPr>
              <a:t>AYI KAYIT VE TERKİN İSTATİSTİĞİ</a:t>
            </a:r>
          </a:p>
        </p:txBody>
      </p:sp>
      <p:graphicFrame>
        <p:nvGraphicFramePr>
          <p:cNvPr id="4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22744"/>
              </p:ext>
            </p:extLst>
          </p:nvPr>
        </p:nvGraphicFramePr>
        <p:xfrm>
          <a:off x="2601885" y="1354975"/>
          <a:ext cx="8104908" cy="509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040981"/>
              </p:ext>
            </p:extLst>
          </p:nvPr>
        </p:nvGraphicFramePr>
        <p:xfrm>
          <a:off x="2693323" y="1704110"/>
          <a:ext cx="7946967" cy="444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307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2714" y="243038"/>
            <a:ext cx="6911545" cy="630173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YILLAR İTİBARİYLE </a:t>
            </a:r>
            <a:r>
              <a:rPr lang="tr-TR" sz="2000" b="1" dirty="0" smtClean="0">
                <a:solidFill>
                  <a:srgbClr val="FF0000"/>
                </a:solidFill>
              </a:rPr>
              <a:t>KASIM AYI </a:t>
            </a:r>
            <a:r>
              <a:rPr lang="tr-TR" sz="2000" b="1" dirty="0">
                <a:solidFill>
                  <a:srgbClr val="FF0000"/>
                </a:solidFill>
              </a:rPr>
              <a:t>KAYIT İSTATİSTİĞİ</a:t>
            </a:r>
          </a:p>
        </p:txBody>
      </p:sp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967667"/>
              </p:ext>
            </p:extLst>
          </p:nvPr>
        </p:nvGraphicFramePr>
        <p:xfrm>
          <a:off x="2926080" y="1255222"/>
          <a:ext cx="7265324" cy="471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102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48DE325-0F05-4CAA-8B1B-82BBCAA3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454" y="747346"/>
            <a:ext cx="5583115" cy="351692"/>
          </a:xfrm>
        </p:spPr>
        <p:txBody>
          <a:bodyPr>
            <a:noAutofit/>
          </a:bodyPr>
          <a:lstStyle/>
          <a:p>
            <a:pPr algn="ctr"/>
            <a:r>
              <a:rPr lang="tr-TR" sz="1800" b="1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YILLAR İTİBARİYLE </a:t>
            </a:r>
            <a:r>
              <a:rPr lang="tr-TR" sz="1800" b="1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KASIM </a:t>
            </a:r>
            <a:r>
              <a:rPr lang="tr-TR" sz="1800" b="1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AYI TERKİN İSTATİSTİĞİ</a:t>
            </a:r>
            <a:endParaRPr lang="tr-TR" sz="1800" b="1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440851"/>
              </p:ext>
            </p:extLst>
          </p:nvPr>
        </p:nvGraphicFramePr>
        <p:xfrm>
          <a:off x="2443943" y="1745673"/>
          <a:ext cx="8911242" cy="430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70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53338" y="685800"/>
            <a:ext cx="6623829" cy="376881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YILLAR İTİBARİYLE KURULAN ŞİRKET İSTATİSTİĞİ</a:t>
            </a:r>
          </a:p>
        </p:txBody>
      </p:sp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450292"/>
              </p:ext>
            </p:extLst>
          </p:nvPr>
        </p:nvGraphicFramePr>
        <p:xfrm>
          <a:off x="2718262" y="1604356"/>
          <a:ext cx="7589520" cy="424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660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371600" y="360485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30.11.2022 TARİHLİ FAAL </a:t>
            </a:r>
            <a:r>
              <a:rPr lang="tr-TR" b="1" dirty="0" smtClean="0">
                <a:solidFill>
                  <a:srgbClr val="FF0000"/>
                </a:solidFill>
              </a:rPr>
              <a:t>ÜYE İSTATİSTİĞİ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738529"/>
              </p:ext>
            </p:extLst>
          </p:nvPr>
        </p:nvGraphicFramePr>
        <p:xfrm>
          <a:off x="1608992" y="1116622"/>
          <a:ext cx="9135208" cy="450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604">
                  <a:extLst>
                    <a:ext uri="{9D8B030D-6E8A-4147-A177-3AD203B41FA5}">
                      <a16:colId xmlns:a16="http://schemas.microsoft.com/office/drawing/2014/main" xmlns="" val="1433383335"/>
                    </a:ext>
                  </a:extLst>
                </a:gridCol>
                <a:gridCol w="4567604">
                  <a:extLst>
                    <a:ext uri="{9D8B030D-6E8A-4147-A177-3AD203B41FA5}">
                      <a16:colId xmlns:a16="http://schemas.microsoft.com/office/drawing/2014/main" xmlns="" val="4085743098"/>
                    </a:ext>
                  </a:extLst>
                </a:gridCol>
              </a:tblGrid>
              <a:tr h="483578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FİRMA TİPİ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8312896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LİMİTED ŞİRKET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830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8726940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GERÇEK KİŞİ TİCARİ İŞLETMESİ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559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8314207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ANONİM ŞİRKET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193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0200508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KOOPERATİF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635458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DİĞER İKTİSADİ İŞLETMELER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0502191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KOLLEKTİF ŞİRKET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2873442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DERNEK İKTİSADİ İŞLETMESİ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1160767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DİĞER KAMU TİCARİ İŞLETMELERİ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5572805"/>
                  </a:ext>
                </a:extLst>
              </a:tr>
              <a:tr h="44664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VAKIF İKTİSADİ İŞLETMESİ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5311975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67145"/>
              </p:ext>
            </p:extLst>
          </p:nvPr>
        </p:nvGraphicFramePr>
        <p:xfrm>
          <a:off x="2108200" y="5871959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1034573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TOPLAM=1669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6914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133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571500"/>
            <a:ext cx="9601200" cy="5295900"/>
          </a:xfrm>
        </p:spPr>
        <p:txBody>
          <a:bodyPr>
            <a:norm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tr-TR" b="1" dirty="0" smtClean="0">
                <a:solidFill>
                  <a:srgbClr val="FF0000"/>
                </a:solidFill>
              </a:rPr>
              <a:t>01.11.2022-30.11.2022 </a:t>
            </a:r>
            <a:r>
              <a:rPr lang="tr-TR" b="1" dirty="0">
                <a:solidFill>
                  <a:srgbClr val="FF0000"/>
                </a:solidFill>
              </a:rPr>
              <a:t>TARİH ARASI VERİLEN BELGELER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dirty="0"/>
              <a:t>Oda Kayıt Belgesi				</a:t>
            </a:r>
            <a:r>
              <a:rPr lang="tr-TR" dirty="0" smtClean="0"/>
              <a:t>=76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dirty="0" smtClean="0"/>
              <a:t>Faaliyet Belgesi				=85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dirty="0" smtClean="0"/>
              <a:t>Ortaklık </a:t>
            </a:r>
            <a:r>
              <a:rPr lang="tr-TR" dirty="0"/>
              <a:t>Teyit Belgesi				</a:t>
            </a:r>
            <a:r>
              <a:rPr lang="tr-TR" dirty="0" smtClean="0"/>
              <a:t>=23</a:t>
            </a:r>
            <a:endParaRPr lang="tr-TR" dirty="0"/>
          </a:p>
          <a:p>
            <a:pPr>
              <a:buFont typeface="Wingdings" pitchFamily="2" charset="2"/>
              <a:buChar char="Ø"/>
              <a:defRPr/>
            </a:pPr>
            <a:r>
              <a:rPr lang="tr-TR" dirty="0"/>
              <a:t>Müteahhitlik Belgesi				</a:t>
            </a:r>
            <a:r>
              <a:rPr lang="tr-TR" dirty="0" smtClean="0"/>
              <a:t>=</a:t>
            </a:r>
            <a:r>
              <a:rPr lang="tr-TR" dirty="0"/>
              <a:t>6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dirty="0"/>
              <a:t>İhale Durum Belgesi				</a:t>
            </a:r>
            <a:r>
              <a:rPr lang="tr-TR" dirty="0" smtClean="0"/>
              <a:t>=</a:t>
            </a:r>
            <a:r>
              <a:rPr lang="tr-TR" dirty="0"/>
              <a:t>6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dirty="0"/>
              <a:t>Online Belge 					</a:t>
            </a:r>
            <a:r>
              <a:rPr lang="tr-TR" dirty="0" smtClean="0"/>
              <a:t>=47</a:t>
            </a:r>
            <a:endParaRPr lang="tr-TR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tr-TR" b="1" dirty="0">
                <a:solidFill>
                  <a:srgbClr val="FF0000"/>
                </a:solidFill>
              </a:rPr>
              <a:t>TOPLAM						</a:t>
            </a:r>
            <a:r>
              <a:rPr lang="tr-TR" b="1" dirty="0" smtClean="0">
                <a:solidFill>
                  <a:srgbClr val="FF0000"/>
                </a:solidFill>
              </a:rPr>
              <a:t>= 243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dirty="0" smtClean="0"/>
              <a:t>Faal </a:t>
            </a:r>
            <a:r>
              <a:rPr lang="tr-TR" altLang="tr-TR" dirty="0"/>
              <a:t>üye sayısı				</a:t>
            </a:r>
            <a:r>
              <a:rPr lang="tr-TR" altLang="tr-TR" dirty="0" smtClean="0"/>
              <a:t>= 1669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dirty="0" smtClean="0"/>
              <a:t>Tasfiye </a:t>
            </a:r>
            <a:r>
              <a:rPr lang="tr-TR" altLang="tr-TR" dirty="0"/>
              <a:t>süreci devam eden üye sayısı		</a:t>
            </a:r>
            <a:r>
              <a:rPr lang="tr-TR" altLang="tr-TR" dirty="0" smtClean="0"/>
              <a:t>= 10</a:t>
            </a:r>
            <a:endParaRPr lang="tr-TR" alt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dirty="0"/>
              <a:t>Askıda olan üye sayısı				</a:t>
            </a:r>
            <a:r>
              <a:rPr lang="tr-TR" altLang="tr-TR" dirty="0" smtClean="0"/>
              <a:t>= 204</a:t>
            </a:r>
            <a:endParaRPr lang="tr-TR" alt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b="1" dirty="0">
                <a:solidFill>
                  <a:srgbClr val="FF0000"/>
                </a:solidFill>
              </a:rPr>
              <a:t>TOPLAM ÜYE SAYISI				</a:t>
            </a:r>
            <a:r>
              <a:rPr lang="tr-TR" altLang="tr-TR" b="1" dirty="0" smtClean="0">
                <a:solidFill>
                  <a:srgbClr val="FF0000"/>
                </a:solidFill>
              </a:rPr>
              <a:t>= 1.883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801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99335" y="433137"/>
            <a:ext cx="7526956" cy="38501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2022/KASIM ODAMIZ </a:t>
            </a:r>
            <a:r>
              <a:rPr lang="tr-TR" sz="2000" b="1" dirty="0">
                <a:solidFill>
                  <a:srgbClr val="FF0000"/>
                </a:solidFill>
              </a:rPr>
              <a:t>TARAFINDAN VERİLEN KAPASİTE </a:t>
            </a:r>
            <a:r>
              <a:rPr lang="tr-TR" sz="2000" b="1" dirty="0" smtClean="0">
                <a:solidFill>
                  <a:srgbClr val="FF0000"/>
                </a:solidFill>
              </a:rPr>
              <a:t>RAPOR İSTATİSTİĞİ</a:t>
            </a:r>
            <a:endParaRPr lang="tr-T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085708"/>
              </p:ext>
            </p:extLst>
          </p:nvPr>
        </p:nvGraphicFramePr>
        <p:xfrm>
          <a:off x="2498291" y="1046920"/>
          <a:ext cx="8638138" cy="495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790905439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3205978956"/>
                    </a:ext>
                  </a:extLst>
                </a:gridCol>
              </a:tblGrid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AYLAR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ADET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774303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407216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652938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8690849"/>
                  </a:ext>
                </a:extLst>
              </a:tr>
              <a:tr h="401666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NİSAN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545620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MAYIS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141319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HAZİRAN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869030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TEMMUZ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109199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AĞUSTOS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16536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EYLÜL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1588485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EKİM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9125286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677725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ARALIK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958265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462455"/>
              </p:ext>
            </p:extLst>
          </p:nvPr>
        </p:nvGraphicFramePr>
        <p:xfrm>
          <a:off x="2498291" y="6023179"/>
          <a:ext cx="86381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3746472674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2160488822"/>
                    </a:ext>
                  </a:extLst>
                </a:gridCol>
              </a:tblGrid>
              <a:tr h="271743"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FF0000"/>
                          </a:solidFill>
                        </a:rPr>
                        <a:t>TOPLAM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77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7117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426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397476"/>
            <a:ext cx="9601200" cy="835429"/>
          </a:xfrm>
        </p:spPr>
        <p:txBody>
          <a:bodyPr>
            <a:normAutofit/>
          </a:bodyPr>
          <a:lstStyle/>
          <a:p>
            <a:pPr algn="ctr"/>
            <a:r>
              <a:rPr lang="tr-TR" sz="1800" b="1" dirty="0" smtClean="0">
                <a:solidFill>
                  <a:srgbClr val="FF0000"/>
                </a:solidFill>
              </a:rPr>
              <a:t>Yönetim Kurulu Başkanımız Sayın Mahmut ÖZKOÇ ,İlçemizde bulunan Süt Üreticileri ile istişare toplantısı </a:t>
            </a:r>
            <a:r>
              <a:rPr lang="tr-TR" sz="1800" b="1" dirty="0" err="1" smtClean="0">
                <a:solidFill>
                  <a:srgbClr val="FF0000"/>
                </a:solidFill>
              </a:rPr>
              <a:t>yaptı.Toplantıda</a:t>
            </a:r>
            <a:r>
              <a:rPr lang="tr-TR" sz="1800" b="1" dirty="0" smtClean="0">
                <a:solidFill>
                  <a:srgbClr val="FF0000"/>
                </a:solidFill>
              </a:rPr>
              <a:t> </a:t>
            </a:r>
            <a:r>
              <a:rPr lang="tr-TR" sz="1800" b="1" dirty="0" smtClean="0">
                <a:solidFill>
                  <a:srgbClr val="FF0000"/>
                </a:solidFill>
              </a:rPr>
              <a:t>Süt üreticilerinin yaşadığı  sorunlar dile </a:t>
            </a:r>
            <a:r>
              <a:rPr lang="tr-TR" sz="1800" b="1" dirty="0" smtClean="0">
                <a:solidFill>
                  <a:srgbClr val="FF0000"/>
                </a:solidFill>
              </a:rPr>
              <a:t>getirildi.16.11.2022</a:t>
            </a:r>
            <a:endParaRPr lang="tr-TR" sz="1800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42498"/>
            <a:ext cx="5236544" cy="3740727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86" y="1542498"/>
            <a:ext cx="5408814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3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66735" y="488092"/>
            <a:ext cx="9484822" cy="428105"/>
          </a:xfrm>
        </p:spPr>
        <p:txBody>
          <a:bodyPr>
            <a:normAutofit fontScale="90000"/>
          </a:bodyPr>
          <a:lstStyle/>
          <a:p>
            <a:r>
              <a:rPr lang="tr-TR" sz="1800" b="1" dirty="0" smtClean="0">
                <a:solidFill>
                  <a:srgbClr val="FF0000"/>
                </a:solidFill>
              </a:rPr>
              <a:t>Genel Sekreter Murat </a:t>
            </a:r>
            <a:r>
              <a:rPr lang="tr-TR" sz="1800" b="1" dirty="0" smtClean="0">
                <a:solidFill>
                  <a:srgbClr val="FF0000"/>
                </a:solidFill>
              </a:rPr>
              <a:t>Karpuzcu; siyah </a:t>
            </a:r>
            <a:r>
              <a:rPr lang="tr-TR" sz="1800" b="1" dirty="0">
                <a:solidFill>
                  <a:srgbClr val="FF0000"/>
                </a:solidFill>
              </a:rPr>
              <a:t>h</a:t>
            </a:r>
            <a:r>
              <a:rPr lang="tr-TR" sz="1800" b="1" dirty="0" smtClean="0">
                <a:solidFill>
                  <a:srgbClr val="FF0000"/>
                </a:solidFill>
              </a:rPr>
              <a:t>avuçtan </a:t>
            </a:r>
            <a:r>
              <a:rPr lang="tr-TR" sz="1800" b="1" dirty="0" smtClean="0">
                <a:solidFill>
                  <a:srgbClr val="FF0000"/>
                </a:solidFill>
              </a:rPr>
              <a:t>üretim yapan </a:t>
            </a:r>
            <a:r>
              <a:rPr lang="tr-TR" sz="1800" b="1" dirty="0" smtClean="0">
                <a:solidFill>
                  <a:srgbClr val="FF0000"/>
                </a:solidFill>
              </a:rPr>
              <a:t>üyelerimize </a:t>
            </a:r>
            <a:r>
              <a:rPr lang="tr-TR" sz="1800" b="1" dirty="0" smtClean="0">
                <a:solidFill>
                  <a:srgbClr val="FF0000"/>
                </a:solidFill>
              </a:rPr>
              <a:t>ziyarette bulundu. 08/11/2022</a:t>
            </a:r>
            <a:endParaRPr lang="tr-TR" sz="1800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22" y="1213658"/>
            <a:ext cx="4979324" cy="29595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13658"/>
            <a:ext cx="4938222" cy="2959517"/>
          </a:xfrm>
          <a:prstGeom prst="rect">
            <a:avLst/>
          </a:prstGeom>
        </p:spPr>
      </p:pic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0480" y="4272928"/>
            <a:ext cx="4904508" cy="25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98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7978" y="415636"/>
            <a:ext cx="9484822" cy="831273"/>
          </a:xfrm>
        </p:spPr>
        <p:txBody>
          <a:bodyPr>
            <a:normAutofit fontScale="90000"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/>
            </a:r>
            <a:br>
              <a:rPr lang="tr-TR" sz="2000" dirty="0">
                <a:solidFill>
                  <a:srgbClr val="FF0000"/>
                </a:solidFill>
              </a:rPr>
            </a:br>
            <a:r>
              <a:rPr lang="tr-TR" sz="2000" dirty="0">
                <a:solidFill>
                  <a:srgbClr val="FF0000"/>
                </a:solidFill>
              </a:rPr>
              <a:t/>
            </a:r>
            <a:br>
              <a:rPr lang="tr-TR" sz="2000" dirty="0">
                <a:solidFill>
                  <a:srgbClr val="FF0000"/>
                </a:solidFill>
              </a:rPr>
            </a:br>
            <a:endParaRPr lang="tr-TR" sz="1800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3011" y="1061967"/>
            <a:ext cx="4661766" cy="51705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770611" y="216131"/>
            <a:ext cx="9202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KOSGEB çalışmaları kapsamında Genel </a:t>
            </a:r>
            <a:r>
              <a:rPr lang="tr-TR" b="1" dirty="0" smtClean="0">
                <a:solidFill>
                  <a:srgbClr val="FF0000"/>
                </a:solidFill>
              </a:rPr>
              <a:t>Sekreterimiz </a:t>
            </a:r>
            <a:r>
              <a:rPr lang="tr-TR" b="1" dirty="0">
                <a:solidFill>
                  <a:srgbClr val="FF0000"/>
                </a:solidFill>
              </a:rPr>
              <a:t>Murat Karpuzcu </a:t>
            </a:r>
            <a:r>
              <a:rPr lang="tr-TR" b="1" dirty="0" smtClean="0">
                <a:solidFill>
                  <a:srgbClr val="FF0000"/>
                </a:solidFill>
              </a:rPr>
              <a:t>Konya KOSGEB Uzmanı ile </a:t>
            </a:r>
            <a:r>
              <a:rPr lang="tr-TR" b="1" dirty="0" smtClean="0">
                <a:solidFill>
                  <a:srgbClr val="FF0000"/>
                </a:solidFill>
              </a:rPr>
              <a:t>üyelerimize </a:t>
            </a:r>
            <a:r>
              <a:rPr lang="tr-TR" b="1" dirty="0">
                <a:solidFill>
                  <a:srgbClr val="FF0000"/>
                </a:solidFill>
              </a:rPr>
              <a:t>ziyarette bulundu. 08/11/2022</a:t>
            </a:r>
            <a:endParaRPr lang="tr-TR" dirty="0"/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2515" y="1061967"/>
            <a:ext cx="4250285" cy="52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81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7978" y="74816"/>
            <a:ext cx="9484822" cy="1005839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/>
            </a:r>
            <a:br>
              <a:rPr lang="tr-TR" sz="2000" dirty="0">
                <a:solidFill>
                  <a:srgbClr val="FF0000"/>
                </a:solidFill>
              </a:rPr>
            </a:br>
            <a:r>
              <a:rPr lang="tr-TR" sz="2000" dirty="0">
                <a:solidFill>
                  <a:srgbClr val="FF0000"/>
                </a:solidFill>
              </a:rPr>
              <a:t/>
            </a:r>
            <a:br>
              <a:rPr lang="tr-TR" sz="2000" dirty="0">
                <a:solidFill>
                  <a:srgbClr val="FF0000"/>
                </a:solidFill>
              </a:rPr>
            </a:br>
            <a:endParaRPr lang="tr-TR" sz="1800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6890" y="882947"/>
            <a:ext cx="7720850" cy="555592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770611" y="216131"/>
            <a:ext cx="9202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14.11.2022 Tarihinde Odamız TSE </a:t>
            </a:r>
            <a:r>
              <a:rPr lang="tr-TR" b="1" dirty="0" smtClean="0">
                <a:solidFill>
                  <a:srgbClr val="FF0000"/>
                </a:solidFill>
              </a:rPr>
              <a:t>ISO </a:t>
            </a:r>
            <a:r>
              <a:rPr lang="tr-TR" b="1" dirty="0" smtClean="0">
                <a:solidFill>
                  <a:srgbClr val="FF0000"/>
                </a:solidFill>
              </a:rPr>
              <a:t>9001-10002 Denetimi Gerçekleşti.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4189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7978" y="415636"/>
            <a:ext cx="9484822" cy="831273"/>
          </a:xfrm>
        </p:spPr>
        <p:txBody>
          <a:bodyPr>
            <a:normAutofit fontScale="90000"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/>
            </a:r>
            <a:br>
              <a:rPr lang="tr-TR" sz="2000" dirty="0">
                <a:solidFill>
                  <a:srgbClr val="FF0000"/>
                </a:solidFill>
              </a:rPr>
            </a:br>
            <a:r>
              <a:rPr lang="tr-TR" sz="2000" dirty="0">
                <a:solidFill>
                  <a:srgbClr val="FF0000"/>
                </a:solidFill>
              </a:rPr>
              <a:t/>
            </a:r>
            <a:br>
              <a:rPr lang="tr-TR" sz="2000" dirty="0">
                <a:solidFill>
                  <a:srgbClr val="FF0000"/>
                </a:solidFill>
              </a:rPr>
            </a:br>
            <a:endParaRPr lang="tr-TR" sz="1800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2792" y="1512916"/>
            <a:ext cx="4929447" cy="398648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770611" y="216131"/>
            <a:ext cx="9202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Cumhuriyet Halk Partisi Ereğli İlçe Başkanı Veysel </a:t>
            </a:r>
            <a:r>
              <a:rPr lang="tr-TR" b="1" dirty="0" err="1" smtClean="0">
                <a:solidFill>
                  <a:srgbClr val="FF0000"/>
                </a:solidFill>
              </a:rPr>
              <a:t>Gönülal</a:t>
            </a:r>
            <a:r>
              <a:rPr lang="tr-TR" b="1" dirty="0" smtClean="0">
                <a:solidFill>
                  <a:srgbClr val="FF0000"/>
                </a:solidFill>
              </a:rPr>
              <a:t>, İlçe </a:t>
            </a:r>
            <a:r>
              <a:rPr lang="tr-TR" b="1" dirty="0" smtClean="0">
                <a:solidFill>
                  <a:srgbClr val="FF0000"/>
                </a:solidFill>
              </a:rPr>
              <a:t>Yönetimi</a:t>
            </a:r>
            <a:r>
              <a:rPr lang="tr-TR" b="1" dirty="0" smtClean="0">
                <a:solidFill>
                  <a:srgbClr val="FF0000"/>
                </a:solidFill>
              </a:rPr>
              <a:t>, Geçmiş </a:t>
            </a:r>
            <a:r>
              <a:rPr lang="tr-TR" b="1" dirty="0" smtClean="0">
                <a:solidFill>
                  <a:srgbClr val="FF0000"/>
                </a:solidFill>
              </a:rPr>
              <a:t>Dönem Parti Meclis Üyesi Bülent Ecevit </a:t>
            </a:r>
            <a:r>
              <a:rPr lang="tr-TR" b="1" dirty="0" err="1" smtClean="0">
                <a:solidFill>
                  <a:srgbClr val="FF0000"/>
                </a:solidFill>
              </a:rPr>
              <a:t>Tatlıdil</a:t>
            </a:r>
            <a:r>
              <a:rPr lang="tr-TR" b="1" dirty="0" smtClean="0">
                <a:solidFill>
                  <a:srgbClr val="FF0000"/>
                </a:solidFill>
              </a:rPr>
              <a:t> ve Konya Büyükşehir Belediye Meclis Üyesi Cafer Özer ,Oda Organ Seçimleri  sonrası odamızı ziyaret ederek Sayın Mahmut </a:t>
            </a:r>
            <a:r>
              <a:rPr lang="tr-TR" b="1" dirty="0" err="1" smtClean="0">
                <a:solidFill>
                  <a:srgbClr val="FF0000"/>
                </a:solidFill>
              </a:rPr>
              <a:t>Özkoç’a</a:t>
            </a:r>
            <a:r>
              <a:rPr lang="tr-TR" b="1" dirty="0" smtClean="0">
                <a:solidFill>
                  <a:srgbClr val="FF0000"/>
                </a:solidFill>
              </a:rPr>
              <a:t> başarı dileklerinde bulundular.30/11/2022</a:t>
            </a:r>
            <a:endParaRPr lang="tr-TR" dirty="0"/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806" y="1512916"/>
            <a:ext cx="4829697" cy="39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0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173074"/>
              </p:ext>
            </p:extLst>
          </p:nvPr>
        </p:nvGraphicFramePr>
        <p:xfrm>
          <a:off x="2111433" y="798022"/>
          <a:ext cx="8603672" cy="519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37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7402" y="339290"/>
            <a:ext cx="6694371" cy="344103"/>
          </a:xfrm>
        </p:spPr>
        <p:txBody>
          <a:bodyPr>
            <a:normAutofit fontScale="90000"/>
          </a:bodyPr>
          <a:lstStyle/>
          <a:p>
            <a:r>
              <a:rPr lang="tr-TR" altLang="tr-TR" sz="2000" b="1" dirty="0" smtClean="0">
                <a:solidFill>
                  <a:srgbClr val="FF0000"/>
                </a:solidFill>
              </a:rPr>
              <a:t>2022/KASIM </a:t>
            </a:r>
            <a:r>
              <a:rPr lang="tr-TR" altLang="tr-TR" sz="2000" b="1" dirty="0">
                <a:solidFill>
                  <a:srgbClr val="FF0000"/>
                </a:solidFill>
              </a:rPr>
              <a:t>AYINDA KAPASİTE RAPORU VERİLEN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ÜYELERİMİZ </a:t>
            </a:r>
            <a:endParaRPr lang="tr-TR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92903"/>
              </p:ext>
            </p:extLst>
          </p:nvPr>
        </p:nvGraphicFramePr>
        <p:xfrm>
          <a:off x="1321724" y="831274"/>
          <a:ext cx="10232968" cy="462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346">
                  <a:extLst>
                    <a:ext uri="{9D8B030D-6E8A-4147-A177-3AD203B41FA5}">
                      <a16:colId xmlns:a16="http://schemas.microsoft.com/office/drawing/2014/main" xmlns="" val="2601495235"/>
                    </a:ext>
                  </a:extLst>
                </a:gridCol>
                <a:gridCol w="3542933">
                  <a:extLst>
                    <a:ext uri="{9D8B030D-6E8A-4147-A177-3AD203B41FA5}">
                      <a16:colId xmlns:a16="http://schemas.microsoft.com/office/drawing/2014/main" xmlns="" val="3984449979"/>
                    </a:ext>
                  </a:extLst>
                </a:gridCol>
                <a:gridCol w="4197795">
                  <a:extLst>
                    <a:ext uri="{9D8B030D-6E8A-4147-A177-3AD203B41FA5}">
                      <a16:colId xmlns:a16="http://schemas.microsoft.com/office/drawing/2014/main" xmlns="" val="3959854412"/>
                    </a:ext>
                  </a:extLst>
                </a:gridCol>
                <a:gridCol w="1490894">
                  <a:extLst>
                    <a:ext uri="{9D8B030D-6E8A-4147-A177-3AD203B41FA5}">
                      <a16:colId xmlns:a16="http://schemas.microsoft.com/office/drawing/2014/main" xmlns="" val="1374980161"/>
                    </a:ext>
                  </a:extLst>
                </a:gridCol>
              </a:tblGrid>
              <a:tr h="363212">
                <a:tc>
                  <a:txBody>
                    <a:bodyPr/>
                    <a:lstStyle/>
                    <a:p>
                      <a:pPr algn="l"/>
                      <a:r>
                        <a:rPr lang="tr-TR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FİRMA ÜNVANI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SEKTÖRÜ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ÇALIŞAN</a:t>
                      </a:r>
                      <a:r>
                        <a:rPr lang="tr-TR" sz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PERSONEL</a:t>
                      </a:r>
                      <a:endParaRPr lang="tr-TR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580874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BAŞ-KA İNŞAAT MADENCİLİK SANAYİ VE TİCARET LİMİTED ŞİRKETİ EREĞLİ KONYA ŞUBESİ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SICAK ASFALT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04216699"/>
                  </a:ext>
                </a:extLst>
              </a:tr>
              <a:tr h="1018232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SEMA KONSERVECİLİK İTHALAT İHRACAT SANAYİ VE TİCARET LİMİTED ŞİRKETİ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MEYVE İŞLEME(SOLİSYONLU KİRAZ,KİRAZ KOMPOSTOSU,VİŞNE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KOMPOSTOSU,MUHTELİF KOMPOSTO,SOLÜSYONDA PORTAKAL KABUĞU,ŞOKLAMADA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PORTAKAL KABUĞU, SOLÜSYONDA MUHTELİF MEYVE,SOLÜSYONDA VİŞNE,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SOLÜSYANDA ARMUT, SOLÜSYONDA ŞEFTALİ)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6678996"/>
                  </a:ext>
                </a:extLst>
              </a:tr>
              <a:tr h="616210"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TOPRAK ORGANİK TARIM ÜRÜNLERİ TOHUMCULUK</a:t>
                      </a:r>
                      <a:b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SOĞUK HAVA DEPOSU İŞLETMECİLİĞİ SANAYİ VE TİCARET</a:t>
                      </a:r>
                      <a:b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LİMİTED ŞİRKETİ ORGANİZE SANAYİ ŞUBESİ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DOMATES KURUSU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01834840"/>
                  </a:ext>
                </a:extLst>
              </a:tr>
              <a:tr h="573550">
                <a:tc>
                  <a:txBody>
                    <a:bodyPr/>
                    <a:lstStyle/>
                    <a:p>
                      <a:pPr algn="ctr"/>
                      <a:endParaRPr lang="tr-TR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MEHRİ BOZAK SEYHAN PLASTİK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ÇAPAK (Tehlikesiz Plastik Atık, Plastik Ambalaj Atıkları) - TEHLİKESİZ AMBALAJ ATIKLARI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TOPLAMA AYIRMA (Kağıt Karton)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5216179"/>
                  </a:ext>
                </a:extLst>
              </a:tr>
              <a:tr h="543446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HAZAL EKMEK FABRİKASI UNLU MAMULLER SANAYİ VE</a:t>
                      </a:r>
                      <a:b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TİCARET LİMİTED ŞİRKETİ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EKMEK (HALK TİPİ)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94396936"/>
                  </a:ext>
                </a:extLst>
              </a:tr>
              <a:tr h="411892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BEK İNŞAAT İMALAT İTHALAT İHRACAT SANAYİ VE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TİCARET LİMİTED ŞİRKETİ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ALÇI VE YAPI KİMYASALLARI İMALATI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2371853"/>
                  </a:ext>
                </a:extLst>
              </a:tr>
              <a:tr h="635170">
                <a:tc>
                  <a:txBody>
                    <a:bodyPr/>
                    <a:lstStyle/>
                    <a:p>
                      <a:pPr algn="ctr"/>
                      <a:endParaRPr lang="tr-TR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İSMAİL HAKKI ÖZTÜRK EREĞLİ İLERİ TAŞ MADENCİLİK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BAZALT MICIRI (30-60 mm) - BAZALT TOZU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98403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73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54876" y="377792"/>
            <a:ext cx="8084787" cy="40480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2022/KASIM </a:t>
            </a:r>
            <a:r>
              <a:rPr lang="tr-TR" sz="2000" b="1" dirty="0">
                <a:solidFill>
                  <a:srgbClr val="FF0000"/>
                </a:solidFill>
              </a:rPr>
              <a:t>ODAMIZ TARAFINDAN VERİLEN YERLİ MALI </a:t>
            </a:r>
            <a:r>
              <a:rPr lang="tr-TR" sz="2000" b="1" dirty="0" smtClean="0">
                <a:solidFill>
                  <a:srgbClr val="FF0000"/>
                </a:solidFill>
              </a:rPr>
              <a:t>BELGE İSTATİSTİĞİ</a:t>
            </a:r>
            <a:endParaRPr lang="tr-TR" sz="20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80401"/>
              </p:ext>
            </p:extLst>
          </p:nvPr>
        </p:nvGraphicFramePr>
        <p:xfrm>
          <a:off x="2170497" y="967339"/>
          <a:ext cx="8638138" cy="493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3441845267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102335425"/>
                    </a:ext>
                  </a:extLst>
                </a:gridCol>
              </a:tblGrid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AYLAR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ADET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737489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819357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5971425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379781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NİSAN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35659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MAYIS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65304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HAZİRAN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480002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TEMMUZ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8884933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AĞUSTOS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3836443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EYLÜL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347868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EKİM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6095708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913538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ARALIK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2558694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20781"/>
              </p:ext>
            </p:extLst>
          </p:nvPr>
        </p:nvGraphicFramePr>
        <p:xfrm>
          <a:off x="2170497" y="5960270"/>
          <a:ext cx="86381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2337567646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2726329670"/>
                    </a:ext>
                  </a:extLst>
                </a:gridCol>
              </a:tblGrid>
              <a:tr h="271743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TOPLAM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8552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4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82177" y="279133"/>
            <a:ext cx="5510463" cy="317633"/>
          </a:xfrm>
        </p:spPr>
        <p:txBody>
          <a:bodyPr>
            <a:normAutofit fontScale="90000"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2022/KASIM İŞ </a:t>
            </a:r>
            <a:r>
              <a:rPr lang="tr-TR" sz="2000" b="1" dirty="0">
                <a:solidFill>
                  <a:srgbClr val="FF0000"/>
                </a:solidFill>
              </a:rPr>
              <a:t>MAKİNESİ BELGESİ </a:t>
            </a:r>
            <a:r>
              <a:rPr lang="tr-TR" sz="2000" b="1" dirty="0" smtClean="0">
                <a:solidFill>
                  <a:srgbClr val="FF0000"/>
                </a:solidFill>
              </a:rPr>
              <a:t>TESCİL İSTATİSTİĞİ</a:t>
            </a:r>
            <a:endParaRPr lang="tr-TR" sz="20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49870"/>
              </p:ext>
            </p:extLst>
          </p:nvPr>
        </p:nvGraphicFramePr>
        <p:xfrm>
          <a:off x="2334127" y="678581"/>
          <a:ext cx="8638138" cy="4916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639345275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1051304119"/>
                    </a:ext>
                  </a:extLst>
                </a:gridCol>
              </a:tblGrid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AYLAR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ADET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885036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996585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609581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14867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NİSAN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5637217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MAYIS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602120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HAZİRAN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0848860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TEMMUZ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1952690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AĞUSTOS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6765999"/>
                  </a:ext>
                </a:extLst>
              </a:tr>
              <a:tr h="340045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EYLÜL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496755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EKİM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852843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986542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ARALIK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2466793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41243"/>
              </p:ext>
            </p:extLst>
          </p:nvPr>
        </p:nvGraphicFramePr>
        <p:xfrm>
          <a:off x="2334127" y="5690763"/>
          <a:ext cx="86381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1974549215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3146293259"/>
                    </a:ext>
                  </a:extLst>
                </a:gridCol>
              </a:tblGrid>
              <a:tr h="271743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TOPLAM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1883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88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4476" y="211581"/>
            <a:ext cx="6796127" cy="401855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2022/KASIM EKSPERTİZ RAPOR İSTATİSTİĞİ</a:t>
            </a:r>
            <a:endParaRPr lang="tr-T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961583"/>
              </p:ext>
            </p:extLst>
          </p:nvPr>
        </p:nvGraphicFramePr>
        <p:xfrm>
          <a:off x="2218624" y="741145"/>
          <a:ext cx="8638138" cy="493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3670826460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856707452"/>
                    </a:ext>
                  </a:extLst>
                </a:gridCol>
              </a:tblGrid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AYLAR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ADET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2887710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OCAK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08900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ŞUBAT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861302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69115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NİSAN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758971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MAYIS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78476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HAZİRAN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670506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TEMMUZ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5114061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AĞUSTOS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678259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EYLÜL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0366472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EKİM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933733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4318644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ARALIK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6661392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70575"/>
              </p:ext>
            </p:extLst>
          </p:nvPr>
        </p:nvGraphicFramePr>
        <p:xfrm>
          <a:off x="2218624" y="5799221"/>
          <a:ext cx="863813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69">
                  <a:extLst>
                    <a:ext uri="{9D8B030D-6E8A-4147-A177-3AD203B41FA5}">
                      <a16:colId xmlns:a16="http://schemas.microsoft.com/office/drawing/2014/main" xmlns="" val="3708258586"/>
                    </a:ext>
                  </a:extLst>
                </a:gridCol>
                <a:gridCol w="4319069">
                  <a:extLst>
                    <a:ext uri="{9D8B030D-6E8A-4147-A177-3AD203B41FA5}">
                      <a16:colId xmlns:a16="http://schemas.microsoft.com/office/drawing/2014/main" xmlns="" val="3772522254"/>
                    </a:ext>
                  </a:extLst>
                </a:gridCol>
              </a:tblGrid>
              <a:tr h="271743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TOPLAM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6402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8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44045" y="146693"/>
            <a:ext cx="5702463" cy="2652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2022/KASIM </a:t>
            </a:r>
            <a:r>
              <a:rPr lang="tr-TR" sz="2000" b="1" dirty="0">
                <a:solidFill>
                  <a:srgbClr val="FF0000"/>
                </a:solidFill>
              </a:rPr>
              <a:t>AYINDA KAYIT OLAN ÜYELERİMİZ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25898"/>
              </p:ext>
            </p:extLst>
          </p:nvPr>
        </p:nvGraphicFramePr>
        <p:xfrm>
          <a:off x="1086679" y="561914"/>
          <a:ext cx="10908586" cy="558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867">
                  <a:extLst>
                    <a:ext uri="{9D8B030D-6E8A-4147-A177-3AD203B41FA5}">
                      <a16:colId xmlns:a16="http://schemas.microsoft.com/office/drawing/2014/main" xmlns="" val="542182605"/>
                    </a:ext>
                  </a:extLst>
                </a:gridCol>
                <a:gridCol w="5677367">
                  <a:extLst>
                    <a:ext uri="{9D8B030D-6E8A-4147-A177-3AD203B41FA5}">
                      <a16:colId xmlns:a16="http://schemas.microsoft.com/office/drawing/2014/main" xmlns="" val="3875282855"/>
                    </a:ext>
                  </a:extLst>
                </a:gridCol>
                <a:gridCol w="4243352">
                  <a:extLst>
                    <a:ext uri="{9D8B030D-6E8A-4147-A177-3AD203B41FA5}">
                      <a16:colId xmlns:a16="http://schemas.microsoft.com/office/drawing/2014/main" xmlns="" val="3560682631"/>
                    </a:ext>
                  </a:extLst>
                </a:gridCol>
              </a:tblGrid>
              <a:tr h="346681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 NO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FİRMA ÜNVANI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SEKTÖRÜ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8825686"/>
                  </a:ext>
                </a:extLst>
              </a:tr>
              <a:tr h="626568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KONER ET VE ET ÜRÜNLERİ SANAYİ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CANLI HAYVANLARIN TOPTAN TİCARETİ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615614424"/>
                  </a:ext>
                </a:extLst>
              </a:tr>
              <a:tr h="534081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SINIRLI SORUMLU ZİYAGÖKALP MAHALLESİ TARIMSAL KALKINMA KOOPERATİFİ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GIDA MADDELERİNİN TOPTAN SATIŞINI YAPAN ARACILAR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064972182"/>
                  </a:ext>
                </a:extLst>
              </a:tr>
              <a:tr h="606246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ŞEN KARDEŞLER MAKİNE SANAYİ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BİTKİSEL ÜRETİMİ DESTEKLEYİCİ MAHSULÜN HASAT VE HARMANLANMASI, BİÇİLMESİ, BALYALANMASI, BİÇERDÖVER İŞLETİLMESİ VB. FAALİYETLER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786303450"/>
                  </a:ext>
                </a:extLst>
              </a:tr>
              <a:tr h="274747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ANALİZ AGRO TARIM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GÜBRE VE ZİRAİ KİMYASAL ÜRÜNLERİN PERAKENDE TİCARETİ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932031927"/>
                  </a:ext>
                </a:extLst>
              </a:tr>
              <a:tr h="512168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KONCA HAYVANSAL ÜRÜNLER GIDA TARIM SANAYİ VE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YAŞ SEBZE VE MEYVELERİN B TOPTAN SATIŞINI YAPAN ARACILAR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681035855"/>
                  </a:ext>
                </a:extLst>
              </a:tr>
              <a:tr h="530561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ATE TARIM HAYVANCILIK İTHALAT İHRACAT SANAYİ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YAĞLI TOHUM VE YAĞLI MEYVELERİN TOPTAN TİCARETİ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4068691083"/>
                  </a:ext>
                </a:extLst>
              </a:tr>
              <a:tr h="389574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HONAZ DAĞITIM GIDA REKLAM İNŞAAT EMLAK TÜKETİM MALLARI PAZARLAMA İTHALAT İHRACAT ANONİM ŞİRKETİ EREĞLİ ŞUBESİ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BELİRLİ BİR MALA TAHSİS EDİLMİŞ MAĞAZALARDA BEYAZ EŞYA VE ELEKTRİKLİ KÜÇÜK EV ALETİ PERAKENDE TİCARETİ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73676288"/>
                  </a:ext>
                </a:extLst>
              </a:tr>
              <a:tr h="599448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SÜLEYMAN PETROL NAKLİYE SANAYİ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SIVI YAKITLAR VE BUNLARLA İLGİLİ ÜRÜNLERİN TOPTAN TİCARETİ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262934964"/>
                  </a:ext>
                </a:extLst>
              </a:tr>
              <a:tr h="617079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TAŞBAŞ AKARYAKIT NAKLİYAT İNŞAAT GIDA VE SANAYİ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BELİRLİ BİR MALA TAHSİS EDİLMİŞ MAĞAZALARDA MOTORLU KARA TAŞITI VE MOTOSİKLET YAKITININ PERAKENDE TİCARETİ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447739326"/>
                  </a:ext>
                </a:extLst>
              </a:tr>
              <a:tr h="546360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EREĞLİ42 İNŞAAT SANAYİ VE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İKAMET AMAÇLI BİNALARIN İNŞAATI</a:t>
                      </a:r>
                      <a:endParaRPr lang="tr-T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300792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2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86380" y="336162"/>
            <a:ext cx="5385335" cy="421105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2022/KASIM AYINDA </a:t>
            </a:r>
            <a:r>
              <a:rPr lang="tr-TR" sz="2000" b="1" dirty="0">
                <a:solidFill>
                  <a:srgbClr val="FF0000"/>
                </a:solidFill>
              </a:rPr>
              <a:t>KAYIT OLAN ÜYELERİMİZ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082267"/>
              </p:ext>
            </p:extLst>
          </p:nvPr>
        </p:nvGraphicFramePr>
        <p:xfrm>
          <a:off x="1080205" y="864972"/>
          <a:ext cx="10756672" cy="308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111">
                  <a:extLst>
                    <a:ext uri="{9D8B030D-6E8A-4147-A177-3AD203B41FA5}">
                      <a16:colId xmlns:a16="http://schemas.microsoft.com/office/drawing/2014/main" xmlns="" val="542182605"/>
                    </a:ext>
                  </a:extLst>
                </a:gridCol>
                <a:gridCol w="5598303">
                  <a:extLst>
                    <a:ext uri="{9D8B030D-6E8A-4147-A177-3AD203B41FA5}">
                      <a16:colId xmlns:a16="http://schemas.microsoft.com/office/drawing/2014/main" xmlns="" val="3875282855"/>
                    </a:ext>
                  </a:extLst>
                </a:gridCol>
                <a:gridCol w="4184258">
                  <a:extLst>
                    <a:ext uri="{9D8B030D-6E8A-4147-A177-3AD203B41FA5}">
                      <a16:colId xmlns:a16="http://schemas.microsoft.com/office/drawing/2014/main" xmlns="" val="3560682631"/>
                    </a:ext>
                  </a:extLst>
                </a:gridCol>
              </a:tblGrid>
              <a:tr h="197708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SIRA NO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FİRMA ÜNVANI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SEKTÖRÜ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882568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ERKILINÇ MOBİLYA İNŞAAT SANAYİ VE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İKAMET AMAÇLI BİNALARIN İNŞAATI</a:t>
                      </a:r>
                      <a:endParaRPr lang="tr-TR" sz="1200" dirty="0"/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615614424"/>
                  </a:ext>
                </a:extLst>
              </a:tr>
              <a:tr h="551935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MRC AUTO TURİZM SANAYİ TİCARET ANONİM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MOTORLU HAFİF KARA TAŞITLARININ KİRALANMASI VE LEASİNGİ</a:t>
                      </a:r>
                      <a:endParaRPr lang="tr-TR" sz="1200" dirty="0"/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064972182"/>
                  </a:ext>
                </a:extLst>
              </a:tr>
              <a:tr h="617838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MUSTAFA ALINAK MAYER MÜTEAHHİTLİK MİMARLIK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tr-T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İKAMET AMAÇLI BİNALARIN İNŞAATI</a:t>
                      </a:r>
                      <a:endParaRPr lang="tr-TR" sz="1200" dirty="0"/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786303450"/>
                  </a:ext>
                </a:extLst>
              </a:tr>
              <a:tr h="453081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ŞABAN YENİGÜL YS MÜTEAHHİTLİK İNŞAAT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İKAMET AMAÇLI BİNALARIN İNŞAATI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163880789"/>
                  </a:ext>
                </a:extLst>
              </a:tr>
              <a:tr h="589418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SENSAN OTOMOTİV GIDA SANAYİ VE TİCARET LİMİTED ŞİRKETİ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GIDA (DONDURULMAMIŞ), İÇECEK VE TÜTÜN TOPTAN TİCARETİ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781855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98485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Özel 1">
      <a:dk1>
        <a:sysClr val="windowText" lastClr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Kırpma</Template>
  <TotalTime>5507</TotalTime>
  <Words>1577</Words>
  <Application>Microsoft Office PowerPoint</Application>
  <PresentationFormat>Geniş ekran</PresentationFormat>
  <Paragraphs>919</Paragraphs>
  <Slides>24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4" baseType="lpstr">
      <vt:lpstr>Agency FB</vt:lpstr>
      <vt:lpstr>Angsana New</vt:lpstr>
      <vt:lpstr>Arial</vt:lpstr>
      <vt:lpstr>Calibri</vt:lpstr>
      <vt:lpstr>Constantia</vt:lpstr>
      <vt:lpstr>Franklin Gothic Book</vt:lpstr>
      <vt:lpstr>Times New Roman</vt:lpstr>
      <vt:lpstr>Wingdings</vt:lpstr>
      <vt:lpstr>Wingdings 2</vt:lpstr>
      <vt:lpstr>Crop</vt:lpstr>
      <vt:lpstr>PowerPoint Sunusu</vt:lpstr>
      <vt:lpstr>2022/KASIM ODAMIZ TARAFINDAN VERİLEN KAPASİTE RAPOR İSTATİSTİĞİ</vt:lpstr>
      <vt:lpstr>PowerPoint Sunusu</vt:lpstr>
      <vt:lpstr>2022/KASIM AYINDA KAPASİTE RAPORU VERİLEN ÜYELERİMİZ </vt:lpstr>
      <vt:lpstr>2022/KASIM ODAMIZ TARAFINDAN VERİLEN YERLİ MALI BELGE İSTATİSTİĞİ</vt:lpstr>
      <vt:lpstr>2022/KASIM İŞ MAKİNESİ BELGESİ TESCİL İSTATİSTİĞİ</vt:lpstr>
      <vt:lpstr>2022/KASIM EKSPERTİZ RAPOR İSTATİSTİĞİ</vt:lpstr>
      <vt:lpstr>2022/KASIM AYINDA KAYIT OLAN ÜYELERİMİZ</vt:lpstr>
      <vt:lpstr>2022/KASIM AYINDA KAYIT OLAN ÜYELERİMİZ</vt:lpstr>
      <vt:lpstr>2022/KASIM ODAMIZA KAYIT YAPTIRAN ÜYE İSTATİSTİĞİ</vt:lpstr>
      <vt:lpstr>2022/KASIM TERK OLAN ÜYELERİMİZ</vt:lpstr>
      <vt:lpstr>2022/KASIM TERK EDEN ÜYE İSTATİSTİĞİMİZ</vt:lpstr>
      <vt:lpstr>PowerPoint Sunusu</vt:lpstr>
      <vt:lpstr>2022/KASIM AYI KAYIT VE TERKİN İSTATİSTİĞİ</vt:lpstr>
      <vt:lpstr>YILLAR İTİBARİYLE KASIM AYI KAYIT İSTATİSTİĞİ</vt:lpstr>
      <vt:lpstr>YILLAR İTİBARİYLE KASIM AYI TERKİN İSTATİSTİĞİ</vt:lpstr>
      <vt:lpstr>YILLAR İTİBARİYLE KURULAN ŞİRKET İSTATİSTİĞİ</vt:lpstr>
      <vt:lpstr>PowerPoint Sunusu</vt:lpstr>
      <vt:lpstr>PowerPoint Sunusu</vt:lpstr>
      <vt:lpstr>Yönetim Kurulu Başkanımız Sayın Mahmut ÖZKOÇ ,İlçemizde bulunan Süt Üreticileri ile istişare toplantısı yaptı.Toplantıda Süt üreticilerinin yaşadığı  sorunlar dile getirildi.16.11.2022</vt:lpstr>
      <vt:lpstr>Genel Sekreter Murat Karpuzcu; siyah havuçtan üretim yapan üyelerimize ziyarette bulundu. 08/11/2022</vt:lpstr>
      <vt:lpstr>  </vt:lpstr>
      <vt:lpstr>  </vt:lpstr>
      <vt:lpstr>  </vt:lpstr>
    </vt:vector>
  </TitlesOfParts>
  <Company>NouS/TncTR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680</cp:revision>
  <cp:lastPrinted>2022-07-26T16:15:52Z</cp:lastPrinted>
  <dcterms:created xsi:type="dcterms:W3CDTF">2021-01-25T11:45:43Z</dcterms:created>
  <dcterms:modified xsi:type="dcterms:W3CDTF">2023-08-18T09:17:54Z</dcterms:modified>
</cp:coreProperties>
</file>