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2"/>
  </p:notesMasterIdLst>
  <p:sldIdLst>
    <p:sldId id="256" r:id="rId2"/>
    <p:sldId id="345" r:id="rId3"/>
    <p:sldId id="281" r:id="rId4"/>
    <p:sldId id="283" r:id="rId5"/>
    <p:sldId id="282" r:id="rId6"/>
    <p:sldId id="344" r:id="rId7"/>
    <p:sldId id="285" r:id="rId8"/>
    <p:sldId id="287" r:id="rId9"/>
    <p:sldId id="289" r:id="rId10"/>
    <p:sldId id="291" r:id="rId11"/>
    <p:sldId id="338" r:id="rId12"/>
    <p:sldId id="292" r:id="rId13"/>
    <p:sldId id="293" r:id="rId14"/>
    <p:sldId id="295" r:id="rId15"/>
    <p:sldId id="286" r:id="rId16"/>
    <p:sldId id="296" r:id="rId17"/>
    <p:sldId id="297" r:id="rId18"/>
    <p:sldId id="308" r:id="rId19"/>
    <p:sldId id="298" r:id="rId20"/>
    <p:sldId id="261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E\Desktop\FAAL&#304;YET%20RAPOR%20&#199;ALI&#350;MAS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ZGE\Desktop\FAAL&#304;YET%20RAPOR%20&#199;ALI&#350;MAS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ZGE\Desktop\FAAL&#304;YET%20RAPOR%20&#199;ALI&#350;MAS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tr-TR" sz="1200" dirty="0">
                <a:solidFill>
                  <a:srgbClr val="FF0000"/>
                </a:solidFill>
              </a:rPr>
              <a:t>AYLAR İTİBARİYE VERİLEN KAPASİTE RAPOR SAYILARI </a:t>
            </a:r>
          </a:p>
          <a:p>
            <a:pPr>
              <a:defRPr sz="1200"/>
            </a:pPr>
            <a:endParaRPr lang="tr-TR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7905074365704287E-2"/>
          <c:y val="0.2426042578011082"/>
          <c:w val="0.9115393700787402"/>
          <c:h val="0.536145377661125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KAP.RAP.SAY.!$B$3</c:f>
              <c:strCache>
                <c:ptCount val="1"/>
                <c:pt idx="0">
                  <c:v>ADET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KAP.RAP.SAY.!$A$4:$A$16</c:f>
              <c:strCache>
                <c:ptCount val="13"/>
                <c:pt idx="0">
                  <c:v>OCAK</c:v>
                </c:pt>
                <c:pt idx="1">
                  <c:v>ŞUBAT</c:v>
                </c:pt>
                <c:pt idx="2">
                  <c:v>MART 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  <c:pt idx="6">
                  <c:v>TEMMUZ </c:v>
                </c:pt>
                <c:pt idx="7">
                  <c:v>AĞUSTOS </c:v>
                </c:pt>
                <c:pt idx="8">
                  <c:v>EYLÜL</c:v>
                </c:pt>
                <c:pt idx="9">
                  <c:v>EKİM</c:v>
                </c:pt>
                <c:pt idx="10">
                  <c:v>KASIM</c:v>
                </c:pt>
                <c:pt idx="11">
                  <c:v>ARALIK</c:v>
                </c:pt>
                <c:pt idx="12">
                  <c:v>TOPLAM</c:v>
                </c:pt>
              </c:strCache>
            </c:strRef>
          </c:cat>
          <c:val>
            <c:numRef>
              <c:f>KAP.RAP.SAY.!$B$4:$B$16</c:f>
              <c:numCache>
                <c:formatCode>General</c:formatCode>
                <c:ptCount val="13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16</c:v>
                </c:pt>
                <c:pt idx="4">
                  <c:v>15</c:v>
                </c:pt>
                <c:pt idx="12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89-4E62-B76E-71D36C09A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37175152"/>
        <c:axId val="-1637172432"/>
      </c:barChart>
      <c:catAx>
        <c:axId val="-1637175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37172432"/>
        <c:crosses val="autoZero"/>
        <c:auto val="1"/>
        <c:lblAlgn val="ctr"/>
        <c:lblOffset val="100"/>
        <c:noMultiLvlLbl val="0"/>
      </c:catAx>
      <c:valAx>
        <c:axId val="-163717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3717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'AYLIK KAYIT TERKİN'!$A$2:$A$3</c:f>
              <c:strCache>
                <c:ptCount val="2"/>
                <c:pt idx="0">
                  <c:v>KAYIT</c:v>
                </c:pt>
                <c:pt idx="1">
                  <c:v>TERKİN</c:v>
                </c:pt>
              </c:strCache>
            </c:strRef>
          </c:cat>
          <c:val>
            <c:numRef>
              <c:f>'AYLIK KAYIT TERKİN'!$B$2:$B$3</c:f>
              <c:numCache>
                <c:formatCode>General</c:formatCode>
                <c:ptCount val="2"/>
                <c:pt idx="0">
                  <c:v>14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D6-4EE7-AACD-1F8702BF7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37174064"/>
        <c:axId val="-1637166992"/>
      </c:barChart>
      <c:catAx>
        <c:axId val="-163717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37166992"/>
        <c:crosses val="autoZero"/>
        <c:auto val="1"/>
        <c:lblAlgn val="ctr"/>
        <c:lblOffset val="100"/>
        <c:noMultiLvlLbl val="0"/>
      </c:catAx>
      <c:valAx>
        <c:axId val="-16371669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-1637174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'YIL İTİBARİYLE KAYIT TERKİNLER'!$A$2:$A$3</c:f>
              <c:strCache>
                <c:ptCount val="2"/>
                <c:pt idx="0">
                  <c:v>2021/MAYIS</c:v>
                </c:pt>
                <c:pt idx="1">
                  <c:v>2022/MAYIS</c:v>
                </c:pt>
              </c:strCache>
            </c:strRef>
          </c:cat>
          <c:val>
            <c:numRef>
              <c:f>'YIL İTİBARİYLE KAYIT TERKİNLER'!$B$2:$B$3</c:f>
              <c:numCache>
                <c:formatCode>General</c:formatCode>
                <c:ptCount val="2"/>
                <c:pt idx="0">
                  <c:v>21</c:v>
                </c:pt>
                <c:pt idx="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B8-42CE-B22E-23E2510B62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37161008"/>
        <c:axId val="-1637169712"/>
      </c:barChart>
      <c:catAx>
        <c:axId val="-163716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69712"/>
        <c:crosses val="autoZero"/>
        <c:auto val="1"/>
        <c:lblAlgn val="ctr"/>
        <c:lblOffset val="100"/>
        <c:noMultiLvlLbl val="0"/>
      </c:catAx>
      <c:valAx>
        <c:axId val="-163716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6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580246913580245E-3"/>
                  <c:y val="3.66739524115687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2FF-4151-B5FF-CA972595FA1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290123456790122E-3"/>
                  <c:y val="3.66739524115687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2FF-4151-B5FF-CA972595FA1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'YIL İTİBARİYLE KAYIT TERKİNLER'!$L$2:$L$3</c:f>
              <c:strCache>
                <c:ptCount val="2"/>
                <c:pt idx="0">
                  <c:v>2021/MAYIS</c:v>
                </c:pt>
                <c:pt idx="1">
                  <c:v>2022/MAYIS</c:v>
                </c:pt>
              </c:strCache>
            </c:strRef>
          </c:cat>
          <c:val>
            <c:numRef>
              <c:f>'YIL İTİBARİYLE KAYIT TERKİNLER'!$M$2:$M$3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FF-4151-B5FF-CA972595FA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637160464"/>
        <c:axId val="-1637159920"/>
      </c:barChart>
      <c:catAx>
        <c:axId val="-163716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59920"/>
        <c:crosses val="autoZero"/>
        <c:auto val="1"/>
        <c:lblAlgn val="ctr"/>
        <c:lblOffset val="100"/>
        <c:noMultiLvlLbl val="0"/>
      </c:catAx>
      <c:valAx>
        <c:axId val="-163715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6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'KURULAN ŞİRKET SAYISI'!$C$2:$C$3</c:f>
              <c:strCache>
                <c:ptCount val="2"/>
                <c:pt idx="0">
                  <c:v>2021/MAYIS</c:v>
                </c:pt>
                <c:pt idx="1">
                  <c:v>2022/MAYIS</c:v>
                </c:pt>
              </c:strCache>
            </c:strRef>
          </c:cat>
          <c:val>
            <c:numRef>
              <c:f>'KURULAN ŞİRKET SAYISI'!$D$2:$D$3</c:f>
              <c:numCache>
                <c:formatCode>General</c:formatCode>
                <c:ptCount val="2"/>
                <c:pt idx="0">
                  <c:v>15</c:v>
                </c:pt>
                <c:pt idx="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DA-4C90-8E53-B0AABB6EE4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37173520"/>
        <c:axId val="-1637170256"/>
      </c:barChart>
      <c:catAx>
        <c:axId val="-163717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70256"/>
        <c:crosses val="autoZero"/>
        <c:auto val="1"/>
        <c:lblAlgn val="ctr"/>
        <c:lblOffset val="100"/>
        <c:noMultiLvlLbl val="0"/>
      </c:catAx>
      <c:valAx>
        <c:axId val="-16371702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-163717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63A23-151F-4957-BF8F-D1F169461515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48B3B-8533-4B85-AD1E-CE7DB7C6212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554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301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48B3B-8533-4B85-AD1E-CE7DB7C6212B}" type="slidenum">
              <a:rPr lang="tr-TR" smtClean="0"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7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97315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25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44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32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787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97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512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36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634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304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935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C6A1827-98BE-43D2-974B-BAD51FD478A4}" type="datetimeFigureOut">
              <a:rPr lang="tr-TR" smtClean="0"/>
              <a:t>17.08.2023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D4E50A2-9332-4828-8E5A-E63AE6829FEA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302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804800" y="2404181"/>
            <a:ext cx="8053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YILI MAYIS </a:t>
            </a:r>
            <a: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AYI </a:t>
            </a:r>
            <a:b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FAALİYET RAPORU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2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32887" y="146692"/>
            <a:ext cx="5696494" cy="32286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2022/MAYIS AYINDA </a:t>
            </a:r>
            <a:r>
              <a:rPr lang="tr-TR" sz="2000" b="1" dirty="0">
                <a:solidFill>
                  <a:srgbClr val="FF0000"/>
                </a:solidFill>
              </a:rPr>
              <a:t>KAYIT OLAN ÜYELERİMİZ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053267"/>
              </p:ext>
            </p:extLst>
          </p:nvPr>
        </p:nvGraphicFramePr>
        <p:xfrm>
          <a:off x="1195755" y="561914"/>
          <a:ext cx="10691445" cy="5723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203">
                  <a:extLst>
                    <a:ext uri="{9D8B030D-6E8A-4147-A177-3AD203B41FA5}">
                      <a16:colId xmlns:a16="http://schemas.microsoft.com/office/drawing/2014/main" xmlns="" val="542182605"/>
                    </a:ext>
                  </a:extLst>
                </a:gridCol>
                <a:gridCol w="5564356">
                  <a:extLst>
                    <a:ext uri="{9D8B030D-6E8A-4147-A177-3AD203B41FA5}">
                      <a16:colId xmlns:a16="http://schemas.microsoft.com/office/drawing/2014/main" xmlns="" val="3875282855"/>
                    </a:ext>
                  </a:extLst>
                </a:gridCol>
                <a:gridCol w="4158886">
                  <a:extLst>
                    <a:ext uri="{9D8B030D-6E8A-4147-A177-3AD203B41FA5}">
                      <a16:colId xmlns:a16="http://schemas.microsoft.com/office/drawing/2014/main" xmlns="" val="3560682631"/>
                    </a:ext>
                  </a:extLst>
                </a:gridCol>
              </a:tblGrid>
              <a:tr h="251484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825686"/>
                  </a:ext>
                </a:extLst>
              </a:tr>
              <a:tr h="754453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ELFAYSAL GİYİM İTHALAT İHRACAT VE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GİYİM EŞYASI PERAKENDE TİCARETİ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5614424"/>
                  </a:ext>
                </a:extLst>
              </a:tr>
              <a:tr h="50296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ALFA DAĞITIM ANONİM ŞİRKETİ EREĞLİ ŞUBESİ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GIDA (DONDURULMAMIŞ), İÇECEK VE TÜTÜN TOPTAN TİCARETİ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0439337"/>
                  </a:ext>
                </a:extLst>
              </a:tr>
              <a:tr h="823168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EDA NUR KAYMAK MÜTEAHİTLİK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İKAMET AMAÇLI BİNALARIN İNŞAATI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6040045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AKYÜREK PAZARLAMA SANAYİ GIDA İNŞAAT TAAHHÜT İTHALAT İHRACAT TİCARET LİMİTED ŞİRKETİ KONYA EREĞLİ ŞUBESİ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SEBZE VE MEYVE KONSERVESİ İMALATI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7457144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dirty="0" smtClean="0"/>
                        <a:t>BEST FARM SERVİCES TARIM HAYVANCILIK ENERJİ SANAYİ VE TİCARET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HAYVAN YEMİ TOPTAN TİCARETİ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95250" marB="95250" anchor="ctr"/>
                </a:tc>
                <a:extLst>
                  <a:ext uri="{0D108BD9-81ED-4DB2-BD59-A6C34878D82A}">
                    <a16:rowId xmlns:a16="http://schemas.microsoft.com/office/drawing/2014/main" xmlns="" val="3661416195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ALTINÖZEN TARIM HAYVANCILIK SANAYİ VE TİCARET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MEYVESİ YENEN SEBZELERİN YETİŞTİRİLMESİ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498575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MEBAY TARIM VE TARIMSAL MÜHENDİSLİK SANAYİ VE TİCARET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BİTKİSEL ÜRETİMİ DESTEKLEYİCİ TARIMSAL AMAÇLI SULAMA FAALİYETLERİ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804873"/>
                  </a:ext>
                </a:extLst>
              </a:tr>
              <a:tr h="58679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NASİP SARRAFİYE SAATÇİLİK OPTİK TİCARET VE SANAYİ LİMİTED ŞİRKETİ EREĞLİ ATASUN OPTİK ŞUBESİ</a:t>
                      </a:r>
                      <a:b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GÖZLÜK, KONTAK LENS, GÖZLÜK CAMI VB. PERAKENDE TİCARETİ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4991021"/>
                  </a:ext>
                </a:extLst>
              </a:tr>
              <a:tr h="44182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KARACADAĞ İŞ MAKİNALARI İNŞAAT SANAYİ VE TİCARET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ZEMİN VE ARAZİ HAZIRLAMA, ALANIN TEMİZLENMESİ İLE KAZI VE HAFRİYAT İŞLERİ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208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188472"/>
              </p:ext>
            </p:extLst>
          </p:nvPr>
        </p:nvGraphicFramePr>
        <p:xfrm>
          <a:off x="1213658" y="1463041"/>
          <a:ext cx="9960727" cy="354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031">
                  <a:extLst>
                    <a:ext uri="{9D8B030D-6E8A-4147-A177-3AD203B41FA5}">
                      <a16:colId xmlns:a16="http://schemas.microsoft.com/office/drawing/2014/main" xmlns="" val="542182605"/>
                    </a:ext>
                  </a:extLst>
                </a:gridCol>
                <a:gridCol w="5184054">
                  <a:extLst>
                    <a:ext uri="{9D8B030D-6E8A-4147-A177-3AD203B41FA5}">
                      <a16:colId xmlns:a16="http://schemas.microsoft.com/office/drawing/2014/main" xmlns="" val="3875282855"/>
                    </a:ext>
                  </a:extLst>
                </a:gridCol>
                <a:gridCol w="3874642">
                  <a:extLst>
                    <a:ext uri="{9D8B030D-6E8A-4147-A177-3AD203B41FA5}">
                      <a16:colId xmlns:a16="http://schemas.microsoft.com/office/drawing/2014/main" xmlns="" val="3560682631"/>
                    </a:ext>
                  </a:extLst>
                </a:gridCol>
              </a:tblGrid>
              <a:tr h="334503"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825686"/>
                  </a:ext>
                </a:extLst>
              </a:tr>
              <a:tr h="4594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YENİ MAĞAZACILIK ANONİM ŞİRKETİ MİMAR SİNAN EREĞLİ KONYA ŞUBESİ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BAKKAL VE MARKETLERDE YAPILAN PERAKENDE TİCARET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5614424"/>
                  </a:ext>
                </a:extLst>
              </a:tr>
              <a:tr h="76739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KAZIM BARIŞ KÜMÜŞTAŞ </a:t>
                      </a:r>
                      <a:r>
                        <a:rPr lang="tr-TR" sz="11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KÜMÜŞTAŞ</a:t>
                      </a:r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CANLI HAYVANLARIN TOPTAN TİCARETİ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0439337"/>
                  </a:ext>
                </a:extLst>
              </a:tr>
              <a:tr h="76739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TK TARIM KREDİ PAZARLAMA VE MARKETÇİLİK ANONİM ŞİRKETİ KONYA EREĞLİ A TÜRKEŞ MARKET ŞUBESİ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SÜPERMARKET VE HİPERMARKETLERDE YAPILAN PERAKENDE TİCARET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742835"/>
                  </a:ext>
                </a:extLst>
              </a:tr>
              <a:tr h="4534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TK TARIM KREDİ PAZARLAMA VE MARKETÇİLİK ANONİM ŞİRKETİ KONYA EREĞLİ HACI MUSTAFA MARKET ŞUBESİ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SÜPERMARKET VE HİPERMARKETLERDE YAPILAN PERAKENDE TİCARET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693180"/>
                  </a:ext>
                </a:extLst>
              </a:tr>
              <a:tr h="76739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BOLKAR TARIM HAYVANCILIK GIDA ENERJİ NAKLİYE İTHALAT İHRACAT ÜRETİM PAZARLAMA SANAYİ VE TİCARET LİMİTED ŞİRKETİ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KARMA ÇİFTÇİLİK</a:t>
                      </a:r>
                      <a:endParaRPr lang="tr-TR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1709589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3108960" y="432261"/>
            <a:ext cx="5619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2022/MAYIS AYINDA KAYIT OLAN ÜYELERİMİZ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4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32886" y="336884"/>
            <a:ext cx="5953877" cy="396284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ODAMIZA KAYIT YAPTIRAN ÜYELER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60127"/>
              </p:ext>
            </p:extLst>
          </p:nvPr>
        </p:nvGraphicFramePr>
        <p:xfrm>
          <a:off x="1429349" y="827772"/>
          <a:ext cx="10188343" cy="5725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159">
                  <a:extLst>
                    <a:ext uri="{9D8B030D-6E8A-4147-A177-3AD203B41FA5}">
                      <a16:colId xmlns:a16="http://schemas.microsoft.com/office/drawing/2014/main" xmlns="" val="1085537233"/>
                    </a:ext>
                  </a:extLst>
                </a:gridCol>
                <a:gridCol w="559724">
                  <a:extLst>
                    <a:ext uri="{9D8B030D-6E8A-4147-A177-3AD203B41FA5}">
                      <a16:colId xmlns:a16="http://schemas.microsoft.com/office/drawing/2014/main" xmlns="" val="1877564358"/>
                    </a:ext>
                  </a:extLst>
                </a:gridCol>
                <a:gridCol w="668328">
                  <a:extLst>
                    <a:ext uri="{9D8B030D-6E8A-4147-A177-3AD203B41FA5}">
                      <a16:colId xmlns:a16="http://schemas.microsoft.com/office/drawing/2014/main" xmlns="" val="2274761141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856023756"/>
                    </a:ext>
                  </a:extLst>
                </a:gridCol>
                <a:gridCol w="653481">
                  <a:extLst>
                    <a:ext uri="{9D8B030D-6E8A-4147-A177-3AD203B41FA5}">
                      <a16:colId xmlns:a16="http://schemas.microsoft.com/office/drawing/2014/main" xmlns="" val="4218259991"/>
                    </a:ext>
                  </a:extLst>
                </a:gridCol>
                <a:gridCol w="623775">
                  <a:extLst>
                    <a:ext uri="{9D8B030D-6E8A-4147-A177-3AD203B41FA5}">
                      <a16:colId xmlns:a16="http://schemas.microsoft.com/office/drawing/2014/main" xmlns="" val="3771176561"/>
                    </a:ext>
                  </a:extLst>
                </a:gridCol>
                <a:gridCol w="801998">
                  <a:extLst>
                    <a:ext uri="{9D8B030D-6E8A-4147-A177-3AD203B41FA5}">
                      <a16:colId xmlns:a16="http://schemas.microsoft.com/office/drawing/2014/main" xmlns="" val="519700017"/>
                    </a:ext>
                  </a:extLst>
                </a:gridCol>
                <a:gridCol w="831704">
                  <a:extLst>
                    <a:ext uri="{9D8B030D-6E8A-4147-A177-3AD203B41FA5}">
                      <a16:colId xmlns:a16="http://schemas.microsoft.com/office/drawing/2014/main" xmlns="" val="205445375"/>
                    </a:ext>
                  </a:extLst>
                </a:gridCol>
                <a:gridCol w="809356">
                  <a:extLst>
                    <a:ext uri="{9D8B030D-6E8A-4147-A177-3AD203B41FA5}">
                      <a16:colId xmlns:a16="http://schemas.microsoft.com/office/drawing/2014/main" xmlns="" val="1411514617"/>
                    </a:ext>
                  </a:extLst>
                </a:gridCol>
                <a:gridCol w="646118">
                  <a:extLst>
                    <a:ext uri="{9D8B030D-6E8A-4147-A177-3AD203B41FA5}">
                      <a16:colId xmlns:a16="http://schemas.microsoft.com/office/drawing/2014/main" xmlns="" val="1521195149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3232989669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125589291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526715693"/>
                    </a:ext>
                  </a:extLst>
                </a:gridCol>
                <a:gridCol w="727740">
                  <a:extLst>
                    <a:ext uri="{9D8B030D-6E8A-4147-A177-3AD203B41FA5}">
                      <a16:colId xmlns:a16="http://schemas.microsoft.com/office/drawing/2014/main" xmlns="" val="2558093472"/>
                    </a:ext>
                  </a:extLst>
                </a:gridCol>
              </a:tblGrid>
              <a:tr h="529710"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OCAK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ŞUBAT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MART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NİSAN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MAYIS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HAZİRAN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TEMMUZ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AĞUSTOS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EYLÜL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EKİM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KASIM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solidFill>
                            <a:schemeClr val="tx1"/>
                          </a:solidFill>
                        </a:rPr>
                        <a:t>ARALIK </a:t>
                      </a:r>
                    </a:p>
                    <a:p>
                      <a:r>
                        <a:rPr lang="tr-TR" sz="10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tr-T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TOPLAM </a:t>
                      </a: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1557196958"/>
                  </a:ext>
                </a:extLst>
              </a:tr>
              <a:tr h="639110">
                <a:tc>
                  <a:txBody>
                    <a:bodyPr/>
                    <a:lstStyle/>
                    <a:p>
                      <a:r>
                        <a:rPr lang="tr-TR" sz="1000" b="1" dirty="0"/>
                        <a:t>KONUT YAPI KOOPERATİFİ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516675263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ŞAHIS FİRMA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4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3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5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4174431237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A.Ş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295624312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A.Ş 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3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4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638560808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LTD.ŞTİ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6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9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3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6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773278235"/>
                  </a:ext>
                </a:extLst>
              </a:tr>
              <a:tr h="467605">
                <a:tc>
                  <a:txBody>
                    <a:bodyPr/>
                    <a:lstStyle/>
                    <a:p>
                      <a:r>
                        <a:rPr lang="tr-TR" sz="1000" b="1" dirty="0"/>
                        <a:t>LTD.ŞTİ. 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6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118638123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KOOP.ŞUBE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446520614"/>
                  </a:ext>
                </a:extLst>
              </a:tr>
              <a:tr h="384351">
                <a:tc>
                  <a:txBody>
                    <a:bodyPr/>
                    <a:lstStyle/>
                    <a:p>
                      <a:r>
                        <a:rPr lang="tr-TR" sz="1000" b="1" dirty="0"/>
                        <a:t>İKTİSADİ İŞLETME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157519285"/>
                  </a:ext>
                </a:extLst>
              </a:tr>
              <a:tr h="509140">
                <a:tc>
                  <a:txBody>
                    <a:bodyPr/>
                    <a:lstStyle/>
                    <a:p>
                      <a:r>
                        <a:rPr lang="tr-TR" sz="1000" b="1" dirty="0"/>
                        <a:t>SULAMA KOOPERATİFİ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13" marB="45713"/>
                </a:tc>
                <a:extLst>
                  <a:ext uri="{0D108BD9-81ED-4DB2-BD59-A6C34878D82A}">
                    <a16:rowId xmlns:a16="http://schemas.microsoft.com/office/drawing/2014/main" xmlns="" val="3379740642"/>
                  </a:ext>
                </a:extLst>
              </a:tr>
              <a:tr h="437465">
                <a:tc>
                  <a:txBody>
                    <a:bodyPr/>
                    <a:lstStyle/>
                    <a:p>
                      <a:r>
                        <a:rPr lang="tr-TR" sz="1000" b="1" dirty="0"/>
                        <a:t>TAR.KAL.KOOP.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4230043"/>
                  </a:ext>
                </a:extLst>
              </a:tr>
              <a:tr h="493781">
                <a:tc>
                  <a:txBody>
                    <a:bodyPr/>
                    <a:lstStyle/>
                    <a:p>
                      <a:r>
                        <a:rPr lang="tr-TR" sz="1000" b="1" dirty="0"/>
                        <a:t>Su </a:t>
                      </a:r>
                      <a:r>
                        <a:rPr lang="tr-TR" sz="1000" b="1" dirty="0" err="1"/>
                        <a:t>Ürün.Koop</a:t>
                      </a:r>
                      <a:r>
                        <a:rPr lang="tr-TR" sz="1000" b="1" dirty="0"/>
                        <a:t>.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-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0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6216517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r>
                        <a:rPr lang="tr-TR" sz="1000" b="1" dirty="0"/>
                        <a:t>TOPLAM</a:t>
                      </a:r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20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13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12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18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/>
                        <a:t>14</a:t>
                      </a:r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endParaRPr lang="tr-TR" sz="1000" b="1" dirty="0"/>
                    </a:p>
                  </a:txBody>
                  <a:tcPr marL="91442" marR="91442" marT="45713" marB="45713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tr-TR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283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22817" y="221392"/>
            <a:ext cx="6418663" cy="470586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2022/MAYIS AYINDA </a:t>
            </a:r>
            <a:r>
              <a:rPr lang="tr-TR" sz="2000" b="1" dirty="0">
                <a:solidFill>
                  <a:srgbClr val="FF0000"/>
                </a:solidFill>
              </a:rPr>
              <a:t>TERK OLAN </a:t>
            </a:r>
            <a:r>
              <a:rPr lang="tr-TR" sz="2000" b="1" dirty="0" smtClean="0">
                <a:solidFill>
                  <a:srgbClr val="FF0000"/>
                </a:solidFill>
              </a:rPr>
              <a:t>ÜYELERİMİZ</a:t>
            </a:r>
            <a:endParaRPr lang="tr-TR" sz="2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02866"/>
              </p:ext>
            </p:extLst>
          </p:nvPr>
        </p:nvGraphicFramePr>
        <p:xfrm>
          <a:off x="1292470" y="979669"/>
          <a:ext cx="10489222" cy="182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201">
                  <a:extLst>
                    <a:ext uri="{9D8B030D-6E8A-4147-A177-3AD203B41FA5}">
                      <a16:colId xmlns:a16="http://schemas.microsoft.com/office/drawing/2014/main" xmlns="" val="776845157"/>
                    </a:ext>
                  </a:extLst>
                </a:gridCol>
                <a:gridCol w="4444598">
                  <a:extLst>
                    <a:ext uri="{9D8B030D-6E8A-4147-A177-3AD203B41FA5}">
                      <a16:colId xmlns:a16="http://schemas.microsoft.com/office/drawing/2014/main" xmlns="" val="2351086141"/>
                    </a:ext>
                  </a:extLst>
                </a:gridCol>
                <a:gridCol w="2609119">
                  <a:extLst>
                    <a:ext uri="{9D8B030D-6E8A-4147-A177-3AD203B41FA5}">
                      <a16:colId xmlns:a16="http://schemas.microsoft.com/office/drawing/2014/main" xmlns="" val="2872015007"/>
                    </a:ext>
                  </a:extLst>
                </a:gridCol>
                <a:gridCol w="2622304">
                  <a:extLst>
                    <a:ext uri="{9D8B030D-6E8A-4147-A177-3AD203B41FA5}">
                      <a16:colId xmlns:a16="http://schemas.microsoft.com/office/drawing/2014/main" xmlns="" val="10233497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</a:t>
                      </a:r>
                      <a:r>
                        <a:rPr lang="tr-TR" sz="11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ADI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TERK NEDENİ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8890043"/>
                  </a:ext>
                </a:extLst>
              </a:tr>
              <a:tr h="577166">
                <a:tc>
                  <a:txBody>
                    <a:bodyPr/>
                    <a:lstStyle/>
                    <a:p>
                      <a:pPr algn="ctr"/>
                      <a:r>
                        <a:rPr lang="tr-TR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AHMET SAVRAN </a:t>
                      </a:r>
                      <a:r>
                        <a:rPr lang="tr-TR" sz="1100" b="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SAVRAN</a:t>
                      </a:r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TİCARET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CANLI HAYVANLARIN TOPTAN TİCARETİ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VERGİ TERKİ</a:t>
                      </a:r>
                      <a:endParaRPr lang="tr-TR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9496799"/>
                  </a:ext>
                </a:extLst>
              </a:tr>
              <a:tr h="517355">
                <a:tc>
                  <a:txBody>
                    <a:bodyPr/>
                    <a:lstStyle/>
                    <a:p>
                      <a:pPr algn="ctr"/>
                      <a:r>
                        <a:rPr lang="tr-TR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BİNGO LOTTO ŞANS OYUNLARI ANONİM ŞİRKETİ EREĞLİ BİNGO LOTTO ŞUBESİ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LOTO, VB. SAYISAL ŞANS OYUNLARINA İLİŞKİN FAALİYETLER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MAHKEME KARARI </a:t>
                      </a:r>
                      <a:endParaRPr lang="tr-TR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6577853"/>
                  </a:ext>
                </a:extLst>
              </a:tr>
              <a:tr h="394276">
                <a:tc>
                  <a:txBody>
                    <a:bodyPr/>
                    <a:lstStyle/>
                    <a:p>
                      <a:pPr algn="ctr"/>
                      <a:r>
                        <a:rPr lang="tr-TR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ÜNAL USLU EKİN TARIM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TARIM İLAÇLARI TİCARETİ</a:t>
                      </a:r>
                      <a:endParaRPr lang="tr-TR" sz="11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VERGİ</a:t>
                      </a:r>
                      <a:r>
                        <a:rPr lang="tr-TR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TERK</a:t>
                      </a:r>
                      <a:endParaRPr lang="tr-TR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5231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1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74000" y="145572"/>
            <a:ext cx="3623912" cy="392229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TERK EDEN ÜYELER</a:t>
            </a:r>
            <a:endParaRPr lang="tr-TR" sz="20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031371"/>
              </p:ext>
            </p:extLst>
          </p:nvPr>
        </p:nvGraphicFramePr>
        <p:xfrm>
          <a:off x="1232037" y="644893"/>
          <a:ext cx="10491534" cy="5894279"/>
        </p:xfrm>
        <a:graphic>
          <a:graphicData uri="http://schemas.openxmlformats.org/drawingml/2006/table">
            <a:tbl>
              <a:tblPr/>
              <a:tblGrid>
                <a:gridCol w="9707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02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02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023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4827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4236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75614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537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NEVİ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OCAK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ŞUBAT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MART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NİSAN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MAYIS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HAZİRAN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TEMMUZ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AĞUSTOS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EYLÜL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EKİM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KASIM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ARALIK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2022</a:t>
                      </a:r>
                      <a:endParaRPr kumimoji="0" lang="tr-T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gency FB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gency FB" pitchFamily="34" charset="0"/>
                          <a:cs typeface="Times New Roman" pitchFamily="18" charset="0"/>
                        </a:rPr>
                        <a:t>TOPLAM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LTD.ŞTİ.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2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ŞAHIS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15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3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4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4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2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LTD.ŞTİ ŞUBE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3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2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A.Ş ŞUBE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A.Ş TASFİYE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TAS.HAL.KONUT YAPI.KOOP.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SULAMA 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TARIMSAL </a:t>
                      </a:r>
                      <a:r>
                        <a:rPr kumimoji="0" lang="tr-TR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tas.KAL.KOOP</a:t>
                      </a: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A.Ş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1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TA.HAL.LTD.ŞT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İKTİASADİ İŞL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8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DESTEK HİZ. KOOP.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4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TAS.HAL.MİN.KOOP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8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TAS.LTD.ŞTİ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-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5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itchFamily="34" charset="0"/>
                          <a:ea typeface="Angsana New"/>
                          <a:cs typeface="Angsana New"/>
                        </a:rPr>
                        <a:t>TOPLAM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21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5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7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5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pitchFamily="34" charset="0"/>
                        </a:rPr>
                        <a:t>3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18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40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01451"/>
              </p:ext>
            </p:extLst>
          </p:nvPr>
        </p:nvGraphicFramePr>
        <p:xfrm>
          <a:off x="1185641" y="351486"/>
          <a:ext cx="10582328" cy="6204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2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21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2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51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157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1227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81402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26118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OCAK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ŞUBAT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NİSAN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MAYIS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HAZİRAN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TEMMUZ 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AĞUSTOS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EYLÜL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EKİM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KASIM 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ARALIK </a:t>
                      </a: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HİSSE DEVRİ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ADRES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AMAÇ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77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SERMAYE ARTIŞI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İMZA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TESCİLİ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VAZİFE TAKSİMİ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UNVAN 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ANA SÖZ.DEĞ.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KOOPERATİF</a:t>
                      </a:r>
                    </a:p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TASFİYE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0793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TASFİYESİ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GENEL KURUL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KAYIT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TERKİN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YETKİ </a:t>
                      </a:r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BELGESİ</a:t>
                      </a:r>
                      <a:endParaRPr lang="tr-TR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111.BELGE</a:t>
                      </a:r>
                      <a:endParaRPr lang="tr-TR" sz="9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25511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MAHKEME YAZILARI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SİGORTA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ACENTELERİ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NEVİ 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DEĞİŞİKLİĞİ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ANASÖZLEŞME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TASDİKİ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TESCİLİ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ŞAHIS TESCİLİ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0877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SİCİL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TASDİKNAMESİ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212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DEFTER TASDİKİ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1041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TOPLAM</a:t>
                      </a: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289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1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4595066" y="0"/>
            <a:ext cx="376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2022 </a:t>
            </a:r>
            <a:r>
              <a:rPr lang="tr-TR" b="1" dirty="0">
                <a:solidFill>
                  <a:srgbClr val="FF0000"/>
                </a:solidFill>
              </a:rPr>
              <a:t>YILI TİCARET  SİCİL HİZMETİ</a:t>
            </a:r>
          </a:p>
        </p:txBody>
      </p:sp>
    </p:spTree>
    <p:extLst>
      <p:ext uri="{BB962C8B-B14F-4D97-AF65-F5344CB8AC3E}">
        <p14:creationId xmlns:p14="http://schemas.microsoft.com/office/powerpoint/2010/main" val="38596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68988" y="668215"/>
            <a:ext cx="5284270" cy="478857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2022/MAYIS AYI </a:t>
            </a:r>
            <a:r>
              <a:rPr lang="tr-TR" sz="2000" b="1" dirty="0">
                <a:solidFill>
                  <a:srgbClr val="FF0000"/>
                </a:solidFill>
              </a:rPr>
              <a:t>KAYIT VE TERKİN İSTATİSTİĞİ</a:t>
            </a:r>
          </a:p>
        </p:txBody>
      </p:sp>
      <p:graphicFrame>
        <p:nvGraphicFramePr>
          <p:cNvPr id="5" name="1 Grafik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721784"/>
              </p:ext>
            </p:extLst>
          </p:nvPr>
        </p:nvGraphicFramePr>
        <p:xfrm>
          <a:off x="2676698" y="1479665"/>
          <a:ext cx="7132320" cy="3898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3071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36219" y="243039"/>
            <a:ext cx="5832909" cy="363354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</a:rPr>
              <a:t>YILLAR İTİBARİYLE </a:t>
            </a:r>
            <a:r>
              <a:rPr lang="tr-TR" sz="2000" b="1" dirty="0" smtClean="0">
                <a:solidFill>
                  <a:srgbClr val="FF0000"/>
                </a:solidFill>
              </a:rPr>
              <a:t>MAYIS </a:t>
            </a:r>
            <a:r>
              <a:rPr lang="tr-TR" sz="2000" b="1" dirty="0">
                <a:solidFill>
                  <a:srgbClr val="FF0000"/>
                </a:solidFill>
              </a:rPr>
              <a:t>AYI KAYIT İSTATİSTİĞİ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379011"/>
              </p:ext>
            </p:extLst>
          </p:nvPr>
        </p:nvGraphicFramePr>
        <p:xfrm>
          <a:off x="2834641" y="1205345"/>
          <a:ext cx="7024254" cy="443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021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48DE325-0F05-4CAA-8B1B-82BBCAA3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454" y="747346"/>
            <a:ext cx="5583115" cy="351692"/>
          </a:xfrm>
        </p:spPr>
        <p:txBody>
          <a:bodyPr>
            <a:normAutofit/>
          </a:bodyPr>
          <a:lstStyle/>
          <a:p>
            <a:pPr algn="ctr"/>
            <a:r>
              <a:rPr lang="tr-TR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YILLAR İTİBARİYLE MAYIS AYI TERKİN İSTATİSTİĞİ</a:t>
            </a: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605135"/>
              </p:ext>
            </p:extLst>
          </p:nvPr>
        </p:nvGraphicFramePr>
        <p:xfrm>
          <a:off x="3125586" y="1546167"/>
          <a:ext cx="6583680" cy="4172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2704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53339" y="685800"/>
            <a:ext cx="5419024" cy="382604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YILLAR İTİBARİYLE KURULAN ŞİRKET İSTATİSTİĞİ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27523"/>
              </p:ext>
            </p:extLst>
          </p:nvPr>
        </p:nvGraphicFramePr>
        <p:xfrm>
          <a:off x="2959331" y="1529542"/>
          <a:ext cx="6591993" cy="379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0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46414" y="685801"/>
            <a:ext cx="9526385" cy="722870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13.05.2022 Tarihinde </a:t>
            </a:r>
            <a:r>
              <a:rPr lang="tr-TR" sz="2000" b="1" dirty="0" smtClean="0">
                <a:solidFill>
                  <a:srgbClr val="FF0000"/>
                </a:solidFill>
              </a:rPr>
              <a:t>Gerçekleşen </a:t>
            </a:r>
            <a:r>
              <a:rPr lang="tr-TR" sz="2000" b="1" dirty="0" smtClean="0">
                <a:solidFill>
                  <a:srgbClr val="FF0000"/>
                </a:solidFill>
              </a:rPr>
              <a:t>Türkiye Odalar Borsalar Birliği 78.Genel Kurulu </a:t>
            </a:r>
            <a:r>
              <a:rPr lang="tr-TR" sz="2000" b="1" dirty="0" smtClean="0">
                <a:solidFill>
                  <a:srgbClr val="FF0000"/>
                </a:solidFill>
              </a:rPr>
              <a:t>Elektronik </a:t>
            </a:r>
            <a:r>
              <a:rPr lang="tr-TR" sz="2000" b="1" dirty="0">
                <a:solidFill>
                  <a:srgbClr val="FF0000"/>
                </a:solidFill>
              </a:rPr>
              <a:t>O</a:t>
            </a:r>
            <a:r>
              <a:rPr lang="tr-TR" sz="2000" b="1" dirty="0" smtClean="0">
                <a:solidFill>
                  <a:srgbClr val="FF0000"/>
                </a:solidFill>
              </a:rPr>
              <a:t>rtamda </a:t>
            </a:r>
            <a:r>
              <a:rPr lang="tr-TR" sz="2000" b="1" dirty="0">
                <a:solidFill>
                  <a:srgbClr val="FF0000"/>
                </a:solidFill>
              </a:rPr>
              <a:t>G</a:t>
            </a:r>
            <a:r>
              <a:rPr lang="tr-TR" sz="2000" b="1" dirty="0" smtClean="0">
                <a:solidFill>
                  <a:srgbClr val="FF0000"/>
                </a:solidFill>
              </a:rPr>
              <a:t>erçekleştirildi</a:t>
            </a:r>
            <a:r>
              <a:rPr lang="tr-TR" sz="2000" b="1" dirty="0" smtClean="0">
                <a:solidFill>
                  <a:srgbClr val="FF0000"/>
                </a:solidFill>
              </a:rPr>
              <a:t>.</a:t>
            </a:r>
            <a:endParaRPr lang="tr-TR" sz="2000" b="1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973" y="1473606"/>
            <a:ext cx="4854633" cy="434040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426" y="1473606"/>
            <a:ext cx="3227418" cy="4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37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371600" y="360485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31.05.2022 TARİHLİ </a:t>
            </a:r>
            <a:r>
              <a:rPr lang="tr-TR" b="1" dirty="0">
                <a:solidFill>
                  <a:srgbClr val="FF0000"/>
                </a:solidFill>
              </a:rPr>
              <a:t>ÜYELERİMİZİN </a:t>
            </a:r>
            <a:r>
              <a:rPr lang="tr-TR" b="1" dirty="0" smtClean="0">
                <a:solidFill>
                  <a:srgbClr val="FF0000"/>
                </a:solidFill>
              </a:rPr>
              <a:t>İSTATİSTİĞİ</a:t>
            </a:r>
            <a:endParaRPr lang="tr-TR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559084"/>
              </p:ext>
            </p:extLst>
          </p:nvPr>
        </p:nvGraphicFramePr>
        <p:xfrm>
          <a:off x="1608992" y="1116622"/>
          <a:ext cx="9135208" cy="4503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604">
                  <a:extLst>
                    <a:ext uri="{9D8B030D-6E8A-4147-A177-3AD203B41FA5}">
                      <a16:colId xmlns:a16="http://schemas.microsoft.com/office/drawing/2014/main" xmlns="" val="1433383335"/>
                    </a:ext>
                  </a:extLst>
                </a:gridCol>
                <a:gridCol w="4567604">
                  <a:extLst>
                    <a:ext uri="{9D8B030D-6E8A-4147-A177-3AD203B41FA5}">
                      <a16:colId xmlns:a16="http://schemas.microsoft.com/office/drawing/2014/main" xmlns="" val="4085743098"/>
                    </a:ext>
                  </a:extLst>
                </a:gridCol>
              </a:tblGrid>
              <a:tr h="483578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FİRMA TİPİ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ADET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8312896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LİMİTED ŞİRKET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767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8726940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GERÇEK KİŞİ TİCARİ İŞLETMESİ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568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314207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ANONİM ŞİRKET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0200508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KOOPERATİF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35458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DİĞER İKTİSADİ İŞLETMELER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0502191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KOLLEKTİF ŞİRKET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873442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DERNEK İKTİSADİ İŞLETMESİ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1160767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DİĞER KAMU TİCARİ İŞLETMELERİ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5572805"/>
                  </a:ext>
                </a:extLst>
              </a:tr>
              <a:tr h="44664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VAKIF İKTİSADİ İŞLETMESİ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531197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23106"/>
              </p:ext>
            </p:extLst>
          </p:nvPr>
        </p:nvGraphicFramePr>
        <p:xfrm>
          <a:off x="2108200" y="587195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1034573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TOPLAM=1606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691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13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99335" y="433137"/>
            <a:ext cx="7526956" cy="385011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ODAMIZ TARAFINDAN VERİLEN KAPASİTE RAPORU 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68464"/>
              </p:ext>
            </p:extLst>
          </p:nvPr>
        </p:nvGraphicFramePr>
        <p:xfrm>
          <a:off x="2498291" y="1046920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790905439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3205978956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774303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1407216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652938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869084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545620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141319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869030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109199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016536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158848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9125286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7772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6958265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03274"/>
              </p:ext>
            </p:extLst>
          </p:nvPr>
        </p:nvGraphicFramePr>
        <p:xfrm>
          <a:off x="2498291" y="6023179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746472674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2160488822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117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42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afik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832676"/>
              </p:ext>
            </p:extLst>
          </p:nvPr>
        </p:nvGraphicFramePr>
        <p:xfrm>
          <a:off x="1986742" y="856211"/>
          <a:ext cx="902762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437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0310" y="199247"/>
            <a:ext cx="6694371" cy="344103"/>
          </a:xfrm>
        </p:spPr>
        <p:txBody>
          <a:bodyPr>
            <a:normAutofit fontScale="90000"/>
          </a:bodyPr>
          <a:lstStyle/>
          <a:p>
            <a:r>
              <a:rPr lang="tr-TR" altLang="tr-TR" sz="2000" b="1" dirty="0" smtClean="0">
                <a:solidFill>
                  <a:srgbClr val="FF0000"/>
                </a:solidFill>
              </a:rPr>
              <a:t>2022/MAYIS AYINDA </a:t>
            </a:r>
            <a:r>
              <a:rPr lang="tr-TR" altLang="tr-TR" sz="2000" b="1" dirty="0">
                <a:solidFill>
                  <a:srgbClr val="FF0000"/>
                </a:solidFill>
              </a:rPr>
              <a:t>KAPASİTE RAPORU VERİLEN ÜYELER </a:t>
            </a:r>
            <a:endParaRPr lang="tr-TR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805698"/>
              </p:ext>
            </p:extLst>
          </p:nvPr>
        </p:nvGraphicFramePr>
        <p:xfrm>
          <a:off x="1213338" y="683393"/>
          <a:ext cx="10023230" cy="4464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803">
                  <a:extLst>
                    <a:ext uri="{9D8B030D-6E8A-4147-A177-3AD203B41FA5}">
                      <a16:colId xmlns:a16="http://schemas.microsoft.com/office/drawing/2014/main" xmlns="" val="2601495235"/>
                    </a:ext>
                  </a:extLst>
                </a:gridCol>
                <a:gridCol w="3777334">
                  <a:extLst>
                    <a:ext uri="{9D8B030D-6E8A-4147-A177-3AD203B41FA5}">
                      <a16:colId xmlns:a16="http://schemas.microsoft.com/office/drawing/2014/main" xmlns="" val="3984449979"/>
                    </a:ext>
                  </a:extLst>
                </a:gridCol>
                <a:gridCol w="4104645">
                  <a:extLst>
                    <a:ext uri="{9D8B030D-6E8A-4147-A177-3AD203B41FA5}">
                      <a16:colId xmlns:a16="http://schemas.microsoft.com/office/drawing/2014/main" xmlns="" val="3959854412"/>
                    </a:ext>
                  </a:extLst>
                </a:gridCol>
                <a:gridCol w="1467448">
                  <a:extLst>
                    <a:ext uri="{9D8B030D-6E8A-4147-A177-3AD203B41FA5}">
                      <a16:colId xmlns:a16="http://schemas.microsoft.com/office/drawing/2014/main" xmlns="" val="1374980161"/>
                    </a:ext>
                  </a:extLst>
                </a:gridCol>
              </a:tblGrid>
              <a:tr h="408892"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ÇALIŞAN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PERSONEL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580874"/>
                  </a:ext>
                </a:extLst>
              </a:tr>
              <a:tr h="553923"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ER-YEM TARIM ÜRÜNLERİ VE YEM SANAYİ TİCARET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LİMİTED ŞİRKETİ</a:t>
                      </a:r>
                      <a:b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BÜYÜKBAŞ VE KÜÇÜK BAŞ HAYVAN YEMLERİ İMALATI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04216699"/>
                  </a:ext>
                </a:extLst>
              </a:tr>
              <a:tr h="565107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RAMAZAN YİĞİTER ÜNLÜ GOFRET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GOFRET İMALATI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80254448"/>
                  </a:ext>
                </a:extLst>
              </a:tr>
              <a:tr h="448396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HACI OĞUL ŞEKERLEME İNŞAAT SANAYİ VE TİCARET LİMİTED ŞİRKETİ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ŞEKERLEME (HELVA-LOKUM-REÇEL)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82728849"/>
                  </a:ext>
                </a:extLst>
              </a:tr>
              <a:tr h="806896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 SANAYİ ÜRÜNLERİ İMALAT VE DIŞ TİCARET LİMİTED ŞİRKETİ EREĞLİ ŞUBESİ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AMBALAJ ATIKLARININ TOPLANMASI AYIKLANMASI VE BALYALANMASI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52814115"/>
                  </a:ext>
                </a:extLst>
              </a:tr>
              <a:tr h="650630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 DAMAK GIDA SANAYİ VE TİCARET LİMİTED ŞİRKETİ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GOFRET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25878927"/>
                  </a:ext>
                </a:extLst>
              </a:tr>
              <a:tr h="917956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EREĞLİ GIDA SANAYİ VE TİCARET ANONİM ŞİRKETİ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13957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73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77402" y="339290"/>
            <a:ext cx="6694371" cy="344103"/>
          </a:xfrm>
        </p:spPr>
        <p:txBody>
          <a:bodyPr>
            <a:normAutofit fontScale="90000"/>
          </a:bodyPr>
          <a:lstStyle/>
          <a:p>
            <a:r>
              <a:rPr lang="tr-TR" altLang="tr-TR" sz="2000" b="1" dirty="0" smtClean="0">
                <a:solidFill>
                  <a:srgbClr val="FF0000"/>
                </a:solidFill>
              </a:rPr>
              <a:t>2022/MAYIS AYINDA </a:t>
            </a:r>
            <a:r>
              <a:rPr lang="tr-TR" altLang="tr-TR" sz="2000" b="1" dirty="0">
                <a:solidFill>
                  <a:srgbClr val="FF0000"/>
                </a:solidFill>
              </a:rPr>
              <a:t>KAPASİTE RAPORU VERİLEN ÜYELER </a:t>
            </a:r>
            <a:endParaRPr lang="tr-TR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30401"/>
              </p:ext>
            </p:extLst>
          </p:nvPr>
        </p:nvGraphicFramePr>
        <p:xfrm>
          <a:off x="1188721" y="683393"/>
          <a:ext cx="10003888" cy="5792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501">
                  <a:extLst>
                    <a:ext uri="{9D8B030D-6E8A-4147-A177-3AD203B41FA5}">
                      <a16:colId xmlns:a16="http://schemas.microsoft.com/office/drawing/2014/main" xmlns="" val="2601495235"/>
                    </a:ext>
                  </a:extLst>
                </a:gridCol>
                <a:gridCol w="3938510">
                  <a:extLst>
                    <a:ext uri="{9D8B030D-6E8A-4147-A177-3AD203B41FA5}">
                      <a16:colId xmlns:a16="http://schemas.microsoft.com/office/drawing/2014/main" xmlns="" val="3984449979"/>
                    </a:ext>
                  </a:extLst>
                </a:gridCol>
                <a:gridCol w="3928260">
                  <a:extLst>
                    <a:ext uri="{9D8B030D-6E8A-4147-A177-3AD203B41FA5}">
                      <a16:colId xmlns:a16="http://schemas.microsoft.com/office/drawing/2014/main" xmlns="" val="3959854412"/>
                    </a:ext>
                  </a:extLst>
                </a:gridCol>
                <a:gridCol w="1464617">
                  <a:extLst>
                    <a:ext uri="{9D8B030D-6E8A-4147-A177-3AD203B41FA5}">
                      <a16:colId xmlns:a16="http://schemas.microsoft.com/office/drawing/2014/main" xmlns="" val="1374980161"/>
                    </a:ext>
                  </a:extLst>
                </a:gridCol>
              </a:tblGrid>
              <a:tr h="610475"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SIRA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FİRMA ÜNVANI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ÇALIŞAN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PERSONEL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580874"/>
                  </a:ext>
                </a:extLst>
              </a:tr>
              <a:tr h="539175">
                <a:tc>
                  <a:txBody>
                    <a:bodyPr/>
                    <a:lstStyle/>
                    <a:p>
                      <a:pPr algn="l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ERSULTAN ŞEKERLEME KURUYEMİŞ VE GIDA ÜRÜNLERİ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SANAYİ VE TİCARET LİMİTED ŞİRKETİ EREĞLİ ŞUBESİ</a:t>
                      </a:r>
                      <a:b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GOFRET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04216699"/>
                  </a:ext>
                </a:extLst>
              </a:tr>
              <a:tr h="539175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AKYUVA MÜTEAHHİTLİK BETON MAMÜLLERİ PETROL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ÜRÜNLERİ TARIM NAKLİYAT SANAYİ TİCARET LİMİTED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ŞİRKETİ EREĞLİ ŞUBESİ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PARKE TAŞI - BORDÜR TAŞI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80254448"/>
                  </a:ext>
                </a:extLst>
              </a:tr>
              <a:tr h="539175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 ERK DEMİR DOĞRAMA İNŞAAT OTOMOTİV TİCARET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 SANAYİ LİMİTED ŞİRKETİ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ENERJİ NAKİL HATLARI, ÇELİK KONSTRÜKSİYON, ÇELİK ÇATI, DEMİR DOĞRAMA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82728849"/>
                  </a:ext>
                </a:extLst>
              </a:tr>
              <a:tr h="524631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MESA MOBİLYA ORMAN ÜRÜNLERİ İHRACAT İTHALAT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PAZARLAMA SANAYİ İÇ VE DIŞ TİCARET LİMİTED ŞİRKETİ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DEMONTE KOLTUK, DEMONTE BANK, DEMONTE SANDALYE, DEMONTE BAR</a:t>
                      </a:r>
                    </a:p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SANDALYE, MASA, PUF, AHŞAP AYAK, MOBİLYA İSKELETİ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52814115"/>
                  </a:ext>
                </a:extLst>
              </a:tr>
              <a:tr h="438846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İSMAİL ERDEM </a:t>
                      </a:r>
                      <a:r>
                        <a:rPr lang="tr-T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ERDEM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TİCARET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TOZ ŞEKER PAKETLEME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25878927"/>
                  </a:ext>
                </a:extLst>
              </a:tr>
              <a:tr h="515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l"/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MSC GIDA ÜRÜNLERİ İNŞAAT TEKSTİL SANAYİ VE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TİCARET ANONİM ŞİRKETİ EREĞLİ ŞUBESİ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MEYVE PESTİLLERİ(MEYVEBAR) KAYISI-VİŞNE-ERİK-NAR-BÖĞÜRTLEN-HURMAŞEFTALİ-ÇİLEK), ÇİLEK PROPOLİS, HURMA PROPOLİS, ŞEFTALİ PROPOLİS, PORT</a:t>
                      </a:r>
                      <a:endParaRPr lang="tr-TR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32502217"/>
                  </a:ext>
                </a:extLst>
              </a:tr>
              <a:tr h="891943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BERKAY BACA DOĞALGAZ,HAVALANDIRMA,İZOLASYON,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GIDA,İNŞAAT MALZEMELERİ SANAYİ VE TİCARET LİMİTED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ŞİRKETİ</a:t>
                      </a:r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DOĞALGAZ BACA SİSTEMLERİ,HAVALANDIRMA,İZOLASYON VE KAPLAMA</a:t>
                      </a:r>
                      <a:endParaRPr lang="tr-T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13957631"/>
                  </a:ext>
                </a:extLst>
              </a:tr>
              <a:tr h="596840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KEMAL TURAN YENİ ÖZHAYAT ŞEKERLEME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LOKUM, CEVİZLİ BANDIRMA, İRMİKLİ YAZ HELVASI, CEVİZLİ PEKMEZ SUCUĞU,</a:t>
                      </a:r>
                    </a:p>
                    <a:p>
                      <a:pPr algn="l" fontAlgn="b"/>
                      <a:r>
                        <a:rPr lang="tr-T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TAHİN HELVASI, KÖPÜK HELVA</a:t>
                      </a:r>
                      <a:endParaRPr lang="tr-T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34458300"/>
                  </a:ext>
                </a:extLst>
              </a:tr>
              <a:tr h="596840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EREĞLİ BİRLEŞİM GIDA TARIM HAYVANCILIK SANAYİ VE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TİCARET LİMİTED ŞİRKETİ BİRLEŞİM GIDA SÜT ÜRÜNLERİ</a:t>
                      </a:r>
                    </a:p>
                    <a:p>
                      <a:pPr algn="l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ŞUBESİ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SÜT ÜRÜNLERİ (BEYAZ PEYNİR, TULUM PEYNİRİ, KREMA, TEREYAĞI)</a:t>
                      </a:r>
                      <a:endParaRPr lang="tr-T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940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15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63516" y="377792"/>
            <a:ext cx="7676147" cy="344103"/>
          </a:xfrm>
        </p:spPr>
        <p:txBody>
          <a:bodyPr>
            <a:normAutofit fontScale="90000"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ODAMIZ TARAFINDAN VERİLEN YERLİ MALI BELGESİ</a:t>
            </a:r>
            <a:endParaRPr lang="tr-TR" sz="2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09062"/>
              </p:ext>
            </p:extLst>
          </p:nvPr>
        </p:nvGraphicFramePr>
        <p:xfrm>
          <a:off x="2170497" y="967339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441845267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102335425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7489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81935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97142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379781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35659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65304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480002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888493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383644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347868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6095708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2913538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2558694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13529"/>
              </p:ext>
            </p:extLst>
          </p:nvPr>
        </p:nvGraphicFramePr>
        <p:xfrm>
          <a:off x="2170497" y="5960270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2337567646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2726329670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855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4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61255" y="279133"/>
            <a:ext cx="5631386" cy="31763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 İŞ MAKİNESİ BELGESİ TESCİLİ</a:t>
            </a:r>
            <a:endParaRPr lang="tr-TR" sz="2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686677"/>
              </p:ext>
            </p:extLst>
          </p:nvPr>
        </p:nvGraphicFramePr>
        <p:xfrm>
          <a:off x="2334127" y="678581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639345275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1051304119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85036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99658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609581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1486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637217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60212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084886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195269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76599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6496755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852843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986542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2466793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273907"/>
              </p:ext>
            </p:extLst>
          </p:nvPr>
        </p:nvGraphicFramePr>
        <p:xfrm>
          <a:off x="2334127" y="5690763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1974549215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3146293259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88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88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11612" y="339290"/>
            <a:ext cx="6689036" cy="401855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2022 </a:t>
            </a:r>
            <a:r>
              <a:rPr lang="tr-TR" sz="2000" b="1" dirty="0">
                <a:solidFill>
                  <a:srgbClr val="FF0000"/>
                </a:solidFill>
              </a:rPr>
              <a:t>YILINDA VERİLEN EKSPERTİZ RAPORU SAYILARI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630560"/>
              </p:ext>
            </p:extLst>
          </p:nvPr>
        </p:nvGraphicFramePr>
        <p:xfrm>
          <a:off x="2218624" y="741145"/>
          <a:ext cx="8638138" cy="493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670826460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856707452"/>
                    </a:ext>
                  </a:extLst>
                </a:gridCol>
              </a:tblGrid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AYLAR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ADET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2887710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408900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ŞUBAT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861302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911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NİSAN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58971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MAYIS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878476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HAZİRAN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670506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TEMMUZ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5114061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AĞUSTOS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678259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EYLÜL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0366472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EKİM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33733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4318644"/>
                  </a:ext>
                </a:extLst>
              </a:tr>
              <a:tr h="379259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ARALIK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6661392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822543"/>
              </p:ext>
            </p:extLst>
          </p:nvPr>
        </p:nvGraphicFramePr>
        <p:xfrm>
          <a:off x="2218624" y="5799221"/>
          <a:ext cx="86381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069">
                  <a:extLst>
                    <a:ext uri="{9D8B030D-6E8A-4147-A177-3AD203B41FA5}">
                      <a16:colId xmlns:a16="http://schemas.microsoft.com/office/drawing/2014/main" xmlns="" val="3708258586"/>
                    </a:ext>
                  </a:extLst>
                </a:gridCol>
                <a:gridCol w="4319069">
                  <a:extLst>
                    <a:ext uri="{9D8B030D-6E8A-4147-A177-3AD203B41FA5}">
                      <a16:colId xmlns:a16="http://schemas.microsoft.com/office/drawing/2014/main" xmlns="" val="3772522254"/>
                    </a:ext>
                  </a:extLst>
                </a:gridCol>
              </a:tblGrid>
              <a:tr h="271743"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rgbClr val="FF0000"/>
                          </a:solidFill>
                        </a:rPr>
                        <a:t>TOPLAM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640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38592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Özel 1">
      <a:dk1>
        <a:sysClr val="windowText" lastClr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3037</TotalTime>
  <Words>1260</Words>
  <Application>Microsoft Office PowerPoint</Application>
  <PresentationFormat>Geniş ekran</PresentationFormat>
  <Paragraphs>638</Paragraphs>
  <Slides>20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Agency FB</vt:lpstr>
      <vt:lpstr>Angsana New</vt:lpstr>
      <vt:lpstr>Arial</vt:lpstr>
      <vt:lpstr>Calibri</vt:lpstr>
      <vt:lpstr>Constantia</vt:lpstr>
      <vt:lpstr>Franklin Gothic Book</vt:lpstr>
      <vt:lpstr>Times New Roman</vt:lpstr>
      <vt:lpstr>Crop</vt:lpstr>
      <vt:lpstr>PowerPoint Sunusu</vt:lpstr>
      <vt:lpstr>13.05.2022 Tarihinde Gerçekleşen Türkiye Odalar Borsalar Birliği 78.Genel Kurulu Elektronik Ortamda Gerçekleştirildi.</vt:lpstr>
      <vt:lpstr>2022 YILI ODAMIZ TARAFINDAN VERİLEN KAPASİTE RAPORU </vt:lpstr>
      <vt:lpstr>PowerPoint Sunusu</vt:lpstr>
      <vt:lpstr>2022/MAYIS AYINDA KAPASİTE RAPORU VERİLEN ÜYELER </vt:lpstr>
      <vt:lpstr>2022/MAYIS AYINDA KAPASİTE RAPORU VERİLEN ÜYELER </vt:lpstr>
      <vt:lpstr>2022 YILI ODAMIZ TARAFINDAN VERİLEN YERLİ MALI BELGESİ</vt:lpstr>
      <vt:lpstr>2022 YILI İŞ MAKİNESİ BELGESİ TESCİLİ</vt:lpstr>
      <vt:lpstr>2022 YILINDA VERİLEN EKSPERTİZ RAPORU SAYILARI</vt:lpstr>
      <vt:lpstr>2022/MAYIS AYINDA KAYIT OLAN ÜYELERİMİZ</vt:lpstr>
      <vt:lpstr>PowerPoint Sunusu</vt:lpstr>
      <vt:lpstr>2022 YILI ODAMIZA KAYIT YAPTIRAN ÜYELER</vt:lpstr>
      <vt:lpstr>2022/MAYIS AYINDA TERK OLAN ÜYELERİMİZ</vt:lpstr>
      <vt:lpstr>2022 YILI TERK EDEN ÜYELER</vt:lpstr>
      <vt:lpstr>PowerPoint Sunusu</vt:lpstr>
      <vt:lpstr>2022/MAYIS AYI KAYIT VE TERKİN İSTATİSTİĞİ</vt:lpstr>
      <vt:lpstr>YILLAR İTİBARİYLE MAYIS AYI KAYIT İSTATİSTİĞİ</vt:lpstr>
      <vt:lpstr>YILLAR İTİBARİYLE MAYIS AYI TERKİN İSTATİSTİĞİ</vt:lpstr>
      <vt:lpstr>YILLAR İTİBARİYLE KURULAN ŞİRKET İSTATİSTİĞİ</vt:lpstr>
      <vt:lpstr>PowerPoint Sunusu</vt:lpstr>
    </vt:vector>
  </TitlesOfParts>
  <Company>NouS/TncTR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388</cp:revision>
  <dcterms:created xsi:type="dcterms:W3CDTF">2021-01-25T11:45:43Z</dcterms:created>
  <dcterms:modified xsi:type="dcterms:W3CDTF">2023-08-17T12:20:27Z</dcterms:modified>
</cp:coreProperties>
</file>