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345" r:id="rId3"/>
    <p:sldId id="346" r:id="rId4"/>
    <p:sldId id="281" r:id="rId5"/>
    <p:sldId id="283" r:id="rId6"/>
    <p:sldId id="282" r:id="rId7"/>
    <p:sldId id="285" r:id="rId8"/>
    <p:sldId id="287" r:id="rId9"/>
    <p:sldId id="289" r:id="rId10"/>
    <p:sldId id="291" r:id="rId11"/>
    <p:sldId id="338" r:id="rId12"/>
    <p:sldId id="292" r:id="rId13"/>
    <p:sldId id="293" r:id="rId14"/>
    <p:sldId id="295" r:id="rId15"/>
    <p:sldId id="286" r:id="rId16"/>
    <p:sldId id="296" r:id="rId17"/>
    <p:sldId id="297" r:id="rId18"/>
    <p:sldId id="308" r:id="rId19"/>
    <p:sldId id="298" r:id="rId20"/>
    <p:sldId id="261" r:id="rId21"/>
    <p:sldId id="260" r:id="rId22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\Desktop\FAAL&#304;YET%20RAPOR%20&#199;ALI&#350;MA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\Desktop\FAAL&#304;YET%20RAPOR%20&#199;ALI&#350;MAS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r-TR" sz="2000" dirty="0">
                <a:solidFill>
                  <a:srgbClr val="FF0000"/>
                </a:solidFill>
              </a:rPr>
              <a:t>AYLAR İTİBARİYE VERİLEN KAPASİTE RAPOR SAYILARI </a:t>
            </a:r>
          </a:p>
          <a:p>
            <a:pPr>
              <a:defRPr sz="1200"/>
            </a:pPr>
            <a:endParaRPr lang="tr-TR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426042578011082"/>
          <c:w val="0.9115393700787402"/>
          <c:h val="0.53614537766112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KAP.RAP.SAY.!$B$3</c:f>
              <c:strCache>
                <c:ptCount val="1"/>
                <c:pt idx="0">
                  <c:v>ADET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KAP.RAP.SAY.!$A$4:$A$16</c:f>
              <c:strCache>
                <c:ptCount val="13"/>
                <c:pt idx="0">
                  <c:v>OCAK</c:v>
                </c:pt>
                <c:pt idx="1">
                  <c:v>ŞUBAT</c:v>
                </c:pt>
                <c:pt idx="2">
                  <c:v>MART </c:v>
                </c:pt>
                <c:pt idx="3">
                  <c:v>NİSAN</c:v>
                </c:pt>
                <c:pt idx="4">
                  <c:v>MAYIS</c:v>
                </c:pt>
                <c:pt idx="5">
                  <c:v>HAZİRAN</c:v>
                </c:pt>
                <c:pt idx="6">
                  <c:v>TEMMUZ </c:v>
                </c:pt>
                <c:pt idx="7">
                  <c:v>AĞUSTOS </c:v>
                </c:pt>
                <c:pt idx="8">
                  <c:v>EYLÜL</c:v>
                </c:pt>
                <c:pt idx="9">
                  <c:v>EKİM</c:v>
                </c:pt>
                <c:pt idx="10">
                  <c:v>KASIM</c:v>
                </c:pt>
                <c:pt idx="11">
                  <c:v>ARALIK</c:v>
                </c:pt>
                <c:pt idx="12">
                  <c:v>TOPLAM</c:v>
                </c:pt>
              </c:strCache>
            </c:strRef>
          </c:cat>
          <c:val>
            <c:numRef>
              <c:f>KAP.RAP.SAY.!$B$4:$B$16</c:f>
              <c:numCache>
                <c:formatCode>General</c:formatCode>
                <c:ptCount val="13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16</c:v>
                </c:pt>
                <c:pt idx="4">
                  <c:v>15</c:v>
                </c:pt>
                <c:pt idx="5">
                  <c:v>9</c:v>
                </c:pt>
                <c:pt idx="6">
                  <c:v>2</c:v>
                </c:pt>
                <c:pt idx="1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46-47B4-8FD8-88F16AFEF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063248"/>
        <c:axId val="847075216"/>
      </c:barChart>
      <c:catAx>
        <c:axId val="84706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7075216"/>
        <c:crosses val="autoZero"/>
        <c:auto val="1"/>
        <c:lblAlgn val="ctr"/>
        <c:lblOffset val="100"/>
        <c:noMultiLvlLbl val="0"/>
      </c:catAx>
      <c:valAx>
        <c:axId val="84707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06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'AYLIK KAYIT TERKİN'!$A$2:$A$3</c:f>
              <c:strCache>
                <c:ptCount val="2"/>
                <c:pt idx="0">
                  <c:v>KAYIT</c:v>
                </c:pt>
                <c:pt idx="1">
                  <c:v>TERKİN</c:v>
                </c:pt>
              </c:strCache>
            </c:strRef>
          </c:cat>
          <c:val>
            <c:numRef>
              <c:f>'AYLIK KAYIT TERKİN'!$B$2:$B$3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D-4FD3-B7A4-BCE7020C5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064336"/>
        <c:axId val="847073584"/>
      </c:barChart>
      <c:catAx>
        <c:axId val="84706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7073584"/>
        <c:crosses val="autoZero"/>
        <c:auto val="1"/>
        <c:lblAlgn val="ctr"/>
        <c:lblOffset val="100"/>
        <c:noMultiLvlLbl val="0"/>
      </c:catAx>
      <c:valAx>
        <c:axId val="84707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06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TERKİNLER'!$A$2:$A$3</c:f>
              <c:strCache>
                <c:ptCount val="2"/>
                <c:pt idx="0">
                  <c:v>2021/TEMMUZ</c:v>
                </c:pt>
                <c:pt idx="1">
                  <c:v>2022/TEMMUZ</c:v>
                </c:pt>
              </c:strCache>
            </c:strRef>
          </c:cat>
          <c:val>
            <c:numRef>
              <c:f>'YIL İTİBARİYLE KAYIT TERKİNLER'!$B$2:$B$3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2E-4E8B-B5C0-E879EEF3E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7064880"/>
        <c:axId val="847065968"/>
      </c:barChart>
      <c:catAx>
        <c:axId val="8470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65968"/>
        <c:crosses val="autoZero"/>
        <c:auto val="1"/>
        <c:lblAlgn val="ctr"/>
        <c:lblOffset val="100"/>
        <c:noMultiLvlLbl val="0"/>
      </c:catAx>
      <c:valAx>
        <c:axId val="84706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6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7D-426E-9E91-504EA130DBD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D-426E-9E91-504EA130DBD6}"/>
              </c:ext>
            </c:extLst>
          </c:dPt>
          <c:dLbls>
            <c:dLbl>
              <c:idx val="0"/>
              <c:layout>
                <c:manualLayout>
                  <c:x val="-3.1864551281335116E-17"/>
                  <c:y val="6.012564042235336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7D-426E-9E91-504EA130D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42595354572477E-3"/>
                  <c:y val="-8.19592831194955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7D-426E-9E91-504EA130D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TERKİNLER'!$L$2:$L$3</c:f>
              <c:strCache>
                <c:ptCount val="2"/>
                <c:pt idx="0">
                  <c:v>2021/TEMMUZ</c:v>
                </c:pt>
                <c:pt idx="1">
                  <c:v>2022/TEMMUZ</c:v>
                </c:pt>
              </c:strCache>
            </c:strRef>
          </c:cat>
          <c:val>
            <c:numRef>
              <c:f>'YIL İTİBARİYLE KAYIT TERKİNLER'!$M$2:$M$3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7D-426E-9E91-504EA130DB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47066512"/>
        <c:axId val="847070320"/>
      </c:barChart>
      <c:catAx>
        <c:axId val="8470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70320"/>
        <c:crosses val="autoZero"/>
        <c:auto val="1"/>
        <c:lblAlgn val="ctr"/>
        <c:lblOffset val="100"/>
        <c:noMultiLvlLbl val="0"/>
      </c:catAx>
      <c:valAx>
        <c:axId val="84707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'KURULAN ŞİRKET SAYISI'!$C$2:$C$3</c:f>
              <c:strCache>
                <c:ptCount val="2"/>
                <c:pt idx="0">
                  <c:v>2021/TEMMUZ</c:v>
                </c:pt>
                <c:pt idx="1">
                  <c:v>2022/TEMMUZ</c:v>
                </c:pt>
              </c:strCache>
            </c:strRef>
          </c:cat>
          <c:val>
            <c:numRef>
              <c:f>'KURULAN ŞİRKET SAYISI'!$D$2:$D$3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F9-4E6D-9964-847F029EA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7068144"/>
        <c:axId val="847072496"/>
      </c:barChart>
      <c:catAx>
        <c:axId val="8470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72496"/>
        <c:crosses val="autoZero"/>
        <c:auto val="1"/>
        <c:lblAlgn val="ctr"/>
        <c:lblOffset val="100"/>
        <c:noMultiLvlLbl val="0"/>
      </c:catAx>
      <c:valAx>
        <c:axId val="8470724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70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3A23-151F-4957-BF8F-D1F169461515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8B3B-8533-4B85-AD1E-CE7DB7C6212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5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9731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25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3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78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9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12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36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3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0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3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30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86032" y="2461846"/>
            <a:ext cx="81876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YILI TEMMUZ </a:t>
            </a:r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 </a:t>
            </a:r>
            <a:b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FAALİYET RAPORU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44045" y="146692"/>
            <a:ext cx="5385335" cy="421105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2022/TEMMUZ AYINDA </a:t>
            </a:r>
            <a:r>
              <a:rPr lang="tr-TR" sz="2000" b="1" dirty="0">
                <a:solidFill>
                  <a:srgbClr val="FF0000"/>
                </a:solidFill>
              </a:rPr>
              <a:t>KAYIT OLAN ÜYELERİMİZ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61873"/>
              </p:ext>
            </p:extLst>
          </p:nvPr>
        </p:nvGraphicFramePr>
        <p:xfrm>
          <a:off x="1195755" y="561914"/>
          <a:ext cx="10691445" cy="554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203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564356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4158886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251484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KONTEYNER METAL OTOMOTİV İNŞAAT MALZEMELERİ PAZARLAMA NAKLİYE SANAYİ VE TİCARET LİMİTED ŞİRKETİ EREĞLİ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PREFABRİK YAPILAR VE YAPI ELEMANLARININ PERAKENDE TİCARETİ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LUKA GIDA VE TAVUK ÜRETİM ÇİFTLİĞİ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KÜMES HAYVANLARININ YETİŞTİRİLMESİ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64972182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ERES TORBA TEKSTİL HAYVANCILIK VE GIDA SANAYİ TİCARET LİMİTED ŞİRKETİ EREĞLİ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TEKSTİLDEN ÇUVAL, TORBA, ÇANTA VE BENZERLERİNİN İMALATI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86303450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FERPA ÇİMENTO ANONİM ŞİRKETİ KONYA HAZIR BETON TESİSİ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HAZIR BETON İMALATI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32031927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IŞIL TARIM HAYVANCILIK GIDA OTOMOTİV İNŞAAT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 BAŞ HAYVAN YETİŞTİRİCİLİĞİ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81035855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MEHMET KILIÇER KILIÇER TARIM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GÜBRE VE ZİRAİ KİMYASAL ÜRÜNLERİN PERAKENDE TİCARETİ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068691083"/>
                  </a:ext>
                </a:extLst>
              </a:tr>
              <a:tr h="754453">
                <a:tc>
                  <a:txBody>
                    <a:bodyPr/>
                    <a:lstStyle/>
                    <a:p>
                      <a:pPr algn="ctr"/>
                      <a:endParaRPr lang="tr-TR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SINIRLI SORUMLU BÜYÜKDEDE SULAMA KOOPERATİFİ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BİTKİSEL ÜRETİMİ DESTEKLEYİCİ TARIMSAL AMAÇLI SULAMA FAALİYETLERİ</a:t>
                      </a:r>
                      <a:endParaRPr lang="tr-TR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67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60014"/>
              </p:ext>
            </p:extLst>
          </p:nvPr>
        </p:nvGraphicFramePr>
        <p:xfrm>
          <a:off x="1213658" y="1463041"/>
          <a:ext cx="9960727" cy="232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31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184054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3874642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33450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4594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UYSALOĞULLARI İNŞAAT HAFRİYAT NAKLİYAT OTOMOTİV TARIM VE HAYVANCILIK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İKAMET AMAÇLI BİNALARIN İNŞAATI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7673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UZUN ALİ ZİRAAT TARIM HAYVANCILIK İNŞAAT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KARMA ÇİFTÇİLİK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120439337"/>
                  </a:ext>
                </a:extLst>
              </a:tr>
              <a:tr h="7673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YAĞMUR CANBULAT MHC İNŞAAT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İKAMET AMAÇLI OLMAYAN BİNALARIN İNŞAATI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54742835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3108960" y="432261"/>
            <a:ext cx="714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2022/TEMMUZ </a:t>
            </a:r>
            <a:r>
              <a:rPr lang="tr-TR" b="1" dirty="0">
                <a:solidFill>
                  <a:srgbClr val="FF0000"/>
                </a:solidFill>
              </a:rPr>
              <a:t>AYINDA KAYIT OLAN ÜYELERİMİZ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4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7470" y="336884"/>
            <a:ext cx="6349293" cy="4292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 </a:t>
            </a:r>
            <a:r>
              <a:rPr lang="tr-TR" sz="2000" b="1" dirty="0">
                <a:solidFill>
                  <a:srgbClr val="FF0000"/>
                </a:solidFill>
              </a:rPr>
              <a:t>YILI ODAMIZA KAYIT YAPTIRAN </a:t>
            </a:r>
            <a:r>
              <a:rPr lang="tr-TR" sz="2000" b="1" dirty="0" smtClean="0">
                <a:solidFill>
                  <a:srgbClr val="FF0000"/>
                </a:solidFill>
              </a:rPr>
              <a:t>ÜYE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42782"/>
              </p:ext>
            </p:extLst>
          </p:nvPr>
        </p:nvGraphicFramePr>
        <p:xfrm>
          <a:off x="1429349" y="827772"/>
          <a:ext cx="10188343" cy="572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37">
                  <a:extLst>
                    <a:ext uri="{9D8B030D-6E8A-4147-A177-3AD203B41FA5}">
                      <a16:colId xmlns:a16="http://schemas.microsoft.com/office/drawing/2014/main" xmlns="" val="1085537233"/>
                    </a:ext>
                  </a:extLst>
                </a:gridCol>
                <a:gridCol w="530546">
                  <a:extLst>
                    <a:ext uri="{9D8B030D-6E8A-4147-A177-3AD203B41FA5}">
                      <a16:colId xmlns:a16="http://schemas.microsoft.com/office/drawing/2014/main" xmlns="" val="1877564358"/>
                    </a:ext>
                  </a:extLst>
                </a:gridCol>
                <a:gridCol w="668328">
                  <a:extLst>
                    <a:ext uri="{9D8B030D-6E8A-4147-A177-3AD203B41FA5}">
                      <a16:colId xmlns:a16="http://schemas.microsoft.com/office/drawing/2014/main" xmlns="" val="227476114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856023756"/>
                    </a:ext>
                  </a:extLst>
                </a:gridCol>
                <a:gridCol w="653481">
                  <a:extLst>
                    <a:ext uri="{9D8B030D-6E8A-4147-A177-3AD203B41FA5}">
                      <a16:colId xmlns:a16="http://schemas.microsoft.com/office/drawing/2014/main" xmlns="" val="4218259991"/>
                    </a:ext>
                  </a:extLst>
                </a:gridCol>
                <a:gridCol w="623775">
                  <a:extLst>
                    <a:ext uri="{9D8B030D-6E8A-4147-A177-3AD203B41FA5}">
                      <a16:colId xmlns:a16="http://schemas.microsoft.com/office/drawing/2014/main" xmlns="" val="3771176561"/>
                    </a:ext>
                  </a:extLst>
                </a:gridCol>
                <a:gridCol w="801998">
                  <a:extLst>
                    <a:ext uri="{9D8B030D-6E8A-4147-A177-3AD203B41FA5}">
                      <a16:colId xmlns:a16="http://schemas.microsoft.com/office/drawing/2014/main" xmlns="" val="519700017"/>
                    </a:ext>
                  </a:extLst>
                </a:gridCol>
                <a:gridCol w="831704">
                  <a:extLst>
                    <a:ext uri="{9D8B030D-6E8A-4147-A177-3AD203B41FA5}">
                      <a16:colId xmlns:a16="http://schemas.microsoft.com/office/drawing/2014/main" xmlns="" val="205445375"/>
                    </a:ext>
                  </a:extLst>
                </a:gridCol>
                <a:gridCol w="809356">
                  <a:extLst>
                    <a:ext uri="{9D8B030D-6E8A-4147-A177-3AD203B41FA5}">
                      <a16:colId xmlns:a16="http://schemas.microsoft.com/office/drawing/2014/main" xmlns="" val="1411514617"/>
                    </a:ext>
                  </a:extLst>
                </a:gridCol>
                <a:gridCol w="646118">
                  <a:extLst>
                    <a:ext uri="{9D8B030D-6E8A-4147-A177-3AD203B41FA5}">
                      <a16:colId xmlns:a16="http://schemas.microsoft.com/office/drawing/2014/main" xmlns="" val="152119514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323298966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12558929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26715693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58093472"/>
                    </a:ext>
                  </a:extLst>
                </a:gridCol>
              </a:tblGrid>
              <a:tr h="529710"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OCAK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ŞUBAT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MART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NİSAN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MAYIS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HAZİRAN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TEMMUZ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AĞUSTOS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EYLÜL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EKİM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KASIM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ARALIK </a:t>
                      </a:r>
                    </a:p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rgbClr val="FF0000"/>
                          </a:solidFill>
                        </a:rPr>
                        <a:t>TOPLAM 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1557196958"/>
                  </a:ext>
                </a:extLst>
              </a:tr>
              <a:tr h="639110">
                <a:tc>
                  <a:txBody>
                    <a:bodyPr/>
                    <a:lstStyle/>
                    <a:p>
                      <a:r>
                        <a:rPr lang="tr-TR" sz="1000" b="1" dirty="0"/>
                        <a:t>KONUT YAPI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51667526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ŞAHIS FİRMA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4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3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5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6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17443123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A.Ş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295624312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A.Ş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3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4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638560808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LTD.ŞTİ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6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9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3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6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4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773278235"/>
                  </a:ext>
                </a:extLst>
              </a:tr>
              <a:tr h="467605">
                <a:tc>
                  <a:txBody>
                    <a:bodyPr/>
                    <a:lstStyle/>
                    <a:p>
                      <a:r>
                        <a:rPr lang="tr-TR" sz="1000" b="1" dirty="0"/>
                        <a:t>LTD.ŞTİ.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6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3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1863812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KOOP.ŞUBE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46520614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r>
                        <a:rPr lang="tr-TR" sz="1000" b="1" dirty="0"/>
                        <a:t>İKTİSADİ İŞLETME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57519285"/>
                  </a:ext>
                </a:extLst>
              </a:tr>
              <a:tr h="509140">
                <a:tc>
                  <a:txBody>
                    <a:bodyPr/>
                    <a:lstStyle/>
                    <a:p>
                      <a:r>
                        <a:rPr lang="tr-TR" sz="1000" b="1" dirty="0"/>
                        <a:t>SULAMA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379740642"/>
                  </a:ext>
                </a:extLst>
              </a:tr>
              <a:tr h="437465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TAR.KAL.KOOP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230043"/>
                  </a:ext>
                </a:extLst>
              </a:tr>
              <a:tr h="493781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SU ÜRÜN KOOP.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21651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TOPLAM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20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13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12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18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14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21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10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428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3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1583" y="377911"/>
            <a:ext cx="7222762" cy="487062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2022/TEMMUZ AYINDA </a:t>
            </a:r>
            <a:r>
              <a:rPr lang="tr-TR" sz="2000" b="1" dirty="0">
                <a:solidFill>
                  <a:srgbClr val="FF0000"/>
                </a:solidFill>
              </a:rPr>
              <a:t>TERK OLAN </a:t>
            </a:r>
            <a:r>
              <a:rPr lang="tr-TR" sz="2000" b="1" dirty="0" smtClean="0">
                <a:solidFill>
                  <a:srgbClr val="FF0000"/>
                </a:solidFill>
              </a:rPr>
              <a:t>ÜYELERİMİZ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47674"/>
              </p:ext>
            </p:extLst>
          </p:nvPr>
        </p:nvGraphicFramePr>
        <p:xfrm>
          <a:off x="1292470" y="1031926"/>
          <a:ext cx="10489222" cy="29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01">
                  <a:extLst>
                    <a:ext uri="{9D8B030D-6E8A-4147-A177-3AD203B41FA5}">
                      <a16:colId xmlns:a16="http://schemas.microsoft.com/office/drawing/2014/main" xmlns="" val="776845157"/>
                    </a:ext>
                  </a:extLst>
                </a:gridCol>
                <a:gridCol w="4444598">
                  <a:extLst>
                    <a:ext uri="{9D8B030D-6E8A-4147-A177-3AD203B41FA5}">
                      <a16:colId xmlns:a16="http://schemas.microsoft.com/office/drawing/2014/main" xmlns="" val="2351086141"/>
                    </a:ext>
                  </a:extLst>
                </a:gridCol>
                <a:gridCol w="3250436">
                  <a:extLst>
                    <a:ext uri="{9D8B030D-6E8A-4147-A177-3AD203B41FA5}">
                      <a16:colId xmlns:a16="http://schemas.microsoft.com/office/drawing/2014/main" xmlns="" val="2872015007"/>
                    </a:ext>
                  </a:extLst>
                </a:gridCol>
                <a:gridCol w="1980987">
                  <a:extLst>
                    <a:ext uri="{9D8B030D-6E8A-4147-A177-3AD203B41FA5}">
                      <a16:colId xmlns:a16="http://schemas.microsoft.com/office/drawing/2014/main" xmlns="" val="1023349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  <a:endParaRPr lang="tr-TR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</a:t>
                      </a:r>
                      <a:r>
                        <a:rPr lang="tr-TR" sz="11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ADI</a:t>
                      </a:r>
                      <a:endParaRPr lang="tr-TR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TERK NEDENİ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890043"/>
                  </a:ext>
                </a:extLst>
              </a:tr>
              <a:tr h="665789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CEMİL KAYA KONAK MANİFATURA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MANİFATURA VE SARRAFLIK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496799"/>
                  </a:ext>
                </a:extLst>
              </a:tr>
              <a:tr h="51735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HASAN CANSU CANSU MÜTEAHHİTLİK VE İNŞAAT MALZEMELERİ TİCARETİ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İKAMET AMAÇLI BİNALARIN İNŞAATI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57785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ONURLAR PETROL OTOMOTİV GIDA TAŞIMACILIK NAKLİYE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MOTORLU KARA TAŞITI VE MOTOSİKLET YAKITININ PERAKENDE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MERKEZ NAKLİ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23182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TAHİR ŞAHAN ŞAHAN GROSS MARKET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BAKKAL VE MARKETLERDE YAPILAN PERAKENDE TİCARET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VERGİ TERKİ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53031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ÇİMKO ÇİMENTO VE BETON SANAYİ TİCARET ANONİM ŞİRKETİ KONYA EREĞLİ HAZIR BETON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ÇİMENTO İMALATI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83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7470" y="129097"/>
            <a:ext cx="6763265" cy="41460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 /TEMMUZ AYI TERK </a:t>
            </a:r>
            <a:r>
              <a:rPr lang="tr-TR" sz="2000" b="1" dirty="0">
                <a:solidFill>
                  <a:srgbClr val="FF0000"/>
                </a:solidFill>
              </a:rPr>
              <a:t>EDEN </a:t>
            </a:r>
            <a:r>
              <a:rPr lang="tr-TR" sz="2000" b="1" dirty="0" smtClean="0">
                <a:solidFill>
                  <a:srgbClr val="FF0000"/>
                </a:solidFill>
              </a:rPr>
              <a:t>ÜYE İSTATİSTİĞİ</a:t>
            </a:r>
            <a:endParaRPr lang="tr-TR" sz="20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0226"/>
              </p:ext>
            </p:extLst>
          </p:nvPr>
        </p:nvGraphicFramePr>
        <p:xfrm>
          <a:off x="1232037" y="644893"/>
          <a:ext cx="10491534" cy="5894279"/>
        </p:xfrm>
        <a:graphic>
          <a:graphicData uri="http://schemas.openxmlformats.org/drawingml/2006/table">
            <a:tbl>
              <a:tblPr/>
              <a:tblGrid>
                <a:gridCol w="970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23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5614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37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NEVİ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OCAK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ŞUBAT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NİSAN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MAYIS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HAZİRAN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TEMMUZ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AĞUSTOS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EYLÜL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EKİM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KASIM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ARALIK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ŞAHIS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15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TASFİYE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TAS.HAL.KONUT YAPI.KOOP.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SULAMA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TARIMSAL KAL.KOOP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TA.HAL.LTD.ŞTİ.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itchFamily="34" charset="0"/>
                        <a:ea typeface="Angsana New"/>
                        <a:cs typeface="Angsana New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İKTİASADİ </a:t>
                      </a: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İŞLETME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itchFamily="34" charset="0"/>
                        <a:ea typeface="Angsana New"/>
                        <a:cs typeface="Angsana New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DESTEK HİZ.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TAS.HAL.MİN.KOOP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TAS.LTD.ŞTİ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9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88650"/>
              </p:ext>
            </p:extLst>
          </p:nvPr>
        </p:nvGraphicFramePr>
        <p:xfrm>
          <a:off x="1260909" y="370703"/>
          <a:ext cx="10582328" cy="62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7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OCAK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ŞUBAT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NİSAN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MAYIS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HAZİRAN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TEMMUZ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AĞUSTOS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EYLÜL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EKİM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KASIM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ARALIK </a:t>
                      </a: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HİSSE DEVRİ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AMAÇ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74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SERMAYE ARTIŞI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6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İMZA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TESCİLİ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VAZİFETAKSİMİ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UNVAN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 SÖZ.DEĞ.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6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KOOPERATİF</a:t>
                      </a:r>
                    </a:p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TASFİYE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ŞİRKET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TASFİYESİ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GENEL KURUL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KAYIT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TERK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YETKİ BEL.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111.BELGE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96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MAHKEME YAZILARI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SİGORTA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ACENTE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NEVİ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ANASÖZLEŞME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96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ŞİRKET TESCİL TALEPNAMESİ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96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ŞAHIS TESCİL TALEPNAMESİ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1309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SİCİL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TASDİKNAMESİ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DEFTER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71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289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163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413687" y="1371"/>
            <a:ext cx="855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2022/TEMMUZ TİCARET  </a:t>
            </a:r>
            <a:r>
              <a:rPr lang="tr-TR" b="1" dirty="0">
                <a:solidFill>
                  <a:srgbClr val="FF0000"/>
                </a:solidFill>
              </a:rPr>
              <a:t>SİCİL </a:t>
            </a:r>
            <a:r>
              <a:rPr lang="tr-TR" b="1" dirty="0" smtClean="0">
                <a:solidFill>
                  <a:srgbClr val="FF0000"/>
                </a:solidFill>
              </a:rPr>
              <a:t>HİZMET İSTATİSTİĞİ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8988" y="668215"/>
            <a:ext cx="5284270" cy="4788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2022/TEMMUZ AYI </a:t>
            </a:r>
            <a:r>
              <a:rPr lang="tr-TR" sz="2000" b="1" dirty="0">
                <a:solidFill>
                  <a:srgbClr val="FF0000"/>
                </a:solidFill>
              </a:rPr>
              <a:t>KAYIT VE TERKİN İSTATİSTİĞİ</a:t>
            </a:r>
          </a:p>
        </p:txBody>
      </p:sp>
      <p:graphicFrame>
        <p:nvGraphicFramePr>
          <p:cNvPr id="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923615"/>
              </p:ext>
            </p:extLst>
          </p:nvPr>
        </p:nvGraphicFramePr>
        <p:xfrm>
          <a:off x="2377440" y="1280160"/>
          <a:ext cx="7847215" cy="48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07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57385" y="243039"/>
            <a:ext cx="6311744" cy="50660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</a:t>
            </a:r>
            <a:r>
              <a:rPr lang="tr-TR" sz="2000" b="1" dirty="0" smtClean="0">
                <a:solidFill>
                  <a:srgbClr val="FF0000"/>
                </a:solidFill>
              </a:rPr>
              <a:t>TEMMUZ </a:t>
            </a:r>
            <a:r>
              <a:rPr lang="tr-TR" sz="2000" b="1" dirty="0">
                <a:solidFill>
                  <a:srgbClr val="FF0000"/>
                </a:solidFill>
              </a:rPr>
              <a:t>AYI KAYIT İSTATİSTİĞİ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67761"/>
              </p:ext>
            </p:extLst>
          </p:nvPr>
        </p:nvGraphicFramePr>
        <p:xfrm>
          <a:off x="2103121" y="1088967"/>
          <a:ext cx="8728364" cy="510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02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8DE325-0F05-4CAA-8B1B-82BBCAA3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38" y="747345"/>
            <a:ext cx="7126853" cy="405952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YILLAR İTİBARİYLE TEMMUZ AYI TERKİN İSTATİSTİĞİ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59859"/>
              </p:ext>
            </p:extLst>
          </p:nvPr>
        </p:nvGraphicFramePr>
        <p:xfrm>
          <a:off x="2876205" y="1886989"/>
          <a:ext cx="7306886" cy="433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70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3338" y="685800"/>
            <a:ext cx="6714445" cy="426308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KURULAN ŞİRKET İSTATİSTİĞİ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315996"/>
              </p:ext>
            </p:extLst>
          </p:nvPr>
        </p:nvGraphicFramePr>
        <p:xfrm>
          <a:off x="2402378" y="1546168"/>
          <a:ext cx="8462358" cy="470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6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6414" y="685800"/>
            <a:ext cx="9526385" cy="99337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22.07.2022 </a:t>
            </a:r>
            <a:r>
              <a:rPr lang="tr-TR" sz="2000" b="1" dirty="0">
                <a:solidFill>
                  <a:srgbClr val="FF0000"/>
                </a:solidFill>
              </a:rPr>
              <a:t>Tarihinde İstanbul Hububat Bakliyat Yağlı Tohumlar ve Mamulleri İhracatçıları </a:t>
            </a:r>
            <a:r>
              <a:rPr lang="tr-TR" sz="2000" b="1" dirty="0" smtClean="0">
                <a:solidFill>
                  <a:srgbClr val="FF0000"/>
                </a:solidFill>
              </a:rPr>
              <a:t>Birliği (İHBİR</a:t>
            </a:r>
            <a:r>
              <a:rPr lang="tr-TR" sz="2000" b="1" dirty="0">
                <a:solidFill>
                  <a:srgbClr val="FF0000"/>
                </a:solidFill>
              </a:rPr>
              <a:t>) </a:t>
            </a:r>
            <a:r>
              <a:rPr lang="tr-TR" sz="2000" b="1" dirty="0">
                <a:solidFill>
                  <a:srgbClr val="FF0000"/>
                </a:solidFill>
              </a:rPr>
              <a:t>B</a:t>
            </a:r>
            <a:r>
              <a:rPr lang="tr-TR" sz="2000" b="1" dirty="0" smtClean="0">
                <a:solidFill>
                  <a:srgbClr val="FF0000"/>
                </a:solidFill>
              </a:rPr>
              <a:t>aşkanı </a:t>
            </a:r>
            <a:r>
              <a:rPr lang="tr-TR" sz="2000" b="1" dirty="0">
                <a:solidFill>
                  <a:srgbClr val="FF0000"/>
                </a:solidFill>
              </a:rPr>
              <a:t>Kazım </a:t>
            </a:r>
            <a:r>
              <a:rPr lang="tr-TR" sz="2000" b="1" dirty="0" smtClean="0">
                <a:solidFill>
                  <a:srgbClr val="FF0000"/>
                </a:solidFill>
              </a:rPr>
              <a:t>TAYCI </a:t>
            </a:r>
            <a:r>
              <a:rPr lang="tr-TR" sz="2000" b="1" dirty="0" smtClean="0">
                <a:solidFill>
                  <a:srgbClr val="FF0000"/>
                </a:solidFill>
              </a:rPr>
              <a:t>odamızı ziyarette bulundu.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2" y="1779373"/>
            <a:ext cx="5307018" cy="39564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01" y="1779373"/>
            <a:ext cx="5302677" cy="38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71600" y="360485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31.07.2022 TARİHLİ </a:t>
            </a:r>
            <a:r>
              <a:rPr lang="tr-TR" b="1" dirty="0">
                <a:solidFill>
                  <a:srgbClr val="FF0000"/>
                </a:solidFill>
              </a:rPr>
              <a:t>ÜYELERİMİZİN </a:t>
            </a:r>
            <a:r>
              <a:rPr lang="tr-TR" b="1" dirty="0" smtClean="0">
                <a:solidFill>
                  <a:srgbClr val="FF0000"/>
                </a:solidFill>
              </a:rPr>
              <a:t>İSTATİSLİĞİ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5544"/>
              </p:ext>
            </p:extLst>
          </p:nvPr>
        </p:nvGraphicFramePr>
        <p:xfrm>
          <a:off x="1608992" y="1116622"/>
          <a:ext cx="9135208" cy="450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604">
                  <a:extLst>
                    <a:ext uri="{9D8B030D-6E8A-4147-A177-3AD203B41FA5}">
                      <a16:colId xmlns:a16="http://schemas.microsoft.com/office/drawing/2014/main" xmlns="" val="1433383335"/>
                    </a:ext>
                  </a:extLst>
                </a:gridCol>
                <a:gridCol w="4567604">
                  <a:extLst>
                    <a:ext uri="{9D8B030D-6E8A-4147-A177-3AD203B41FA5}">
                      <a16:colId xmlns:a16="http://schemas.microsoft.com/office/drawing/2014/main" xmlns="" val="4085743098"/>
                    </a:ext>
                  </a:extLst>
                </a:gridCol>
              </a:tblGrid>
              <a:tr h="483578">
                <a:tc>
                  <a:txBody>
                    <a:bodyPr/>
                    <a:lstStyle/>
                    <a:p>
                      <a:r>
                        <a:rPr lang="tr-TR" dirty="0"/>
                        <a:t>FİRMA TİPİ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312896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 smtClean="0"/>
                        <a:t>LİMİTED ŞİRKET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726940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GERÇEK KİŞİ TİCARİ İŞLETMESİ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31420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ANONİM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20050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 smtClean="0"/>
                        <a:t>KOOPERATİF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3545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DİĞER İKTİSADİ İŞLETMELER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502191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KOLLEKTİF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873442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DERNEK İKTİSADİ İŞLETMESİ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16076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/>
                        <a:t>DİĞER KAMU TİCARİ İŞLETMELERİ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572805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tr-TR" dirty="0" smtClean="0"/>
                        <a:t>VAKIF İKTİSADİ İŞLETMESİ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311975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54023"/>
              </p:ext>
            </p:extLst>
          </p:nvPr>
        </p:nvGraphicFramePr>
        <p:xfrm>
          <a:off x="2108200" y="587195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034573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TOPLAM=1623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91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3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71500"/>
            <a:ext cx="9601200" cy="52959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01.07.2022-31.07.2022 TARİH </a:t>
            </a:r>
            <a:r>
              <a:rPr lang="tr-TR" b="1" dirty="0">
                <a:solidFill>
                  <a:srgbClr val="FF0000"/>
                </a:solidFill>
              </a:rPr>
              <a:t>ARASI VERİLEN BELGELER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Oda Kayıt Belgesi				</a:t>
            </a:r>
            <a:r>
              <a:rPr lang="tr-TR" dirty="0" smtClean="0"/>
              <a:t>=60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Faaliyet </a:t>
            </a:r>
            <a:r>
              <a:rPr lang="tr-TR" dirty="0"/>
              <a:t>Belgesi				</a:t>
            </a:r>
            <a:r>
              <a:rPr lang="tr-TR" dirty="0" smtClean="0"/>
              <a:t>=72</a:t>
            </a:r>
            <a:endParaRPr lang="tr-TR" dirty="0"/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Ortaklık Teyit Belgesi				</a:t>
            </a:r>
            <a:r>
              <a:rPr lang="tr-TR" dirty="0" smtClean="0"/>
              <a:t>=24</a:t>
            </a:r>
            <a:endParaRPr lang="tr-TR" dirty="0"/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Müteahhitlik </a:t>
            </a:r>
            <a:r>
              <a:rPr lang="tr-TR" dirty="0"/>
              <a:t>Belgesi				</a:t>
            </a:r>
            <a:r>
              <a:rPr lang="tr-TR" dirty="0" smtClean="0"/>
              <a:t>=10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İhale Durum Belgesi				=1</a:t>
            </a:r>
            <a:endParaRPr lang="tr-TR" dirty="0"/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Online </a:t>
            </a:r>
            <a:r>
              <a:rPr lang="tr-TR" dirty="0"/>
              <a:t>Belge 					</a:t>
            </a:r>
            <a:r>
              <a:rPr lang="tr-TR" dirty="0" smtClean="0"/>
              <a:t>=30</a:t>
            </a:r>
            <a:endParaRPr lang="tr-TR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TOPLAM						</a:t>
            </a:r>
            <a:r>
              <a:rPr lang="tr-TR" b="1" dirty="0" smtClean="0">
                <a:solidFill>
                  <a:srgbClr val="FF0000"/>
                </a:solidFill>
              </a:rPr>
              <a:t>=197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Sanal </a:t>
            </a:r>
            <a:r>
              <a:rPr lang="tr-TR" b="1" dirty="0">
                <a:solidFill>
                  <a:srgbClr val="FF0000"/>
                </a:solidFill>
              </a:rPr>
              <a:t>Pos (Aidat)					</a:t>
            </a:r>
            <a:r>
              <a:rPr lang="tr-TR" b="1" dirty="0" smtClean="0">
                <a:solidFill>
                  <a:srgbClr val="FF0000"/>
                </a:solidFill>
              </a:rPr>
              <a:t>=2.971.38 TL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tr-TR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Faal üye sayısı				</a:t>
            </a:r>
            <a:r>
              <a:rPr lang="tr-TR" altLang="tr-TR" dirty="0" smtClean="0"/>
              <a:t>=1623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Tasfiye süreci devam eden üye sayısı		</a:t>
            </a:r>
            <a:r>
              <a:rPr lang="tr-TR" altLang="tr-TR" dirty="0" smtClean="0"/>
              <a:t>=7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Askıda olan üye sayısı				</a:t>
            </a:r>
            <a:r>
              <a:rPr lang="tr-TR" altLang="tr-TR" dirty="0" smtClean="0"/>
              <a:t>=224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rgbClr val="FF0000"/>
                </a:solidFill>
              </a:rPr>
              <a:t>TOPLAM ÜYE SAYISI				</a:t>
            </a:r>
            <a:r>
              <a:rPr lang="tr-TR" altLang="tr-TR" b="1" dirty="0" smtClean="0">
                <a:solidFill>
                  <a:srgbClr val="FF0000"/>
                </a:solidFill>
              </a:rPr>
              <a:t>=1.854</a:t>
            </a:r>
            <a:endParaRPr lang="tr-TR" alt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01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6414" y="482522"/>
            <a:ext cx="9526385" cy="99337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15 Temmuz Şehitleri Anma, Demokrasi ve Milli Birlik </a:t>
            </a:r>
            <a:r>
              <a:rPr lang="tr-TR" sz="2000" b="1" dirty="0" smtClean="0">
                <a:solidFill>
                  <a:srgbClr val="FF0000"/>
                </a:solidFill>
              </a:rPr>
              <a:t>Günü </a:t>
            </a:r>
            <a:r>
              <a:rPr lang="tr-TR" sz="2000" b="1" dirty="0" smtClean="0">
                <a:solidFill>
                  <a:srgbClr val="FF0000"/>
                </a:solidFill>
              </a:rPr>
              <a:t>Prog</a:t>
            </a:r>
            <a:r>
              <a:rPr lang="tr-TR" sz="2000" b="1" dirty="0" smtClean="0">
                <a:solidFill>
                  <a:srgbClr val="FF0000"/>
                </a:solidFill>
              </a:rPr>
              <a:t>ramı </a:t>
            </a:r>
            <a:r>
              <a:rPr lang="tr-TR" sz="2000" b="1" dirty="0">
                <a:solidFill>
                  <a:srgbClr val="FF0000"/>
                </a:solidFill>
              </a:rPr>
              <a:t>K</a:t>
            </a:r>
            <a:r>
              <a:rPr lang="tr-TR" sz="2000" b="1" dirty="0" smtClean="0">
                <a:solidFill>
                  <a:srgbClr val="FF0000"/>
                </a:solidFill>
              </a:rPr>
              <a:t>apsamında </a:t>
            </a:r>
            <a:r>
              <a:rPr lang="tr-TR" sz="2000" b="1" dirty="0" smtClean="0">
                <a:solidFill>
                  <a:srgbClr val="FF0000"/>
                </a:solidFill>
              </a:rPr>
              <a:t>Türkiye Odalar Borsalar Birliği’nce tarafımıza gönderilen </a:t>
            </a:r>
            <a:r>
              <a:rPr lang="tr-TR" sz="2000" b="1" dirty="0" smtClean="0">
                <a:solidFill>
                  <a:srgbClr val="FF0000"/>
                </a:solidFill>
              </a:rPr>
              <a:t>afişler</a:t>
            </a:r>
            <a:r>
              <a:rPr lang="tr-TR" sz="2000" b="1" dirty="0" smtClean="0">
                <a:solidFill>
                  <a:srgbClr val="FF0000"/>
                </a:solidFill>
              </a:rPr>
              <a:t>, </a:t>
            </a:r>
            <a:r>
              <a:rPr lang="tr-TR" sz="2000" b="1" dirty="0">
                <a:solidFill>
                  <a:srgbClr val="FF0000"/>
                </a:solidFill>
              </a:rPr>
              <a:t>ü</a:t>
            </a:r>
            <a:r>
              <a:rPr lang="tr-TR" sz="2000" b="1" dirty="0" smtClean="0">
                <a:solidFill>
                  <a:srgbClr val="FF0000"/>
                </a:solidFill>
              </a:rPr>
              <a:t>yelerimizin </a:t>
            </a:r>
            <a:r>
              <a:rPr lang="tr-TR" sz="2000" b="1" dirty="0" smtClean="0">
                <a:solidFill>
                  <a:srgbClr val="FF0000"/>
                </a:solidFill>
              </a:rPr>
              <a:t>iş yerlerine asılması için odamızca ziyarette bulunuldu.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0" y="1765863"/>
            <a:ext cx="5348581" cy="241020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17" y="1765863"/>
            <a:ext cx="3970482" cy="22900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2" y="4345886"/>
            <a:ext cx="5419899" cy="22220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17" y="4345885"/>
            <a:ext cx="3970482" cy="22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99335" y="433137"/>
            <a:ext cx="7526956" cy="38501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 </a:t>
            </a:r>
            <a:r>
              <a:rPr lang="tr-TR" sz="2000" b="1" dirty="0">
                <a:solidFill>
                  <a:srgbClr val="FF0000"/>
                </a:solidFill>
              </a:rPr>
              <a:t>YILI ODAMIZ TARAFINDAN VERİLEN KAPASİTE </a:t>
            </a:r>
            <a:r>
              <a:rPr lang="tr-TR" sz="2000" b="1" dirty="0" smtClean="0">
                <a:solidFill>
                  <a:srgbClr val="FF0000"/>
                </a:solidFill>
              </a:rPr>
              <a:t>RAPORU ADETİ 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05039"/>
              </p:ext>
            </p:extLst>
          </p:nvPr>
        </p:nvGraphicFramePr>
        <p:xfrm>
          <a:off x="2498291" y="1046920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790905439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205978956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74303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40721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2938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69084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545620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MAYIS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141319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69030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09199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6536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58848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12528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777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958265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06462"/>
              </p:ext>
            </p:extLst>
          </p:nvPr>
        </p:nvGraphicFramePr>
        <p:xfrm>
          <a:off x="2498291" y="6023179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46472674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160488822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11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4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504611"/>
              </p:ext>
            </p:extLst>
          </p:nvPr>
        </p:nvGraphicFramePr>
        <p:xfrm>
          <a:off x="2036617" y="1030777"/>
          <a:ext cx="8902931" cy="480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7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37359" y="528761"/>
            <a:ext cx="6694371" cy="344103"/>
          </a:xfrm>
        </p:spPr>
        <p:txBody>
          <a:bodyPr>
            <a:noAutofit/>
          </a:bodyPr>
          <a:lstStyle/>
          <a:p>
            <a:pPr algn="ctr"/>
            <a:r>
              <a:rPr lang="tr-TR" altLang="tr-TR" sz="2000" b="1" dirty="0" smtClean="0">
                <a:solidFill>
                  <a:srgbClr val="FF0000"/>
                </a:solidFill>
              </a:rPr>
              <a:t>2022/TEMMUZ AYINDA </a:t>
            </a:r>
            <a:r>
              <a:rPr lang="tr-TR" altLang="tr-TR" sz="2000" b="1" dirty="0">
                <a:solidFill>
                  <a:srgbClr val="FF0000"/>
                </a:solidFill>
              </a:rPr>
              <a:t>KAPASİTE RAPORU VERİLEN ÜYELER </a:t>
            </a:r>
            <a:endParaRPr lang="tr-T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24665"/>
              </p:ext>
            </p:extLst>
          </p:nvPr>
        </p:nvGraphicFramePr>
        <p:xfrm>
          <a:off x="1362089" y="1054096"/>
          <a:ext cx="10006284" cy="144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664">
                  <a:extLst>
                    <a:ext uri="{9D8B030D-6E8A-4147-A177-3AD203B41FA5}">
                      <a16:colId xmlns:a16="http://schemas.microsoft.com/office/drawing/2014/main" xmlns="" val="2601495235"/>
                    </a:ext>
                  </a:extLst>
                </a:gridCol>
                <a:gridCol w="3770948">
                  <a:extLst>
                    <a:ext uri="{9D8B030D-6E8A-4147-A177-3AD203B41FA5}">
                      <a16:colId xmlns:a16="http://schemas.microsoft.com/office/drawing/2014/main" xmlns="" val="3984449979"/>
                    </a:ext>
                  </a:extLst>
                </a:gridCol>
                <a:gridCol w="4110184">
                  <a:extLst>
                    <a:ext uri="{9D8B030D-6E8A-4147-A177-3AD203B41FA5}">
                      <a16:colId xmlns:a16="http://schemas.microsoft.com/office/drawing/2014/main" xmlns="" val="3959854412"/>
                    </a:ext>
                  </a:extLst>
                </a:gridCol>
                <a:gridCol w="1452488">
                  <a:extLst>
                    <a:ext uri="{9D8B030D-6E8A-4147-A177-3AD203B41FA5}">
                      <a16:colId xmlns:a16="http://schemas.microsoft.com/office/drawing/2014/main" xmlns="" val="1374980161"/>
                    </a:ext>
                  </a:extLst>
                </a:gridCol>
              </a:tblGrid>
              <a:tr h="404391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ÇALIŞAN</a:t>
                      </a:r>
                      <a:r>
                        <a:rPr lang="tr-TR" sz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PERSONEL</a:t>
                      </a:r>
                      <a:endParaRPr lang="tr-T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80874"/>
                  </a:ext>
                </a:extLst>
              </a:tr>
              <a:tr h="48994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MUTLU GOFRET GIDA SANAYİ TİCARET LİMİTED ŞİRKETİ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PEKSİMET, BİSKÜVİ, GOFRET, DONDURMA KÜLAHI, KAĞIT HELVA İMALATI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4216699"/>
                  </a:ext>
                </a:extLst>
              </a:tr>
              <a:tr h="49983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ZORLU HAZIR BETON MADENCİLİK VE PETROL ÜRÜNLERİ SANAYİ VE TİCARET LİMİTED ŞİRKETİ HALKAPINAR ŞUBESİ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HAZIR BETON İMALATI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8025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3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48930" y="377792"/>
            <a:ext cx="8290733" cy="445992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 </a:t>
            </a:r>
            <a:r>
              <a:rPr lang="tr-TR" sz="2000" b="1" dirty="0">
                <a:solidFill>
                  <a:srgbClr val="FF0000"/>
                </a:solidFill>
              </a:rPr>
              <a:t>YILI ODAMIZ TARAFINDAN VERİLEN YERLİ MALI </a:t>
            </a:r>
            <a:r>
              <a:rPr lang="tr-TR" sz="2000" b="1" dirty="0" smtClean="0">
                <a:solidFill>
                  <a:srgbClr val="FF0000"/>
                </a:solidFill>
              </a:rPr>
              <a:t>BELGESİ İSTATİSTİĞİ</a:t>
            </a:r>
            <a:endParaRPr lang="tr-TR" sz="2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10358"/>
              </p:ext>
            </p:extLst>
          </p:nvPr>
        </p:nvGraphicFramePr>
        <p:xfrm>
          <a:off x="2170497" y="967339"/>
          <a:ext cx="8638138" cy="495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441845267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2335425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37489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81935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59714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79781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35659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5304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800021"/>
                  </a:ext>
                </a:extLst>
              </a:tr>
              <a:tr h="40615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8849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83644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47868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09570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91353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55869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7605"/>
              </p:ext>
            </p:extLst>
          </p:nvPr>
        </p:nvGraphicFramePr>
        <p:xfrm>
          <a:off x="2170497" y="5960270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233756764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726329670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tr-T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55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4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05665" y="279133"/>
            <a:ext cx="6586975" cy="317633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 smtClean="0">
                <a:solidFill>
                  <a:srgbClr val="FF0000"/>
                </a:solidFill>
              </a:rPr>
              <a:t>2022 </a:t>
            </a:r>
            <a:r>
              <a:rPr lang="tr-TR" sz="1800" b="1" dirty="0" smtClean="0">
                <a:solidFill>
                  <a:srgbClr val="FF0000"/>
                </a:solidFill>
              </a:rPr>
              <a:t>/TEMMUZ AYI İŞ </a:t>
            </a:r>
            <a:r>
              <a:rPr lang="tr-TR" sz="1800" b="1" dirty="0">
                <a:solidFill>
                  <a:srgbClr val="FF0000"/>
                </a:solidFill>
              </a:rPr>
              <a:t>MAKİNESİ BELGESİ </a:t>
            </a:r>
            <a:r>
              <a:rPr lang="tr-TR" sz="1800" b="1" dirty="0" smtClean="0">
                <a:solidFill>
                  <a:srgbClr val="FF0000"/>
                </a:solidFill>
              </a:rPr>
              <a:t>TESCİL İSTATİSTİĞİ</a:t>
            </a:r>
            <a:endParaRPr lang="tr-TR" sz="18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8617"/>
              </p:ext>
            </p:extLst>
          </p:nvPr>
        </p:nvGraphicFramePr>
        <p:xfrm>
          <a:off x="2334127" y="678581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63934527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51304119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503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9658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609581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486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63721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0212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84886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95269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76599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49675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2843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86542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46679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98150"/>
              </p:ext>
            </p:extLst>
          </p:nvPr>
        </p:nvGraphicFramePr>
        <p:xfrm>
          <a:off x="2334127" y="5690763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197454921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146293259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tr-T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88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8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43199" y="222422"/>
            <a:ext cx="7356389" cy="391013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 smtClean="0">
                <a:solidFill>
                  <a:srgbClr val="FF0000"/>
                </a:solidFill>
              </a:rPr>
              <a:t>2022 </a:t>
            </a:r>
            <a:r>
              <a:rPr lang="tr-TR" sz="2000" b="1" dirty="0" smtClean="0">
                <a:solidFill>
                  <a:srgbClr val="FF0000"/>
                </a:solidFill>
              </a:rPr>
              <a:t>TEMMUZ AYINDA </a:t>
            </a:r>
            <a:r>
              <a:rPr lang="tr-TR" sz="2000" b="1" dirty="0">
                <a:solidFill>
                  <a:srgbClr val="FF0000"/>
                </a:solidFill>
              </a:rPr>
              <a:t>VERİLEN EKSPERTİZ </a:t>
            </a:r>
            <a:r>
              <a:rPr lang="tr-TR" sz="2000" b="1" dirty="0" smtClean="0">
                <a:solidFill>
                  <a:srgbClr val="FF0000"/>
                </a:solidFill>
              </a:rPr>
              <a:t>RAPOR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99046"/>
              </p:ext>
            </p:extLst>
          </p:nvPr>
        </p:nvGraphicFramePr>
        <p:xfrm>
          <a:off x="2218624" y="741145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670826460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856707452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88771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08900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61302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6911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58971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78476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70506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1140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6782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036647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337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31864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661392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10257"/>
              </p:ext>
            </p:extLst>
          </p:nvPr>
        </p:nvGraphicFramePr>
        <p:xfrm>
          <a:off x="2218624" y="5799221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0825858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772522254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40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859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Özel 1">
      <a:dk1>
        <a:sysClr val="windowText" lastClr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3776</TotalTime>
  <Words>1106</Words>
  <Application>Microsoft Office PowerPoint</Application>
  <PresentationFormat>Geniş ekran</PresentationFormat>
  <Paragraphs>687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Agency FB</vt:lpstr>
      <vt:lpstr>Angsana New</vt:lpstr>
      <vt:lpstr>Arial</vt:lpstr>
      <vt:lpstr>Calibri</vt:lpstr>
      <vt:lpstr>Constantia</vt:lpstr>
      <vt:lpstr>Franklin Gothic Book</vt:lpstr>
      <vt:lpstr>Times New Roman</vt:lpstr>
      <vt:lpstr>Wingdings</vt:lpstr>
      <vt:lpstr>Wingdings 2</vt:lpstr>
      <vt:lpstr>Crop</vt:lpstr>
      <vt:lpstr>PowerPoint Sunusu</vt:lpstr>
      <vt:lpstr>22.07.2022 Tarihinde İstanbul Hububat Bakliyat Yağlı Tohumlar ve Mamulleri İhracatçıları Birliği (İHBİR) Başkanı Kazım TAYCI odamızı ziyarette bulundu.</vt:lpstr>
      <vt:lpstr>15 Temmuz Şehitleri Anma, Demokrasi ve Milli Birlik Günü Programı Kapsamında Türkiye Odalar Borsalar Birliği’nce tarafımıza gönderilen afişler, üyelerimizin iş yerlerine asılması için odamızca ziyarette bulunuldu.</vt:lpstr>
      <vt:lpstr>2022 YILI ODAMIZ TARAFINDAN VERİLEN KAPASİTE RAPORU ADETİ </vt:lpstr>
      <vt:lpstr>PowerPoint Sunusu</vt:lpstr>
      <vt:lpstr>2022/TEMMUZ AYINDA KAPASİTE RAPORU VERİLEN ÜYELER </vt:lpstr>
      <vt:lpstr>2022 YILI ODAMIZ TARAFINDAN VERİLEN YERLİ MALI BELGESİ İSTATİSTİĞİ</vt:lpstr>
      <vt:lpstr>2022 /TEMMUZ AYI İŞ MAKİNESİ BELGESİ TESCİL İSTATİSTİĞİ</vt:lpstr>
      <vt:lpstr>2022 TEMMUZ AYINDA VERİLEN EKSPERTİZ RAPOR İSTATİSTİĞİ</vt:lpstr>
      <vt:lpstr>2022/TEMMUZ AYINDA KAYIT OLAN ÜYELERİMİZ</vt:lpstr>
      <vt:lpstr>PowerPoint Sunusu</vt:lpstr>
      <vt:lpstr>2022 YILI ODAMIZA KAYIT YAPTIRAN ÜYE İSTATİSTİĞİ</vt:lpstr>
      <vt:lpstr>2022/TEMMUZ AYINDA TERK OLAN ÜYELERİMİZ</vt:lpstr>
      <vt:lpstr>2022 /TEMMUZ AYI TERK EDEN ÜYE İSTATİSTİĞİ</vt:lpstr>
      <vt:lpstr>PowerPoint Sunusu</vt:lpstr>
      <vt:lpstr>2022/TEMMUZ AYI KAYIT VE TERKİN İSTATİSTİĞİ</vt:lpstr>
      <vt:lpstr>YILLAR İTİBARİYLE TEMMUZ AYI KAYIT İSTATİSTİĞİ</vt:lpstr>
      <vt:lpstr>YILLAR İTİBARİYLE TEMMUZ AYI TERKİN İSTATİSTİĞİ</vt:lpstr>
      <vt:lpstr>YILLAR İTİBARİYLE KURULAN ŞİRKET İSTATİSTİĞİ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485</cp:revision>
  <cp:lastPrinted>2022-07-26T16:15:52Z</cp:lastPrinted>
  <dcterms:created xsi:type="dcterms:W3CDTF">2021-01-25T11:45:43Z</dcterms:created>
  <dcterms:modified xsi:type="dcterms:W3CDTF">2023-08-18T06:45:22Z</dcterms:modified>
</cp:coreProperties>
</file>